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60" r:id="rId3"/>
    <p:sldId id="258" r:id="rId4"/>
    <p:sldId id="257" r:id="rId5"/>
    <p:sldId id="284" r:id="rId6"/>
    <p:sldId id="264" r:id="rId7"/>
    <p:sldId id="287" r:id="rId8"/>
    <p:sldId id="261" r:id="rId9"/>
    <p:sldId id="263" r:id="rId10"/>
    <p:sldId id="265" r:id="rId11"/>
    <p:sldId id="267" r:id="rId12"/>
    <p:sldId id="270" r:id="rId13"/>
    <p:sldId id="273" r:id="rId14"/>
    <p:sldId id="274" r:id="rId15"/>
    <p:sldId id="275" r:id="rId16"/>
    <p:sldId id="276" r:id="rId17"/>
    <p:sldId id="277" r:id="rId18"/>
    <p:sldId id="278" r:id="rId19"/>
    <p:sldId id="279" r:id="rId20"/>
    <p:sldId id="285" r:id="rId21"/>
    <p:sldId id="268" r:id="rId22"/>
    <p:sldId id="269" r:id="rId23"/>
    <p:sldId id="271" r:id="rId24"/>
    <p:sldId id="286" r:id="rId25"/>
    <p:sldId id="280" r:id="rId26"/>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25EA85-BCC6-3610-2D35-56E2D1E56F0C}" name="SMART, Joe (NHS BUCKINGHAMSHIRE, OXFORDSHIRE AND BERKSHIRE WEST ICB - 14Y)" initials="JS" userId="S::joe.smart1@nhs.net::90539af5-3f59-4652-a833-a3eca19d78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06400"/>
    <a:srgbClr val="003087"/>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10" autoAdjust="0"/>
    <p:restoredTop sz="86405" autoAdjust="0"/>
  </p:normalViewPr>
  <p:slideViewPr>
    <p:cSldViewPr>
      <p:cViewPr varScale="1">
        <p:scale>
          <a:sx n="39" d="100"/>
          <a:sy n="39" d="100"/>
        </p:scale>
        <p:origin x="120" y="346"/>
      </p:cViewPr>
      <p:guideLst>
        <p:guide orient="horz" pos="2160"/>
        <p:guide pos="2880"/>
      </p:guideLst>
    </p:cSldViewPr>
  </p:slideViewPr>
  <p:outlineViewPr>
    <p:cViewPr>
      <p:scale>
        <a:sx n="33" d="100"/>
        <a:sy n="33" d="100"/>
      </p:scale>
      <p:origin x="0" y="-115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t>NHS</a:t>
            </a:r>
            <a:r>
              <a:rPr lang="en-GB" b="1" baseline="0" dirty="0"/>
              <a:t> Frimley ICB Gender % analysis March 2025</a:t>
            </a:r>
            <a:endParaRPr lang="en-GB"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25B5-40A9-BDAC-238C478FBDB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25B5-40A9-BDAC-238C478FBDB3}"/>
              </c:ext>
            </c:extLst>
          </c:dPt>
          <c:cat>
            <c:strRef>
              <c:f>'Pay Grades'!$I$9:$J$9</c:f>
              <c:strCache>
                <c:ptCount val="2"/>
                <c:pt idx="0">
                  <c:v>Female</c:v>
                </c:pt>
                <c:pt idx="1">
                  <c:v>Male</c:v>
                </c:pt>
              </c:strCache>
            </c:strRef>
          </c:cat>
          <c:val>
            <c:numRef>
              <c:f>'Pay Grades'!$I$10:$J$10</c:f>
              <c:numCache>
                <c:formatCode>0%</c:formatCode>
                <c:ptCount val="2"/>
                <c:pt idx="0">
                  <c:v>0.71882086167800452</c:v>
                </c:pt>
                <c:pt idx="1">
                  <c:v>0.28117913832199548</c:v>
                </c:pt>
              </c:numCache>
            </c:numRef>
          </c:val>
          <c:extLst>
            <c:ext xmlns:c16="http://schemas.microsoft.com/office/drawing/2014/chart" uri="{C3380CC4-5D6E-409C-BE32-E72D297353CC}">
              <c16:uniqueId val="{00000004-25B5-40A9-BDAC-238C478FBDB3}"/>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447701547659536E-2"/>
          <c:y val="2.7466420918695309E-2"/>
          <c:w val="0.95549137538549023"/>
          <c:h val="0.82582204018075456"/>
        </c:manualLayout>
      </c:layout>
      <c:barChart>
        <c:barDir val="bar"/>
        <c:grouping val="percentStacked"/>
        <c:varyColors val="0"/>
        <c:ser>
          <c:idx val="0"/>
          <c:order val="0"/>
          <c:tx>
            <c:strRef>
              <c:f>GPG!$D$12</c:f>
              <c:strCache>
                <c:ptCount val="1"/>
                <c:pt idx="0">
                  <c:v>Female %</c:v>
                </c:pt>
              </c:strCache>
            </c:strRef>
          </c:tx>
          <c:spPr>
            <a:solidFill>
              <a:schemeClr val="accent1"/>
            </a:solidFill>
            <a:ln>
              <a:solidFill>
                <a:schemeClr val="tx1"/>
              </a:solidFill>
            </a:ln>
            <a:effectLst/>
          </c:spPr>
          <c:invertIfNegative val="0"/>
          <c:cat>
            <c:numRef>
              <c:f>GPG!$A$13:$A$16</c:f>
              <c:numCache>
                <c:formatCode>0</c:formatCode>
                <c:ptCount val="4"/>
                <c:pt idx="0">
                  <c:v>1</c:v>
                </c:pt>
                <c:pt idx="1">
                  <c:v>2</c:v>
                </c:pt>
                <c:pt idx="2">
                  <c:v>3</c:v>
                </c:pt>
                <c:pt idx="3">
                  <c:v>4</c:v>
                </c:pt>
              </c:numCache>
            </c:numRef>
          </c:cat>
          <c:val>
            <c:numRef>
              <c:f>GPG!$D$13:$D$16</c:f>
              <c:numCache>
                <c:formatCode>0.00</c:formatCode>
                <c:ptCount val="4"/>
                <c:pt idx="0">
                  <c:v>79.245283018867894</c:v>
                </c:pt>
                <c:pt idx="1">
                  <c:v>79.816513761467903</c:v>
                </c:pt>
                <c:pt idx="2">
                  <c:v>73.451327433628293</c:v>
                </c:pt>
                <c:pt idx="3">
                  <c:v>55.752212389380503</c:v>
                </c:pt>
              </c:numCache>
            </c:numRef>
          </c:val>
          <c:extLst>
            <c:ext xmlns:c16="http://schemas.microsoft.com/office/drawing/2014/chart" uri="{C3380CC4-5D6E-409C-BE32-E72D297353CC}">
              <c16:uniqueId val="{00000000-07C0-47BB-B426-9BB67E8736B3}"/>
            </c:ext>
          </c:extLst>
        </c:ser>
        <c:ser>
          <c:idx val="1"/>
          <c:order val="1"/>
          <c:tx>
            <c:strRef>
              <c:f>GPG!$E$12</c:f>
              <c:strCache>
                <c:ptCount val="1"/>
                <c:pt idx="0">
                  <c:v>Male %</c:v>
                </c:pt>
              </c:strCache>
            </c:strRef>
          </c:tx>
          <c:spPr>
            <a:solidFill>
              <a:schemeClr val="accent2"/>
            </a:solidFill>
            <a:ln>
              <a:noFill/>
            </a:ln>
            <a:effectLst/>
          </c:spPr>
          <c:invertIfNegative val="0"/>
          <c:cat>
            <c:numRef>
              <c:f>GPG!$A$13:$A$16</c:f>
              <c:numCache>
                <c:formatCode>0</c:formatCode>
                <c:ptCount val="4"/>
                <c:pt idx="0">
                  <c:v>1</c:v>
                </c:pt>
                <c:pt idx="1">
                  <c:v>2</c:v>
                </c:pt>
                <c:pt idx="2">
                  <c:v>3</c:v>
                </c:pt>
                <c:pt idx="3">
                  <c:v>4</c:v>
                </c:pt>
              </c:numCache>
            </c:numRef>
          </c:cat>
          <c:val>
            <c:numRef>
              <c:f>GPG!$E$13:$E$16</c:f>
              <c:numCache>
                <c:formatCode>0.00</c:formatCode>
                <c:ptCount val="4"/>
                <c:pt idx="0">
                  <c:v>20.754716981132098</c:v>
                </c:pt>
                <c:pt idx="1">
                  <c:v>20.183486238532101</c:v>
                </c:pt>
                <c:pt idx="2">
                  <c:v>26.5486725663717</c:v>
                </c:pt>
                <c:pt idx="3">
                  <c:v>44.247787610619497</c:v>
                </c:pt>
              </c:numCache>
            </c:numRef>
          </c:val>
          <c:extLst>
            <c:ext xmlns:c16="http://schemas.microsoft.com/office/drawing/2014/chart" uri="{C3380CC4-5D6E-409C-BE32-E72D297353CC}">
              <c16:uniqueId val="{00000001-07C0-47BB-B426-9BB67E8736B3}"/>
            </c:ext>
          </c:extLst>
        </c:ser>
        <c:dLbls>
          <c:showLegendKey val="0"/>
          <c:showVal val="0"/>
          <c:showCatName val="0"/>
          <c:showSerName val="0"/>
          <c:showPercent val="0"/>
          <c:showBubbleSize val="0"/>
        </c:dLbls>
        <c:gapWidth val="150"/>
        <c:overlap val="100"/>
        <c:axId val="1255302144"/>
        <c:axId val="1255305024"/>
      </c:barChart>
      <c:catAx>
        <c:axId val="1255302144"/>
        <c:scaling>
          <c:orientation val="minMax"/>
        </c:scaling>
        <c:delete val="0"/>
        <c:axPos val="l"/>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5305024"/>
        <c:crosses val="autoZero"/>
        <c:auto val="1"/>
        <c:lblAlgn val="ctr"/>
        <c:lblOffset val="100"/>
        <c:noMultiLvlLbl val="0"/>
      </c:catAx>
      <c:valAx>
        <c:axId val="125530502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5302144"/>
        <c:crosses val="autoZero"/>
        <c:crossBetween val="between"/>
      </c:valAx>
      <c:spPr>
        <a:noFill/>
        <a:ln>
          <a:noFill/>
        </a:ln>
        <a:effectLst/>
      </c:spPr>
    </c:plotArea>
    <c:legend>
      <c:legendPos val="b"/>
      <c:layout>
        <c:manualLayout>
          <c:xMode val="edge"/>
          <c:yMode val="edge"/>
          <c:x val="0.44373641869281516"/>
          <c:y val="0.92557831042894723"/>
          <c:w val="0.10812753574388302"/>
          <c:h val="7.4421689571052788E-2"/>
        </c:manualLayout>
      </c:layout>
      <c:overlay val="0"/>
      <c:spPr>
        <a:noFill/>
        <a:ln>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lumMod val="95000"/>
          <a:lumOff val="5000"/>
        </a:schemeClr>
      </a:solid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NHS Frimley ICB Gender % analysis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2864-4165-B543-66297C0FDB6F}"/>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2864-4165-B543-66297C0FDB6F}"/>
              </c:ext>
            </c:extLst>
          </c:dPt>
          <c:val>
            <c:numRef>
              <c:f>Sheet1!$D$16:$E$16</c:f>
              <c:numCache>
                <c:formatCode>0.00%</c:formatCode>
                <c:ptCount val="2"/>
                <c:pt idx="0">
                  <c:v>0.71879999999999999</c:v>
                </c:pt>
                <c:pt idx="1">
                  <c:v>0.28110000000000002</c:v>
                </c:pt>
              </c:numCache>
            </c:numRef>
          </c:val>
          <c:extLst>
            <c:ext xmlns:c16="http://schemas.microsoft.com/office/drawing/2014/chart" uri="{C3380CC4-5D6E-409C-BE32-E72D297353CC}">
              <c16:uniqueId val="{00000004-2864-4165-B543-66297C0FDB6F}"/>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latin typeface="Arial" panose="020B0604020202020204" pitchFamily="34" charset="0"/>
                <a:cs typeface="Arial" panose="020B0604020202020204" pitchFamily="34" charset="0"/>
              </a:rPr>
              <a:t>Gender Analysis - </a:t>
            </a:r>
            <a:r>
              <a:rPr lang="en-GB" b="1" dirty="0" err="1">
                <a:latin typeface="Arial" panose="020B0604020202020204" pitchFamily="34" charset="0"/>
                <a:cs typeface="Arial" panose="020B0604020202020204" pitchFamily="34" charset="0"/>
              </a:rPr>
              <a:t>Afc</a:t>
            </a:r>
            <a:r>
              <a:rPr lang="en-GB" b="1" baseline="0">
                <a:latin typeface="Arial" panose="020B0604020202020204" pitchFamily="34" charset="0"/>
                <a:cs typeface="Arial" panose="020B0604020202020204" pitchFamily="34" charset="0"/>
              </a:rPr>
              <a:t> Pay Band</a:t>
            </a:r>
            <a:endParaRPr lang="en-GB" b="1">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Sheet1!$B$3</c:f>
              <c:strCache>
                <c:ptCount val="1"/>
                <c:pt idx="0">
                  <c:v>Female</c:v>
                </c:pt>
              </c:strCache>
            </c:strRef>
          </c:tx>
          <c:spPr>
            <a:solidFill>
              <a:schemeClr val="accent1"/>
            </a:solidFill>
            <a:ln>
              <a:noFill/>
            </a:ln>
            <a:effectLst/>
            <a:sp3d/>
          </c:spPr>
          <c:invertIfNegative val="0"/>
          <c:cat>
            <c:strRef>
              <c:f>Sheet1!$A$4:$A$15</c:f>
              <c:strCache>
                <c:ptCount val="11"/>
                <c:pt idx="0">
                  <c:v>Band 3</c:v>
                </c:pt>
                <c:pt idx="1">
                  <c:v>Band 4</c:v>
                </c:pt>
                <c:pt idx="2">
                  <c:v>Band 5</c:v>
                </c:pt>
                <c:pt idx="3">
                  <c:v>Band 6</c:v>
                </c:pt>
                <c:pt idx="4">
                  <c:v>Band 7</c:v>
                </c:pt>
                <c:pt idx="5">
                  <c:v>Band 8A</c:v>
                </c:pt>
                <c:pt idx="6">
                  <c:v>Band 8B</c:v>
                </c:pt>
                <c:pt idx="7">
                  <c:v>Band 8C</c:v>
                </c:pt>
                <c:pt idx="8">
                  <c:v>Band 8D</c:v>
                </c:pt>
                <c:pt idx="9">
                  <c:v>Band 9</c:v>
                </c:pt>
                <c:pt idx="10">
                  <c:v>Other</c:v>
                </c:pt>
              </c:strCache>
            </c:strRef>
          </c:cat>
          <c:val>
            <c:numRef>
              <c:f>Sheet1!$B$4:$B$15</c:f>
            </c:numRef>
          </c:val>
          <c:extLst>
            <c:ext xmlns:c16="http://schemas.microsoft.com/office/drawing/2014/chart" uri="{C3380CC4-5D6E-409C-BE32-E72D297353CC}">
              <c16:uniqueId val="{00000000-B193-4CD9-8A53-505EB40E4E17}"/>
            </c:ext>
          </c:extLst>
        </c:ser>
        <c:ser>
          <c:idx val="1"/>
          <c:order val="1"/>
          <c:tx>
            <c:strRef>
              <c:f>Sheet1!$C$3</c:f>
              <c:strCache>
                <c:ptCount val="1"/>
                <c:pt idx="0">
                  <c:v>Male</c:v>
                </c:pt>
              </c:strCache>
            </c:strRef>
          </c:tx>
          <c:spPr>
            <a:solidFill>
              <a:schemeClr val="accent2"/>
            </a:solidFill>
            <a:ln>
              <a:noFill/>
            </a:ln>
            <a:effectLst/>
            <a:sp3d/>
          </c:spPr>
          <c:invertIfNegative val="0"/>
          <c:cat>
            <c:strRef>
              <c:f>Sheet1!$A$4:$A$15</c:f>
              <c:strCache>
                <c:ptCount val="11"/>
                <c:pt idx="0">
                  <c:v>Band 3</c:v>
                </c:pt>
                <c:pt idx="1">
                  <c:v>Band 4</c:v>
                </c:pt>
                <c:pt idx="2">
                  <c:v>Band 5</c:v>
                </c:pt>
                <c:pt idx="3">
                  <c:v>Band 6</c:v>
                </c:pt>
                <c:pt idx="4">
                  <c:v>Band 7</c:v>
                </c:pt>
                <c:pt idx="5">
                  <c:v>Band 8A</c:v>
                </c:pt>
                <c:pt idx="6">
                  <c:v>Band 8B</c:v>
                </c:pt>
                <c:pt idx="7">
                  <c:v>Band 8C</c:v>
                </c:pt>
                <c:pt idx="8">
                  <c:v>Band 8D</c:v>
                </c:pt>
                <c:pt idx="9">
                  <c:v>Band 9</c:v>
                </c:pt>
                <c:pt idx="10">
                  <c:v>Other</c:v>
                </c:pt>
              </c:strCache>
            </c:strRef>
          </c:cat>
          <c:val>
            <c:numRef>
              <c:f>Sheet1!$C$4:$C$15</c:f>
            </c:numRef>
          </c:val>
          <c:extLst>
            <c:ext xmlns:c16="http://schemas.microsoft.com/office/drawing/2014/chart" uri="{C3380CC4-5D6E-409C-BE32-E72D297353CC}">
              <c16:uniqueId val="{00000001-B193-4CD9-8A53-505EB40E4E17}"/>
            </c:ext>
          </c:extLst>
        </c:ser>
        <c:ser>
          <c:idx val="2"/>
          <c:order val="2"/>
          <c:tx>
            <c:strRef>
              <c:f>Sheet1!$D$3</c:f>
              <c:strCache>
                <c:ptCount val="1"/>
                <c:pt idx="0">
                  <c:v>Female %</c:v>
                </c:pt>
              </c:strCache>
            </c:strRef>
          </c:tx>
          <c:spPr>
            <a:solidFill>
              <a:schemeClr val="accent3"/>
            </a:solidFill>
            <a:ln>
              <a:noFill/>
            </a:ln>
            <a:effectLst/>
            <a:sp3d/>
          </c:spPr>
          <c:invertIfNegative val="0"/>
          <c:cat>
            <c:strRef>
              <c:f>Sheet1!$A$4:$A$15</c:f>
              <c:strCache>
                <c:ptCount val="11"/>
                <c:pt idx="0">
                  <c:v>Band 3</c:v>
                </c:pt>
                <c:pt idx="1">
                  <c:v>Band 4</c:v>
                </c:pt>
                <c:pt idx="2">
                  <c:v>Band 5</c:v>
                </c:pt>
                <c:pt idx="3">
                  <c:v>Band 6</c:v>
                </c:pt>
                <c:pt idx="4">
                  <c:v>Band 7</c:v>
                </c:pt>
                <c:pt idx="5">
                  <c:v>Band 8A</c:v>
                </c:pt>
                <c:pt idx="6">
                  <c:v>Band 8B</c:v>
                </c:pt>
                <c:pt idx="7">
                  <c:v>Band 8C</c:v>
                </c:pt>
                <c:pt idx="8">
                  <c:v>Band 8D</c:v>
                </c:pt>
                <c:pt idx="9">
                  <c:v>Band 9</c:v>
                </c:pt>
                <c:pt idx="10">
                  <c:v>Other</c:v>
                </c:pt>
              </c:strCache>
            </c:strRef>
          </c:cat>
          <c:val>
            <c:numRef>
              <c:f>Sheet1!$D$4:$D$15</c:f>
              <c:numCache>
                <c:formatCode>0%</c:formatCode>
                <c:ptCount val="11"/>
                <c:pt idx="0">
                  <c:v>1</c:v>
                </c:pt>
                <c:pt idx="1">
                  <c:v>0.78</c:v>
                </c:pt>
                <c:pt idx="2">
                  <c:v>0.78</c:v>
                </c:pt>
                <c:pt idx="3">
                  <c:v>0.83</c:v>
                </c:pt>
                <c:pt idx="4">
                  <c:v>0.74</c:v>
                </c:pt>
                <c:pt idx="5">
                  <c:v>0.82</c:v>
                </c:pt>
                <c:pt idx="6">
                  <c:v>0.69</c:v>
                </c:pt>
                <c:pt idx="7">
                  <c:v>0.67</c:v>
                </c:pt>
                <c:pt idx="8">
                  <c:v>0.71</c:v>
                </c:pt>
                <c:pt idx="9">
                  <c:v>0.57999999999999996</c:v>
                </c:pt>
                <c:pt idx="10">
                  <c:v>0.49</c:v>
                </c:pt>
              </c:numCache>
            </c:numRef>
          </c:val>
          <c:extLst>
            <c:ext xmlns:c16="http://schemas.microsoft.com/office/drawing/2014/chart" uri="{C3380CC4-5D6E-409C-BE32-E72D297353CC}">
              <c16:uniqueId val="{00000002-B193-4CD9-8A53-505EB40E4E17}"/>
            </c:ext>
          </c:extLst>
        </c:ser>
        <c:ser>
          <c:idx val="3"/>
          <c:order val="3"/>
          <c:tx>
            <c:strRef>
              <c:f>Sheet1!$E$3</c:f>
              <c:strCache>
                <c:ptCount val="1"/>
                <c:pt idx="0">
                  <c:v>Male %</c:v>
                </c:pt>
              </c:strCache>
            </c:strRef>
          </c:tx>
          <c:spPr>
            <a:solidFill>
              <a:schemeClr val="accent2"/>
            </a:solidFill>
            <a:ln>
              <a:noFill/>
            </a:ln>
            <a:effectLst/>
            <a:sp3d/>
          </c:spPr>
          <c:invertIfNegative val="0"/>
          <c:cat>
            <c:strRef>
              <c:f>Sheet1!$A$4:$A$15</c:f>
              <c:strCache>
                <c:ptCount val="11"/>
                <c:pt idx="0">
                  <c:v>Band 3</c:v>
                </c:pt>
                <c:pt idx="1">
                  <c:v>Band 4</c:v>
                </c:pt>
                <c:pt idx="2">
                  <c:v>Band 5</c:v>
                </c:pt>
                <c:pt idx="3">
                  <c:v>Band 6</c:v>
                </c:pt>
                <c:pt idx="4">
                  <c:v>Band 7</c:v>
                </c:pt>
                <c:pt idx="5">
                  <c:v>Band 8A</c:v>
                </c:pt>
                <c:pt idx="6">
                  <c:v>Band 8B</c:v>
                </c:pt>
                <c:pt idx="7">
                  <c:v>Band 8C</c:v>
                </c:pt>
                <c:pt idx="8">
                  <c:v>Band 8D</c:v>
                </c:pt>
                <c:pt idx="9">
                  <c:v>Band 9</c:v>
                </c:pt>
                <c:pt idx="10">
                  <c:v>Other</c:v>
                </c:pt>
              </c:strCache>
            </c:strRef>
          </c:cat>
          <c:val>
            <c:numRef>
              <c:f>Sheet1!$E$4:$E$15</c:f>
              <c:numCache>
                <c:formatCode>0%</c:formatCode>
                <c:ptCount val="11"/>
                <c:pt idx="0">
                  <c:v>0</c:v>
                </c:pt>
                <c:pt idx="1">
                  <c:v>0.22</c:v>
                </c:pt>
                <c:pt idx="2">
                  <c:v>0.22</c:v>
                </c:pt>
                <c:pt idx="3">
                  <c:v>0.17</c:v>
                </c:pt>
                <c:pt idx="4">
                  <c:v>0.26</c:v>
                </c:pt>
                <c:pt idx="5">
                  <c:v>0.18</c:v>
                </c:pt>
                <c:pt idx="6">
                  <c:v>0.31</c:v>
                </c:pt>
                <c:pt idx="7">
                  <c:v>0.33</c:v>
                </c:pt>
                <c:pt idx="8">
                  <c:v>0.28999999999999998</c:v>
                </c:pt>
                <c:pt idx="9">
                  <c:v>0.42</c:v>
                </c:pt>
                <c:pt idx="10">
                  <c:v>0.51</c:v>
                </c:pt>
              </c:numCache>
            </c:numRef>
          </c:val>
          <c:extLst>
            <c:ext xmlns:c16="http://schemas.microsoft.com/office/drawing/2014/chart" uri="{C3380CC4-5D6E-409C-BE32-E72D297353CC}">
              <c16:uniqueId val="{00000003-B193-4CD9-8A53-505EB40E4E17}"/>
            </c:ext>
          </c:extLst>
        </c:ser>
        <c:dLbls>
          <c:showLegendKey val="0"/>
          <c:showVal val="0"/>
          <c:showCatName val="0"/>
          <c:showSerName val="0"/>
          <c:showPercent val="0"/>
          <c:showBubbleSize val="0"/>
        </c:dLbls>
        <c:gapWidth val="150"/>
        <c:shape val="box"/>
        <c:axId val="28457472"/>
        <c:axId val="28480032"/>
        <c:axId val="0"/>
      </c:bar3DChart>
      <c:catAx>
        <c:axId val="2845747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480032"/>
        <c:crosses val="autoZero"/>
        <c:auto val="1"/>
        <c:lblAlgn val="ctr"/>
        <c:lblOffset val="100"/>
        <c:noMultiLvlLbl val="0"/>
      </c:catAx>
      <c:valAx>
        <c:axId val="284800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4574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Gender Pay Gap</a:t>
            </a:r>
            <a:r>
              <a:rPr lang="en-GB" b="1" baseline="0"/>
              <a:t> % difference Between Male and Female Employees</a:t>
            </a:r>
            <a:endParaRPr lang="en-GB" b="1"/>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Sheet1!$B$97</c:f>
              <c:strCache>
                <c:ptCount val="1"/>
              </c:strCache>
            </c:strRef>
          </c:tx>
          <c:spPr>
            <a:solidFill>
              <a:schemeClr val="accent1"/>
            </a:solidFill>
            <a:ln>
              <a:solidFill>
                <a:schemeClr val="tx1"/>
              </a:solidFill>
            </a:ln>
            <a:effectLst/>
          </c:spPr>
          <c:invertIfNegative val="0"/>
          <c:dPt>
            <c:idx val="4"/>
            <c:invertIfNegative val="0"/>
            <c:bubble3D val="0"/>
            <c:spPr>
              <a:solidFill>
                <a:schemeClr val="accent2">
                  <a:lumMod val="75000"/>
                </a:schemeClr>
              </a:solidFill>
              <a:ln>
                <a:solidFill>
                  <a:schemeClr val="tx1"/>
                </a:solidFill>
              </a:ln>
              <a:effectLst/>
            </c:spPr>
            <c:extLst>
              <c:ext xmlns:c16="http://schemas.microsoft.com/office/drawing/2014/chart" uri="{C3380CC4-5D6E-409C-BE32-E72D297353CC}">
                <c16:uniqueId val="{00000001-8F2B-409D-896F-64848FAD4750}"/>
              </c:ext>
            </c:extLst>
          </c:dPt>
          <c:dPt>
            <c:idx val="5"/>
            <c:invertIfNegative val="0"/>
            <c:bubble3D val="0"/>
            <c:spPr>
              <a:solidFill>
                <a:schemeClr val="accent2">
                  <a:lumMod val="75000"/>
                </a:schemeClr>
              </a:solidFill>
              <a:ln>
                <a:solidFill>
                  <a:schemeClr val="tx1"/>
                </a:solidFill>
              </a:ln>
              <a:effectLst/>
            </c:spPr>
            <c:extLst>
              <c:ext xmlns:c16="http://schemas.microsoft.com/office/drawing/2014/chart" uri="{C3380CC4-5D6E-409C-BE32-E72D297353CC}">
                <c16:uniqueId val="{00000003-8F2B-409D-896F-64848FAD4750}"/>
              </c:ext>
            </c:extLst>
          </c:dPt>
          <c:dPt>
            <c:idx val="6"/>
            <c:invertIfNegative val="0"/>
            <c:bubble3D val="0"/>
            <c:spPr>
              <a:solidFill>
                <a:schemeClr val="accent2">
                  <a:lumMod val="75000"/>
                </a:schemeClr>
              </a:solidFill>
              <a:ln>
                <a:solidFill>
                  <a:schemeClr val="tx1"/>
                </a:solidFill>
              </a:ln>
              <a:effectLst/>
            </c:spPr>
            <c:extLst>
              <c:ext xmlns:c16="http://schemas.microsoft.com/office/drawing/2014/chart" uri="{C3380CC4-5D6E-409C-BE32-E72D297353CC}">
                <c16:uniqueId val="{00000005-8F2B-409D-896F-64848FAD475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Sheet1!$A$98:$A$104</c:f>
              <c:numCache>
                <c:formatCode>General</c:formatCode>
                <c:ptCount val="7"/>
                <c:pt idx="0">
                  <c:v>2023</c:v>
                </c:pt>
                <c:pt idx="1">
                  <c:v>2024</c:v>
                </c:pt>
                <c:pt idx="2">
                  <c:v>2025</c:v>
                </c:pt>
                <c:pt idx="4">
                  <c:v>2023</c:v>
                </c:pt>
                <c:pt idx="5">
                  <c:v>2024</c:v>
                </c:pt>
                <c:pt idx="6">
                  <c:v>2025</c:v>
                </c:pt>
              </c:numCache>
            </c:numRef>
          </c:cat>
          <c:val>
            <c:numRef>
              <c:f>Sheet1!$B$98:$B$104</c:f>
              <c:numCache>
                <c:formatCode>0%</c:formatCode>
                <c:ptCount val="7"/>
                <c:pt idx="0" formatCode="0.00%">
                  <c:v>0.20499999999999999</c:v>
                </c:pt>
                <c:pt idx="1">
                  <c:v>0.22</c:v>
                </c:pt>
                <c:pt idx="2" formatCode="0.00%">
                  <c:v>0.219</c:v>
                </c:pt>
                <c:pt idx="4" formatCode="0.00%">
                  <c:v>0.23499999999999999</c:v>
                </c:pt>
                <c:pt idx="5">
                  <c:v>0.25</c:v>
                </c:pt>
                <c:pt idx="6" formatCode="0.00%">
                  <c:v>0.26200000000000001</c:v>
                </c:pt>
              </c:numCache>
            </c:numRef>
          </c:val>
          <c:extLst>
            <c:ext xmlns:c16="http://schemas.microsoft.com/office/drawing/2014/chart" uri="{C3380CC4-5D6E-409C-BE32-E72D297353CC}">
              <c16:uniqueId val="{00000006-8F2B-409D-896F-64848FAD4750}"/>
            </c:ext>
          </c:extLst>
        </c:ser>
        <c:dLbls>
          <c:dLblPos val="outEnd"/>
          <c:showLegendKey val="0"/>
          <c:showVal val="1"/>
          <c:showCatName val="0"/>
          <c:showSerName val="0"/>
          <c:showPercent val="0"/>
          <c:showBubbleSize val="0"/>
        </c:dLbls>
        <c:gapWidth val="219"/>
        <c:overlap val="-27"/>
        <c:axId val="2125684080"/>
        <c:axId val="2125678320"/>
      </c:barChart>
      <c:catAx>
        <c:axId val="21256840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a:solidFill>
                      <a:schemeClr val="tx2">
                        <a:lumMod val="75000"/>
                        <a:lumOff val="25000"/>
                      </a:schemeClr>
                    </a:solidFill>
                  </a:rPr>
                  <a:t>Mean Hourly</a:t>
                </a:r>
                <a:r>
                  <a:rPr lang="en-GB" b="1" baseline="0">
                    <a:solidFill>
                      <a:schemeClr val="tx2">
                        <a:lumMod val="75000"/>
                        <a:lumOff val="25000"/>
                      </a:schemeClr>
                    </a:solidFill>
                  </a:rPr>
                  <a:t> Rate</a:t>
                </a:r>
                <a:r>
                  <a:rPr lang="en-GB" baseline="0"/>
                  <a:t>/</a:t>
                </a:r>
                <a:r>
                  <a:rPr lang="en-GB" b="1" baseline="0">
                    <a:solidFill>
                      <a:schemeClr val="accent2">
                        <a:lumMod val="75000"/>
                      </a:schemeClr>
                    </a:solidFill>
                  </a:rPr>
                  <a:t>Median Hourly Rate</a:t>
                </a:r>
                <a:endParaRPr lang="en-GB" b="1">
                  <a:solidFill>
                    <a:schemeClr val="accent2">
                      <a:lumMod val="75000"/>
                    </a:schemeClr>
                  </a:solidFill>
                </a:endParaRPr>
              </a:p>
            </c:rich>
          </c:tx>
          <c:layout>
            <c:manualLayout>
              <c:xMode val="edge"/>
              <c:yMode val="edge"/>
              <c:x val="0.35630446194225723"/>
              <c:y val="0.8833100029163021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5678320"/>
        <c:crosses val="autoZero"/>
        <c:auto val="1"/>
        <c:lblAlgn val="ctr"/>
        <c:lblOffset val="100"/>
        <c:noMultiLvlLbl val="0"/>
      </c:catAx>
      <c:valAx>
        <c:axId val="2125678320"/>
        <c:scaling>
          <c:orientation val="minMax"/>
        </c:scaling>
        <c:delete val="0"/>
        <c:axPos val="l"/>
        <c:majorGridlines>
          <c:spPr>
            <a:ln w="12700" cap="flat" cmpd="sng" algn="ctr">
              <a:solidFill>
                <a:schemeClr val="tx1"/>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5684080"/>
        <c:crosses val="autoZero"/>
        <c:crossBetween val="between"/>
      </c:valAx>
      <c:spPr>
        <a:noFill/>
        <a:ln>
          <a:noFill/>
        </a:ln>
        <a:effectLst/>
      </c:spPr>
    </c:plotArea>
    <c:plotVisOnly val="1"/>
    <c:dispBlanksAs val="gap"/>
    <c:showDLblsOverMax val="0"/>
  </c:chart>
  <c:spPr>
    <a:noFill/>
    <a:ln w="38100">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2023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Sheet1!$B$115:$B$116</c:f>
              <c:strCache>
                <c:ptCount val="2"/>
                <c:pt idx="0">
                  <c:v>2023</c:v>
                </c:pt>
                <c:pt idx="1">
                  <c:v>Female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Sheet1!$A$117:$A$129</c:f>
              <c:strCache>
                <c:ptCount val="13"/>
                <c:pt idx="0">
                  <c:v>2</c:v>
                </c:pt>
                <c:pt idx="1">
                  <c:v>3</c:v>
                </c:pt>
                <c:pt idx="2">
                  <c:v>4</c:v>
                </c:pt>
                <c:pt idx="3">
                  <c:v>5</c:v>
                </c:pt>
                <c:pt idx="4">
                  <c:v>6</c:v>
                </c:pt>
                <c:pt idx="5">
                  <c:v>7</c:v>
                </c:pt>
                <c:pt idx="6">
                  <c:v>8A</c:v>
                </c:pt>
                <c:pt idx="7">
                  <c:v>8B</c:v>
                </c:pt>
                <c:pt idx="8">
                  <c:v>8C</c:v>
                </c:pt>
                <c:pt idx="9">
                  <c:v>8D</c:v>
                </c:pt>
                <c:pt idx="10">
                  <c:v>9</c:v>
                </c:pt>
                <c:pt idx="11">
                  <c:v>Other </c:v>
                </c:pt>
                <c:pt idx="12">
                  <c:v>All Staff</c:v>
                </c:pt>
              </c:strCache>
            </c:strRef>
          </c:cat>
          <c:val>
            <c:numRef>
              <c:f>Sheet1!$B$117:$B$129</c:f>
            </c:numRef>
          </c:val>
          <c:extLst>
            <c:ext xmlns:c16="http://schemas.microsoft.com/office/drawing/2014/chart" uri="{C3380CC4-5D6E-409C-BE32-E72D297353CC}">
              <c16:uniqueId val="{00000000-38FE-4E71-9CDC-ADDE9D5246A8}"/>
            </c:ext>
          </c:extLst>
        </c:ser>
        <c:ser>
          <c:idx val="1"/>
          <c:order val="1"/>
          <c:tx>
            <c:strRef>
              <c:f>Sheet1!$C$115:$C$116</c:f>
              <c:strCache>
                <c:ptCount val="2"/>
                <c:pt idx="0">
                  <c:v>2023</c:v>
                </c:pt>
                <c:pt idx="1">
                  <c:v>Male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Sheet1!$A$117:$A$129</c:f>
              <c:strCache>
                <c:ptCount val="13"/>
                <c:pt idx="0">
                  <c:v>2</c:v>
                </c:pt>
                <c:pt idx="1">
                  <c:v>3</c:v>
                </c:pt>
                <c:pt idx="2">
                  <c:v>4</c:v>
                </c:pt>
                <c:pt idx="3">
                  <c:v>5</c:v>
                </c:pt>
                <c:pt idx="4">
                  <c:v>6</c:v>
                </c:pt>
                <c:pt idx="5">
                  <c:v>7</c:v>
                </c:pt>
                <c:pt idx="6">
                  <c:v>8A</c:v>
                </c:pt>
                <c:pt idx="7">
                  <c:v>8B</c:v>
                </c:pt>
                <c:pt idx="8">
                  <c:v>8C</c:v>
                </c:pt>
                <c:pt idx="9">
                  <c:v>8D</c:v>
                </c:pt>
                <c:pt idx="10">
                  <c:v>9</c:v>
                </c:pt>
                <c:pt idx="11">
                  <c:v>Other </c:v>
                </c:pt>
                <c:pt idx="12">
                  <c:v>All Staff</c:v>
                </c:pt>
              </c:strCache>
            </c:strRef>
          </c:cat>
          <c:val>
            <c:numRef>
              <c:f>Sheet1!$C$117:$C$129</c:f>
            </c:numRef>
          </c:val>
          <c:extLst>
            <c:ext xmlns:c16="http://schemas.microsoft.com/office/drawing/2014/chart" uri="{C3380CC4-5D6E-409C-BE32-E72D297353CC}">
              <c16:uniqueId val="{00000001-38FE-4E71-9CDC-ADDE9D5246A8}"/>
            </c:ext>
          </c:extLst>
        </c:ser>
        <c:ser>
          <c:idx val="2"/>
          <c:order val="2"/>
          <c:tx>
            <c:strRef>
              <c:f>Sheet1!$D$115:$D$116</c:f>
              <c:strCache>
                <c:ptCount val="2"/>
                <c:pt idx="0">
                  <c:v>2023</c:v>
                </c:pt>
                <c:pt idx="1">
                  <c:v>Female %</c:v>
                </c:pt>
              </c:strCache>
            </c:strRef>
          </c:tx>
          <c:spPr>
            <a:solidFill>
              <a:schemeClr val="accent3"/>
            </a:solidFill>
            <a:ln w="28575">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Sheet1!$A$117:$A$129</c:f>
              <c:strCache>
                <c:ptCount val="13"/>
                <c:pt idx="0">
                  <c:v>2</c:v>
                </c:pt>
                <c:pt idx="1">
                  <c:v>3</c:v>
                </c:pt>
                <c:pt idx="2">
                  <c:v>4</c:v>
                </c:pt>
                <c:pt idx="3">
                  <c:v>5</c:v>
                </c:pt>
                <c:pt idx="4">
                  <c:v>6</c:v>
                </c:pt>
                <c:pt idx="5">
                  <c:v>7</c:v>
                </c:pt>
                <c:pt idx="6">
                  <c:v>8A</c:v>
                </c:pt>
                <c:pt idx="7">
                  <c:v>8B</c:v>
                </c:pt>
                <c:pt idx="8">
                  <c:v>8C</c:v>
                </c:pt>
                <c:pt idx="9">
                  <c:v>8D</c:v>
                </c:pt>
                <c:pt idx="10">
                  <c:v>9</c:v>
                </c:pt>
                <c:pt idx="11">
                  <c:v>Other </c:v>
                </c:pt>
                <c:pt idx="12">
                  <c:v>All Staff</c:v>
                </c:pt>
              </c:strCache>
            </c:strRef>
          </c:cat>
          <c:val>
            <c:numRef>
              <c:f>Sheet1!$D$117:$D$129</c:f>
              <c:numCache>
                <c:formatCode>0%</c:formatCode>
                <c:ptCount val="13"/>
                <c:pt idx="0">
                  <c:v>1</c:v>
                </c:pt>
                <c:pt idx="1">
                  <c:v>0.67</c:v>
                </c:pt>
                <c:pt idx="2">
                  <c:v>0.8</c:v>
                </c:pt>
                <c:pt idx="3">
                  <c:v>0.84</c:v>
                </c:pt>
                <c:pt idx="4">
                  <c:v>0.86</c:v>
                </c:pt>
                <c:pt idx="5">
                  <c:v>0.79</c:v>
                </c:pt>
                <c:pt idx="6">
                  <c:v>0.87</c:v>
                </c:pt>
                <c:pt idx="7">
                  <c:v>0.72</c:v>
                </c:pt>
                <c:pt idx="8">
                  <c:v>0.78</c:v>
                </c:pt>
                <c:pt idx="9">
                  <c:v>0.67</c:v>
                </c:pt>
                <c:pt idx="10">
                  <c:v>0.67</c:v>
                </c:pt>
                <c:pt idx="11">
                  <c:v>0.56999999999999995</c:v>
                </c:pt>
                <c:pt idx="12" formatCode="0.00%">
                  <c:v>0.76559999999999995</c:v>
                </c:pt>
              </c:numCache>
            </c:numRef>
          </c:val>
          <c:extLst>
            <c:ext xmlns:c16="http://schemas.microsoft.com/office/drawing/2014/chart" uri="{C3380CC4-5D6E-409C-BE32-E72D297353CC}">
              <c16:uniqueId val="{00000002-38FE-4E71-9CDC-ADDE9D5246A8}"/>
            </c:ext>
          </c:extLst>
        </c:ser>
        <c:ser>
          <c:idx val="3"/>
          <c:order val="3"/>
          <c:tx>
            <c:strRef>
              <c:f>Sheet1!$E$115:$E$116</c:f>
              <c:strCache>
                <c:ptCount val="2"/>
                <c:pt idx="0">
                  <c:v>2023</c:v>
                </c:pt>
                <c:pt idx="1">
                  <c:v>Male %</c:v>
                </c:pt>
              </c:strCache>
            </c:strRef>
          </c:tx>
          <c:spPr>
            <a:solidFill>
              <a:schemeClr val="accent4"/>
            </a:solidFill>
            <a:ln w="28575">
              <a:solidFill>
                <a:schemeClr val="tx1"/>
              </a:solidFill>
            </a:ln>
            <a:effectLst/>
          </c:spPr>
          <c:invertIfNegative val="0"/>
          <c:dLbls>
            <c:dLbl>
              <c:idx val="12"/>
              <c:layout>
                <c:manualLayout>
                  <c:x val="1.2037036159446183E-2"/>
                  <c:y val="-1.3392857142857142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6.6093438362002641E-2"/>
                      <c:h val="2.6741188601424822E-2"/>
                    </c:manualLayout>
                  </c15:layout>
                </c:ext>
                <c:ext xmlns:c16="http://schemas.microsoft.com/office/drawing/2014/chart" uri="{C3380CC4-5D6E-409C-BE32-E72D297353CC}">
                  <c16:uniqueId val="{00000004-38FE-4E71-9CDC-ADDE9D5246A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Sheet1!$A$117:$A$129</c:f>
              <c:strCache>
                <c:ptCount val="13"/>
                <c:pt idx="0">
                  <c:v>2</c:v>
                </c:pt>
                <c:pt idx="1">
                  <c:v>3</c:v>
                </c:pt>
                <c:pt idx="2">
                  <c:v>4</c:v>
                </c:pt>
                <c:pt idx="3">
                  <c:v>5</c:v>
                </c:pt>
                <c:pt idx="4">
                  <c:v>6</c:v>
                </c:pt>
                <c:pt idx="5">
                  <c:v>7</c:v>
                </c:pt>
                <c:pt idx="6">
                  <c:v>8A</c:v>
                </c:pt>
                <c:pt idx="7">
                  <c:v>8B</c:v>
                </c:pt>
                <c:pt idx="8">
                  <c:v>8C</c:v>
                </c:pt>
                <c:pt idx="9">
                  <c:v>8D</c:v>
                </c:pt>
                <c:pt idx="10">
                  <c:v>9</c:v>
                </c:pt>
                <c:pt idx="11">
                  <c:v>Other </c:v>
                </c:pt>
                <c:pt idx="12">
                  <c:v>All Staff</c:v>
                </c:pt>
              </c:strCache>
            </c:strRef>
          </c:cat>
          <c:val>
            <c:numRef>
              <c:f>Sheet1!$E$117:$E$129</c:f>
              <c:numCache>
                <c:formatCode>0%</c:formatCode>
                <c:ptCount val="13"/>
                <c:pt idx="0">
                  <c:v>0</c:v>
                </c:pt>
                <c:pt idx="1">
                  <c:v>0.33</c:v>
                </c:pt>
                <c:pt idx="2">
                  <c:v>0.2</c:v>
                </c:pt>
                <c:pt idx="3">
                  <c:v>0.16</c:v>
                </c:pt>
                <c:pt idx="4">
                  <c:v>0.14000000000000001</c:v>
                </c:pt>
                <c:pt idx="5">
                  <c:v>0.21</c:v>
                </c:pt>
                <c:pt idx="6">
                  <c:v>0.13</c:v>
                </c:pt>
                <c:pt idx="7">
                  <c:v>0.28000000000000003</c:v>
                </c:pt>
                <c:pt idx="8">
                  <c:v>0.23</c:v>
                </c:pt>
                <c:pt idx="9">
                  <c:v>0.33</c:v>
                </c:pt>
                <c:pt idx="10">
                  <c:v>0.33</c:v>
                </c:pt>
                <c:pt idx="11">
                  <c:v>0.43</c:v>
                </c:pt>
                <c:pt idx="12" formatCode="0.00%">
                  <c:v>0.2344</c:v>
                </c:pt>
              </c:numCache>
            </c:numRef>
          </c:val>
          <c:extLst>
            <c:ext xmlns:c16="http://schemas.microsoft.com/office/drawing/2014/chart" uri="{C3380CC4-5D6E-409C-BE32-E72D297353CC}">
              <c16:uniqueId val="{00000003-38FE-4E71-9CDC-ADDE9D5246A8}"/>
            </c:ext>
          </c:extLst>
        </c:ser>
        <c:dLbls>
          <c:dLblPos val="outEnd"/>
          <c:showLegendKey val="0"/>
          <c:showVal val="1"/>
          <c:showCatName val="0"/>
          <c:showSerName val="0"/>
          <c:showPercent val="0"/>
          <c:showBubbleSize val="0"/>
        </c:dLbls>
        <c:gapWidth val="219"/>
        <c:overlap val="-27"/>
        <c:axId val="2102656912"/>
        <c:axId val="2102657392"/>
      </c:barChart>
      <c:catAx>
        <c:axId val="2102656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2657392"/>
        <c:crosses val="autoZero"/>
        <c:auto val="1"/>
        <c:lblAlgn val="ctr"/>
        <c:lblOffset val="100"/>
        <c:noMultiLvlLbl val="0"/>
      </c:catAx>
      <c:valAx>
        <c:axId val="2102657392"/>
        <c:scaling>
          <c:orientation val="minMax"/>
        </c:scaling>
        <c:delete val="0"/>
        <c:axPos val="l"/>
        <c:majorGridlines>
          <c:spPr>
            <a:ln w="12700"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2656912"/>
        <c:crosses val="autoZero"/>
        <c:crossBetween val="between"/>
      </c:valAx>
      <c:spPr>
        <a:noFill/>
        <a:ln w="28575">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2024</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Sheet1!$B$130:$B$131</c:f>
              <c:strCache>
                <c:ptCount val="2"/>
                <c:pt idx="0">
                  <c:v>2024</c:v>
                </c:pt>
                <c:pt idx="1">
                  <c:v>Female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Sheet1!$A$132:$A$144</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Sheet1!$B$132:$B$144</c:f>
            </c:numRef>
          </c:val>
          <c:extLst>
            <c:ext xmlns:c16="http://schemas.microsoft.com/office/drawing/2014/chart" uri="{C3380CC4-5D6E-409C-BE32-E72D297353CC}">
              <c16:uniqueId val="{00000000-7CDC-4BA1-BF00-EC486B937452}"/>
            </c:ext>
          </c:extLst>
        </c:ser>
        <c:ser>
          <c:idx val="1"/>
          <c:order val="1"/>
          <c:tx>
            <c:strRef>
              <c:f>Sheet1!$C$130:$C$131</c:f>
              <c:strCache>
                <c:ptCount val="2"/>
                <c:pt idx="0">
                  <c:v>2024</c:v>
                </c:pt>
                <c:pt idx="1">
                  <c:v>Male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Sheet1!$A$132:$A$144</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Sheet1!$C$132:$C$144</c:f>
            </c:numRef>
          </c:val>
          <c:extLst>
            <c:ext xmlns:c16="http://schemas.microsoft.com/office/drawing/2014/chart" uri="{C3380CC4-5D6E-409C-BE32-E72D297353CC}">
              <c16:uniqueId val="{00000001-7CDC-4BA1-BF00-EC486B937452}"/>
            </c:ext>
          </c:extLst>
        </c:ser>
        <c:ser>
          <c:idx val="2"/>
          <c:order val="2"/>
          <c:tx>
            <c:strRef>
              <c:f>Sheet1!$D$130:$D$131</c:f>
              <c:strCache>
                <c:ptCount val="2"/>
                <c:pt idx="0">
                  <c:v>2024</c:v>
                </c:pt>
                <c:pt idx="1">
                  <c:v>Female %</c:v>
                </c:pt>
              </c:strCache>
            </c:strRef>
          </c:tx>
          <c:spPr>
            <a:solidFill>
              <a:schemeClr val="accent3"/>
            </a:solidFill>
            <a:ln w="28575">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Sheet1!$A$132:$A$144</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Sheet1!$D$132:$D$144</c:f>
              <c:numCache>
                <c:formatCode>0%</c:formatCode>
                <c:ptCount val="13"/>
                <c:pt idx="0" formatCode="General">
                  <c:v>0</c:v>
                </c:pt>
                <c:pt idx="1">
                  <c:v>1</c:v>
                </c:pt>
                <c:pt idx="2">
                  <c:v>0.74</c:v>
                </c:pt>
                <c:pt idx="3">
                  <c:v>0.91</c:v>
                </c:pt>
                <c:pt idx="4">
                  <c:v>0.84</c:v>
                </c:pt>
                <c:pt idx="5">
                  <c:v>0.76</c:v>
                </c:pt>
                <c:pt idx="6">
                  <c:v>0.85</c:v>
                </c:pt>
                <c:pt idx="7">
                  <c:v>0.67</c:v>
                </c:pt>
                <c:pt idx="8">
                  <c:v>0.76</c:v>
                </c:pt>
                <c:pt idx="9">
                  <c:v>0.73</c:v>
                </c:pt>
                <c:pt idx="10">
                  <c:v>0.48</c:v>
                </c:pt>
                <c:pt idx="11">
                  <c:v>0.54</c:v>
                </c:pt>
                <c:pt idx="12">
                  <c:v>0.75</c:v>
                </c:pt>
              </c:numCache>
            </c:numRef>
          </c:val>
          <c:extLst>
            <c:ext xmlns:c16="http://schemas.microsoft.com/office/drawing/2014/chart" uri="{C3380CC4-5D6E-409C-BE32-E72D297353CC}">
              <c16:uniqueId val="{00000002-7CDC-4BA1-BF00-EC486B937452}"/>
            </c:ext>
          </c:extLst>
        </c:ser>
        <c:ser>
          <c:idx val="3"/>
          <c:order val="3"/>
          <c:tx>
            <c:strRef>
              <c:f>Sheet1!$E$130:$E$131</c:f>
              <c:strCache>
                <c:ptCount val="2"/>
                <c:pt idx="0">
                  <c:v>2024</c:v>
                </c:pt>
                <c:pt idx="1">
                  <c:v>Male %</c:v>
                </c:pt>
              </c:strCache>
            </c:strRef>
          </c:tx>
          <c:spPr>
            <a:solidFill>
              <a:schemeClr val="accent4"/>
            </a:solidFill>
            <a:ln>
              <a:noFill/>
            </a:ln>
            <a:effectLst/>
          </c:spPr>
          <c:invertIfNegative val="0"/>
          <c:dLbls>
            <c:dLbl>
              <c:idx val="12"/>
              <c:layout>
                <c:manualLayout>
                  <c:x val="2.4487294853831096E-2"/>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CDC-4BA1-BF00-EC486B93745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Sheet1!$A$132:$A$144</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Sheet1!$E$132:$E$144</c:f>
              <c:numCache>
                <c:formatCode>0%</c:formatCode>
                <c:ptCount val="13"/>
                <c:pt idx="0">
                  <c:v>0</c:v>
                </c:pt>
                <c:pt idx="1">
                  <c:v>0</c:v>
                </c:pt>
                <c:pt idx="2">
                  <c:v>0.26</c:v>
                </c:pt>
                <c:pt idx="3">
                  <c:v>0.09</c:v>
                </c:pt>
                <c:pt idx="4">
                  <c:v>0.16</c:v>
                </c:pt>
                <c:pt idx="5">
                  <c:v>0.24</c:v>
                </c:pt>
                <c:pt idx="6">
                  <c:v>0.15</c:v>
                </c:pt>
                <c:pt idx="7">
                  <c:v>0.33</c:v>
                </c:pt>
                <c:pt idx="8">
                  <c:v>0.24</c:v>
                </c:pt>
                <c:pt idx="9">
                  <c:v>0.27</c:v>
                </c:pt>
                <c:pt idx="10">
                  <c:v>0.63</c:v>
                </c:pt>
                <c:pt idx="11">
                  <c:v>0.46</c:v>
                </c:pt>
                <c:pt idx="12">
                  <c:v>0.25</c:v>
                </c:pt>
              </c:numCache>
            </c:numRef>
          </c:val>
          <c:extLst>
            <c:ext xmlns:c16="http://schemas.microsoft.com/office/drawing/2014/chart" uri="{C3380CC4-5D6E-409C-BE32-E72D297353CC}">
              <c16:uniqueId val="{00000004-7CDC-4BA1-BF00-EC486B937452}"/>
            </c:ext>
          </c:extLst>
        </c:ser>
        <c:dLbls>
          <c:dLblPos val="outEnd"/>
          <c:showLegendKey val="0"/>
          <c:showVal val="1"/>
          <c:showCatName val="0"/>
          <c:showSerName val="0"/>
          <c:showPercent val="0"/>
          <c:showBubbleSize val="0"/>
        </c:dLbls>
        <c:gapWidth val="219"/>
        <c:overlap val="-27"/>
        <c:axId val="512373088"/>
        <c:axId val="512369248"/>
      </c:barChart>
      <c:catAx>
        <c:axId val="512373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2369248"/>
        <c:crosses val="autoZero"/>
        <c:auto val="1"/>
        <c:lblAlgn val="ctr"/>
        <c:lblOffset val="100"/>
        <c:noMultiLvlLbl val="0"/>
      </c:catAx>
      <c:valAx>
        <c:axId val="512369248"/>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2373088"/>
        <c:crosses val="autoZero"/>
        <c:crossBetween val="between"/>
      </c:valAx>
      <c:spPr>
        <a:noFill/>
        <a:ln>
          <a:solidFill>
            <a:schemeClr val="tx1"/>
          </a:solid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8575">
      <a:solidFill>
        <a:schemeClr val="tx1"/>
      </a:solid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Sheet1!$B$145:$B$146</c:f>
              <c:strCache>
                <c:ptCount val="2"/>
                <c:pt idx="0">
                  <c:v>2025</c:v>
                </c:pt>
                <c:pt idx="1">
                  <c:v>Female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Sheet1!$A$147:$A$159</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Sheet1!$B$147:$B$159</c:f>
            </c:numRef>
          </c:val>
          <c:extLst>
            <c:ext xmlns:c16="http://schemas.microsoft.com/office/drawing/2014/chart" uri="{C3380CC4-5D6E-409C-BE32-E72D297353CC}">
              <c16:uniqueId val="{00000000-94B3-47EF-8FFA-BE45F3468B1E}"/>
            </c:ext>
          </c:extLst>
        </c:ser>
        <c:ser>
          <c:idx val="1"/>
          <c:order val="1"/>
          <c:tx>
            <c:strRef>
              <c:f>Sheet1!$C$145:$C$146</c:f>
              <c:strCache>
                <c:ptCount val="2"/>
                <c:pt idx="0">
                  <c:v>2025</c:v>
                </c:pt>
                <c:pt idx="1">
                  <c:v>Male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Sheet1!$A$147:$A$159</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Sheet1!$C$147:$C$159</c:f>
            </c:numRef>
          </c:val>
          <c:extLst>
            <c:ext xmlns:c16="http://schemas.microsoft.com/office/drawing/2014/chart" uri="{C3380CC4-5D6E-409C-BE32-E72D297353CC}">
              <c16:uniqueId val="{00000001-94B3-47EF-8FFA-BE45F3468B1E}"/>
            </c:ext>
          </c:extLst>
        </c:ser>
        <c:ser>
          <c:idx val="2"/>
          <c:order val="2"/>
          <c:tx>
            <c:strRef>
              <c:f>Sheet1!$D$145:$D$146</c:f>
              <c:strCache>
                <c:ptCount val="2"/>
                <c:pt idx="0">
                  <c:v>2025</c:v>
                </c:pt>
                <c:pt idx="1">
                  <c:v>Female %</c:v>
                </c:pt>
              </c:strCache>
            </c:strRef>
          </c:tx>
          <c:spPr>
            <a:solidFill>
              <a:schemeClr val="accent3"/>
            </a:solidFill>
            <a:ln w="28575">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Sheet1!$A$147:$A$159</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Sheet1!$D$147:$D$159</c:f>
              <c:numCache>
                <c:formatCode>0%</c:formatCode>
                <c:ptCount val="13"/>
                <c:pt idx="0">
                  <c:v>0</c:v>
                </c:pt>
                <c:pt idx="1">
                  <c:v>1</c:v>
                </c:pt>
                <c:pt idx="2">
                  <c:v>0.78</c:v>
                </c:pt>
                <c:pt idx="3">
                  <c:v>0.78</c:v>
                </c:pt>
                <c:pt idx="4">
                  <c:v>0.83</c:v>
                </c:pt>
                <c:pt idx="5">
                  <c:v>0.74</c:v>
                </c:pt>
                <c:pt idx="6">
                  <c:v>0.82</c:v>
                </c:pt>
                <c:pt idx="7">
                  <c:v>0.69</c:v>
                </c:pt>
                <c:pt idx="8">
                  <c:v>0.67</c:v>
                </c:pt>
                <c:pt idx="9">
                  <c:v>0.71</c:v>
                </c:pt>
                <c:pt idx="10">
                  <c:v>0.57999999999999996</c:v>
                </c:pt>
                <c:pt idx="11">
                  <c:v>0.49</c:v>
                </c:pt>
                <c:pt idx="12" formatCode="0.00%">
                  <c:v>0.71879999999999999</c:v>
                </c:pt>
              </c:numCache>
            </c:numRef>
          </c:val>
          <c:extLst>
            <c:ext xmlns:c16="http://schemas.microsoft.com/office/drawing/2014/chart" uri="{C3380CC4-5D6E-409C-BE32-E72D297353CC}">
              <c16:uniqueId val="{00000002-94B3-47EF-8FFA-BE45F3468B1E}"/>
            </c:ext>
          </c:extLst>
        </c:ser>
        <c:ser>
          <c:idx val="3"/>
          <c:order val="3"/>
          <c:tx>
            <c:strRef>
              <c:f>Sheet1!$E$145:$E$146</c:f>
              <c:strCache>
                <c:ptCount val="2"/>
                <c:pt idx="0">
                  <c:v>2025</c:v>
                </c:pt>
                <c:pt idx="1">
                  <c:v>Male %</c:v>
                </c:pt>
              </c:strCache>
            </c:strRef>
          </c:tx>
          <c:spPr>
            <a:solidFill>
              <a:schemeClr val="accent4"/>
            </a:solidFill>
            <a:ln>
              <a:noFill/>
            </a:ln>
            <a:effectLst/>
          </c:spPr>
          <c:invertIfNegative val="0"/>
          <c:dLbls>
            <c:dLbl>
              <c:idx val="10"/>
              <c:layout>
                <c:manualLayout>
                  <c:x val="4.2906941937785612E-3"/>
                  <c:y val="9.259259259259258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4B3-47EF-8FFA-BE45F3468B1E}"/>
                </c:ext>
              </c:extLst>
            </c:dLbl>
            <c:dLbl>
              <c:idx val="11"/>
              <c:layout>
                <c:manualLayout>
                  <c:x val="6.4360412906678413E-3"/>
                  <c:y val="-3.703703703703703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4B3-47EF-8FFA-BE45F3468B1E}"/>
                </c:ext>
              </c:extLst>
            </c:dLbl>
            <c:dLbl>
              <c:idx val="12"/>
              <c:layout>
                <c:manualLayout>
                  <c:x val="1.0480756092065772E-2"/>
                  <c:y val="-8.8470897274817162E-17"/>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7.3501346386727229E-2"/>
                      <c:h val="7.4004811898512685E-2"/>
                    </c:manualLayout>
                  </c15:layout>
                </c:ext>
                <c:ext xmlns:c16="http://schemas.microsoft.com/office/drawing/2014/chart" uri="{C3380CC4-5D6E-409C-BE32-E72D297353CC}">
                  <c16:uniqueId val="{00000005-94B3-47EF-8FFA-BE45F3468B1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Sheet1!$A$147:$A$159</c:f>
              <c:strCache>
                <c:ptCount val="13"/>
                <c:pt idx="0">
                  <c:v>2</c:v>
                </c:pt>
                <c:pt idx="1">
                  <c:v>3</c:v>
                </c:pt>
                <c:pt idx="2">
                  <c:v>4</c:v>
                </c:pt>
                <c:pt idx="3">
                  <c:v>5</c:v>
                </c:pt>
                <c:pt idx="4">
                  <c:v>6</c:v>
                </c:pt>
                <c:pt idx="5">
                  <c:v>7</c:v>
                </c:pt>
                <c:pt idx="6">
                  <c:v>8A</c:v>
                </c:pt>
                <c:pt idx="7">
                  <c:v>8B</c:v>
                </c:pt>
                <c:pt idx="8">
                  <c:v>8C</c:v>
                </c:pt>
                <c:pt idx="9">
                  <c:v>8D</c:v>
                </c:pt>
                <c:pt idx="10">
                  <c:v>9</c:v>
                </c:pt>
                <c:pt idx="11">
                  <c:v>Other</c:v>
                </c:pt>
                <c:pt idx="12">
                  <c:v>All Staff</c:v>
                </c:pt>
              </c:strCache>
            </c:strRef>
          </c:cat>
          <c:val>
            <c:numRef>
              <c:f>Sheet1!$E$147:$E$159</c:f>
              <c:numCache>
                <c:formatCode>0%</c:formatCode>
                <c:ptCount val="13"/>
                <c:pt idx="0">
                  <c:v>0</c:v>
                </c:pt>
                <c:pt idx="1">
                  <c:v>0</c:v>
                </c:pt>
                <c:pt idx="2">
                  <c:v>0.22</c:v>
                </c:pt>
                <c:pt idx="3">
                  <c:v>0.22</c:v>
                </c:pt>
                <c:pt idx="4">
                  <c:v>0.17</c:v>
                </c:pt>
                <c:pt idx="5">
                  <c:v>0.26</c:v>
                </c:pt>
                <c:pt idx="6">
                  <c:v>0.18</c:v>
                </c:pt>
                <c:pt idx="7">
                  <c:v>0.31</c:v>
                </c:pt>
                <c:pt idx="8">
                  <c:v>0.33</c:v>
                </c:pt>
                <c:pt idx="9">
                  <c:v>0.28999999999999998</c:v>
                </c:pt>
                <c:pt idx="10">
                  <c:v>0.42</c:v>
                </c:pt>
                <c:pt idx="11">
                  <c:v>0.51</c:v>
                </c:pt>
                <c:pt idx="12" formatCode="0.00%">
                  <c:v>0.28120000000000001</c:v>
                </c:pt>
              </c:numCache>
            </c:numRef>
          </c:val>
          <c:extLst>
            <c:ext xmlns:c16="http://schemas.microsoft.com/office/drawing/2014/chart" uri="{C3380CC4-5D6E-409C-BE32-E72D297353CC}">
              <c16:uniqueId val="{00000006-94B3-47EF-8FFA-BE45F3468B1E}"/>
            </c:ext>
          </c:extLst>
        </c:ser>
        <c:dLbls>
          <c:dLblPos val="outEnd"/>
          <c:showLegendKey val="0"/>
          <c:showVal val="1"/>
          <c:showCatName val="0"/>
          <c:showSerName val="0"/>
          <c:showPercent val="0"/>
          <c:showBubbleSize val="0"/>
        </c:dLbls>
        <c:gapWidth val="219"/>
        <c:overlap val="-27"/>
        <c:axId val="348793936"/>
        <c:axId val="348794416"/>
      </c:barChart>
      <c:catAx>
        <c:axId val="348793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8794416"/>
        <c:crosses val="autoZero"/>
        <c:auto val="1"/>
        <c:lblAlgn val="ctr"/>
        <c:lblOffset val="100"/>
        <c:noMultiLvlLbl val="0"/>
      </c:catAx>
      <c:valAx>
        <c:axId val="3487944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8793936"/>
        <c:crosses val="autoZero"/>
        <c:crossBetween val="between"/>
      </c:valAx>
      <c:spPr>
        <a:noFill/>
        <a:ln w="19050">
          <a:solidFill>
            <a:schemeClr val="tx1"/>
          </a:solid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8A1A78-8AE5-474C-8695-74FC8C26BCCB}" type="doc">
      <dgm:prSet loTypeId="urn:microsoft.com/office/officeart/2011/layout/HexagonRadial" loCatId="cycle" qsTypeId="urn:microsoft.com/office/officeart/2005/8/quickstyle/simple1" qsCatId="simple" csTypeId="urn:microsoft.com/office/officeart/2005/8/colors/colorful2" csCatId="colorful" phldr="1"/>
      <dgm:spPr/>
      <dgm:t>
        <a:bodyPr/>
        <a:lstStyle/>
        <a:p>
          <a:endParaRPr lang="en-GB"/>
        </a:p>
      </dgm:t>
    </dgm:pt>
    <dgm:pt modelId="{9A5304F1-9505-4B3E-94E8-F28745E78611}">
      <dgm:prSet phldrT="[Text]"/>
      <dgm:spPr>
        <a:xfrm>
          <a:off x="2254535" y="1638778"/>
          <a:ext cx="2082959" cy="1801844"/>
        </a:xfrm>
        <a:prstGeom prst="hexagon">
          <a:avLst>
            <a:gd name="adj" fmla="val 28570"/>
            <a:gd name="vf" fmla="val 115470"/>
          </a:avLst>
        </a:prstGeom>
        <a:solidFill>
          <a:srgbClr val="62B7E8">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Drivers of Gender Pay Gap</a:t>
          </a:r>
        </a:p>
      </dgm:t>
    </dgm:pt>
    <dgm:pt modelId="{F46629D3-1661-4841-8A28-D2568E8D2E3F}" type="parTrans" cxnId="{CCEFCB76-85F9-40B3-87A1-F3A7BF061052}">
      <dgm:prSet/>
      <dgm:spPr/>
      <dgm:t>
        <a:bodyPr/>
        <a:lstStyle/>
        <a:p>
          <a:endParaRPr lang="en-GB"/>
        </a:p>
      </dgm:t>
    </dgm:pt>
    <dgm:pt modelId="{63B97F4A-B992-4B9C-81ED-353EF260E7B9}" type="sibTrans" cxnId="{CCEFCB76-85F9-40B3-87A1-F3A7BF061052}">
      <dgm:prSet/>
      <dgm:spPr/>
      <dgm:t>
        <a:bodyPr/>
        <a:lstStyle/>
        <a:p>
          <a:endParaRPr lang="en-GB"/>
        </a:p>
      </dgm:t>
    </dgm:pt>
    <dgm:pt modelId="{DBB7B25A-BC18-4C4E-B7B4-1CEE76CDEAC3}">
      <dgm:prSet phldrT="[Text]"/>
      <dgm:spPr>
        <a:xfrm>
          <a:off x="2446406" y="0"/>
          <a:ext cx="1706970" cy="1476729"/>
        </a:xfrm>
        <a:prstGeom prst="hexagon">
          <a:avLst>
            <a:gd name="adj" fmla="val 28570"/>
            <a:gd name="vf" fmla="val 115470"/>
          </a:avLst>
        </a:prstGeom>
        <a:solidFill>
          <a:srgbClr val="4185B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Unpaid caring responsibilities</a:t>
          </a:r>
        </a:p>
      </dgm:t>
    </dgm:pt>
    <dgm:pt modelId="{5E50BD35-E8DF-4479-83F0-9E03054ADA12}" type="parTrans" cxnId="{4F6ED873-3A07-4327-91BA-000D23D07412}">
      <dgm:prSet/>
      <dgm:spPr/>
      <dgm:t>
        <a:bodyPr/>
        <a:lstStyle/>
        <a:p>
          <a:endParaRPr lang="en-GB"/>
        </a:p>
      </dgm:t>
    </dgm:pt>
    <dgm:pt modelId="{68BC7F3D-DBEB-4E84-8954-E72C8E5C3FE8}" type="sibTrans" cxnId="{4F6ED873-3A07-4327-91BA-000D23D07412}">
      <dgm:prSet/>
      <dgm:spPr/>
      <dgm:t>
        <a:bodyPr/>
        <a:lstStyle/>
        <a:p>
          <a:endParaRPr lang="en-GB"/>
        </a:p>
      </dgm:t>
    </dgm:pt>
    <dgm:pt modelId="{937FB8B5-687A-4FCD-9CF1-6DEA36E52949}">
      <dgm:prSet phldrT="[Text]"/>
      <dgm:spPr>
        <a:xfrm>
          <a:off x="4011896" y="908287"/>
          <a:ext cx="1706970" cy="1476729"/>
        </a:xfrm>
        <a:prstGeom prst="hexagon">
          <a:avLst>
            <a:gd name="adj" fmla="val 28570"/>
            <a:gd name="vf" fmla="val 115470"/>
          </a:avLst>
        </a:prstGeom>
        <a:solidFill>
          <a:srgbClr val="4185B5">
            <a:hueOff val="44258"/>
            <a:satOff val="1729"/>
            <a:lumOff val="-2549"/>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Part-Time working</a:t>
          </a:r>
        </a:p>
      </dgm:t>
    </dgm:pt>
    <dgm:pt modelId="{CB31B0BE-C507-43A2-8ACE-C61E7BF268F3}" type="parTrans" cxnId="{27270EFC-EBB9-4C82-A6B3-751ED7161443}">
      <dgm:prSet/>
      <dgm:spPr/>
      <dgm:t>
        <a:bodyPr/>
        <a:lstStyle/>
        <a:p>
          <a:endParaRPr lang="en-GB"/>
        </a:p>
      </dgm:t>
    </dgm:pt>
    <dgm:pt modelId="{F5C6C768-A39E-432D-859D-77EDFC7C2360}" type="sibTrans" cxnId="{27270EFC-EBB9-4C82-A6B3-751ED7161443}">
      <dgm:prSet/>
      <dgm:spPr/>
      <dgm:t>
        <a:bodyPr/>
        <a:lstStyle/>
        <a:p>
          <a:endParaRPr lang="en-GB"/>
        </a:p>
      </dgm:t>
    </dgm:pt>
    <dgm:pt modelId="{94C0AAD3-6AEF-458F-9BEF-F387743C3D5D}">
      <dgm:prSet phldrT="[Text]"/>
      <dgm:spPr>
        <a:xfrm>
          <a:off x="4011896" y="2693876"/>
          <a:ext cx="1706970" cy="1476729"/>
        </a:xfrm>
        <a:prstGeom prst="hexagon">
          <a:avLst>
            <a:gd name="adj" fmla="val 28570"/>
            <a:gd name="vf" fmla="val 115470"/>
          </a:avLst>
        </a:prstGeom>
        <a:solidFill>
          <a:srgbClr val="4185B5">
            <a:hueOff val="88516"/>
            <a:satOff val="3458"/>
            <a:lumOff val="-5098"/>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Differences in human capital</a:t>
          </a:r>
        </a:p>
      </dgm:t>
    </dgm:pt>
    <dgm:pt modelId="{ADFCE93F-5B43-4546-B7AB-11AE4DBB2EAD}" type="parTrans" cxnId="{1A4A94C2-7FC0-4454-B2F4-21DB5FF0FAFD}">
      <dgm:prSet/>
      <dgm:spPr/>
      <dgm:t>
        <a:bodyPr/>
        <a:lstStyle/>
        <a:p>
          <a:endParaRPr lang="en-GB"/>
        </a:p>
      </dgm:t>
    </dgm:pt>
    <dgm:pt modelId="{3800D16A-7159-48A1-A563-41FA523C6634}" type="sibTrans" cxnId="{1A4A94C2-7FC0-4454-B2F4-21DB5FF0FAFD}">
      <dgm:prSet/>
      <dgm:spPr/>
      <dgm:t>
        <a:bodyPr/>
        <a:lstStyle/>
        <a:p>
          <a:endParaRPr lang="en-GB"/>
        </a:p>
      </dgm:t>
    </dgm:pt>
    <dgm:pt modelId="{6EA41CE7-A937-4746-A0D0-AC263C6A8FDA}">
      <dgm:prSet phldrT="[Text]"/>
      <dgm:spPr>
        <a:xfrm>
          <a:off x="2446406" y="3603180"/>
          <a:ext cx="1706970" cy="1476729"/>
        </a:xfrm>
        <a:prstGeom prst="hexagon">
          <a:avLst>
            <a:gd name="adj" fmla="val 28570"/>
            <a:gd name="vf" fmla="val 115470"/>
          </a:avLst>
        </a:prstGeom>
        <a:solidFill>
          <a:srgbClr val="4185B5">
            <a:hueOff val="132774"/>
            <a:satOff val="5187"/>
            <a:lumOff val="-7646"/>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Occupational segregation</a:t>
          </a:r>
        </a:p>
      </dgm:t>
    </dgm:pt>
    <dgm:pt modelId="{57823378-EF71-45BD-AB79-82F873F1DAE0}" type="parTrans" cxnId="{F51681C7-5D33-46F3-BE5B-0476E7768DB5}">
      <dgm:prSet/>
      <dgm:spPr/>
      <dgm:t>
        <a:bodyPr/>
        <a:lstStyle/>
        <a:p>
          <a:endParaRPr lang="en-GB"/>
        </a:p>
      </dgm:t>
    </dgm:pt>
    <dgm:pt modelId="{4D8DE9FC-2E27-4615-8376-3A7643DBDAB8}" type="sibTrans" cxnId="{F51681C7-5D33-46F3-BE5B-0476E7768DB5}">
      <dgm:prSet/>
      <dgm:spPr/>
      <dgm:t>
        <a:bodyPr/>
        <a:lstStyle/>
        <a:p>
          <a:endParaRPr lang="en-GB"/>
        </a:p>
      </dgm:t>
    </dgm:pt>
    <dgm:pt modelId="{B4AF0B8F-C7E6-48EE-A948-ACCF99FD2A42}">
      <dgm:prSet phldrT="[Text]"/>
      <dgm:spPr>
        <a:xfrm>
          <a:off x="873648" y="2694892"/>
          <a:ext cx="1706970" cy="1476729"/>
        </a:xfrm>
        <a:prstGeom prst="hexagon">
          <a:avLst>
            <a:gd name="adj" fmla="val 28570"/>
            <a:gd name="vf" fmla="val 115470"/>
          </a:avLst>
        </a:prstGeom>
        <a:solidFill>
          <a:srgbClr val="4185B5">
            <a:hueOff val="177032"/>
            <a:satOff val="6916"/>
            <a:lumOff val="-10195"/>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Undervaluing women’s work</a:t>
          </a:r>
        </a:p>
      </dgm:t>
    </dgm:pt>
    <dgm:pt modelId="{24F20FC4-31A5-43F9-8CA4-4200A7FB21C1}" type="parTrans" cxnId="{F1BB8FEB-2C22-46E6-9AE1-C748EBF1E1D7}">
      <dgm:prSet/>
      <dgm:spPr/>
      <dgm:t>
        <a:bodyPr/>
        <a:lstStyle/>
        <a:p>
          <a:endParaRPr lang="en-GB"/>
        </a:p>
      </dgm:t>
    </dgm:pt>
    <dgm:pt modelId="{7800393A-D981-4F9F-AA22-E483A51EC1D4}" type="sibTrans" cxnId="{F1BB8FEB-2C22-46E6-9AE1-C748EBF1E1D7}">
      <dgm:prSet/>
      <dgm:spPr/>
      <dgm:t>
        <a:bodyPr/>
        <a:lstStyle/>
        <a:p>
          <a:endParaRPr lang="en-GB"/>
        </a:p>
      </dgm:t>
    </dgm:pt>
    <dgm:pt modelId="{C8D11233-F8D3-4E25-B13D-8A3D84361F6B}">
      <dgm:prSet phldrT="[Text]"/>
      <dgm:spPr>
        <a:xfrm>
          <a:off x="873648" y="906255"/>
          <a:ext cx="1706970" cy="1476729"/>
        </a:xfrm>
        <a:prstGeom prst="hexagon">
          <a:avLst>
            <a:gd name="adj" fmla="val 28570"/>
            <a:gd name="vf" fmla="val 115470"/>
          </a:avLst>
        </a:prstGeom>
        <a:solidFill>
          <a:srgbClr val="4185B5">
            <a:hueOff val="221290"/>
            <a:satOff val="8645"/>
            <a:lumOff val="-12744"/>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Pay discrimination</a:t>
          </a:r>
        </a:p>
      </dgm:t>
    </dgm:pt>
    <dgm:pt modelId="{A1FBC0F9-D2F9-4CBB-AA8E-632AA7F5B212}" type="parTrans" cxnId="{81C7E0CE-D8E0-4F52-8ADA-357589F2399E}">
      <dgm:prSet/>
      <dgm:spPr/>
      <dgm:t>
        <a:bodyPr/>
        <a:lstStyle/>
        <a:p>
          <a:endParaRPr lang="en-GB"/>
        </a:p>
      </dgm:t>
    </dgm:pt>
    <dgm:pt modelId="{88FD8C36-4D9C-477B-A118-B88D5545B671}" type="sibTrans" cxnId="{81C7E0CE-D8E0-4F52-8ADA-357589F2399E}">
      <dgm:prSet/>
      <dgm:spPr/>
      <dgm:t>
        <a:bodyPr/>
        <a:lstStyle/>
        <a:p>
          <a:endParaRPr lang="en-GB"/>
        </a:p>
      </dgm:t>
    </dgm:pt>
    <dgm:pt modelId="{EEE01656-E3C4-4DD8-B868-09173A6D5AC6}" type="pres">
      <dgm:prSet presAssocID="{1A8A1A78-8AE5-474C-8695-74FC8C26BCCB}" presName="Name0" presStyleCnt="0">
        <dgm:presLayoutVars>
          <dgm:chMax val="1"/>
          <dgm:chPref val="1"/>
          <dgm:dir/>
          <dgm:animOne val="branch"/>
          <dgm:animLvl val="lvl"/>
        </dgm:presLayoutVars>
      </dgm:prSet>
      <dgm:spPr/>
    </dgm:pt>
    <dgm:pt modelId="{E608A670-1094-44A5-A132-98EDE162364C}" type="pres">
      <dgm:prSet presAssocID="{9A5304F1-9505-4B3E-94E8-F28745E78611}" presName="Parent" presStyleLbl="node0" presStyleIdx="0" presStyleCnt="1">
        <dgm:presLayoutVars>
          <dgm:chMax val="6"/>
          <dgm:chPref val="6"/>
        </dgm:presLayoutVars>
      </dgm:prSet>
      <dgm:spPr/>
    </dgm:pt>
    <dgm:pt modelId="{12A83DF8-9667-4B6B-9E23-85BB5C90E2CE}" type="pres">
      <dgm:prSet presAssocID="{DBB7B25A-BC18-4C4E-B7B4-1CEE76CDEAC3}" presName="Accent1" presStyleCnt="0"/>
      <dgm:spPr/>
    </dgm:pt>
    <dgm:pt modelId="{E27840B9-C62F-459B-958D-2A91E13ED152}" type="pres">
      <dgm:prSet presAssocID="{DBB7B25A-BC18-4C4E-B7B4-1CEE76CDEAC3}" presName="Accent" presStyleLbl="bgShp" presStyleIdx="0" presStyleCnt="6"/>
      <dgm:spPr/>
    </dgm:pt>
    <dgm:pt modelId="{69915D88-ED7B-4169-ABD7-11504230F7A9}" type="pres">
      <dgm:prSet presAssocID="{DBB7B25A-BC18-4C4E-B7B4-1CEE76CDEAC3}" presName="Child1" presStyleLbl="node1" presStyleIdx="0" presStyleCnt="6" custLinFactNeighborX="-756" custLinFactNeighborY="6768">
        <dgm:presLayoutVars>
          <dgm:chMax val="0"/>
          <dgm:chPref val="0"/>
          <dgm:bulletEnabled val="1"/>
        </dgm:presLayoutVars>
      </dgm:prSet>
      <dgm:spPr/>
    </dgm:pt>
    <dgm:pt modelId="{16AF9316-2EA8-47BF-B822-7F0D5100F767}" type="pres">
      <dgm:prSet presAssocID="{937FB8B5-687A-4FCD-9CF1-6DEA36E52949}" presName="Accent2" presStyleCnt="0"/>
      <dgm:spPr/>
    </dgm:pt>
    <dgm:pt modelId="{89387BC4-2318-4815-95C3-BC4730A821D1}" type="pres">
      <dgm:prSet presAssocID="{937FB8B5-687A-4FCD-9CF1-6DEA36E52949}" presName="Accent" presStyleLbl="bgShp" presStyleIdx="1" presStyleCnt="6"/>
      <dgm:spPr>
        <a:xfrm>
          <a:off x="3558868" y="776718"/>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1BD950F6-F7FC-4512-8A4A-EAE261FCC306}" type="pres">
      <dgm:prSet presAssocID="{937FB8B5-687A-4FCD-9CF1-6DEA36E52949}" presName="Child2" presStyleLbl="node1" presStyleIdx="1" presStyleCnt="6" custLinFactNeighborX="28837" custLinFactNeighborY="14120">
        <dgm:presLayoutVars>
          <dgm:chMax val="0"/>
          <dgm:chPref val="0"/>
          <dgm:bulletEnabled val="1"/>
        </dgm:presLayoutVars>
      </dgm:prSet>
      <dgm:spPr/>
    </dgm:pt>
    <dgm:pt modelId="{CC4FE3AF-00BD-43D9-95F1-709EF202753B}" type="pres">
      <dgm:prSet presAssocID="{94C0AAD3-6AEF-458F-9BEF-F387743C3D5D}" presName="Accent3" presStyleCnt="0"/>
      <dgm:spPr/>
    </dgm:pt>
    <dgm:pt modelId="{7670E1F4-A799-45A2-A23A-269868F241B0}" type="pres">
      <dgm:prSet presAssocID="{94C0AAD3-6AEF-458F-9BEF-F387743C3D5D}" presName="Accent" presStyleLbl="bgShp" presStyleIdx="2" presStyleCnt="6"/>
      <dgm:spPr>
        <a:xfrm>
          <a:off x="4476068" y="2042631"/>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FF18721B-4272-4453-88AA-3A21D7B2A9EA}" type="pres">
      <dgm:prSet presAssocID="{94C0AAD3-6AEF-458F-9BEF-F387743C3D5D}" presName="Child3" presStyleLbl="node1" presStyleIdx="2" presStyleCnt="6">
        <dgm:presLayoutVars>
          <dgm:chMax val="0"/>
          <dgm:chPref val="0"/>
          <dgm:bulletEnabled val="1"/>
        </dgm:presLayoutVars>
      </dgm:prSet>
      <dgm:spPr/>
    </dgm:pt>
    <dgm:pt modelId="{836ECB69-E820-4C4A-84CD-90682145908E}" type="pres">
      <dgm:prSet presAssocID="{6EA41CE7-A937-4746-A0D0-AC263C6A8FDA}" presName="Accent4" presStyleCnt="0"/>
      <dgm:spPr/>
    </dgm:pt>
    <dgm:pt modelId="{904E833B-F8FD-4326-942A-D42E0F63D275}" type="pres">
      <dgm:prSet presAssocID="{6EA41CE7-A937-4746-A0D0-AC263C6A8FDA}" presName="Accent" presStyleLbl="bgShp" presStyleIdx="3" presStyleCnt="6"/>
      <dgm:spPr>
        <a:xfrm>
          <a:off x="3838921" y="3471610"/>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13A02F53-9DB2-4CB2-8009-2B194A625457}" type="pres">
      <dgm:prSet presAssocID="{6EA41CE7-A937-4746-A0D0-AC263C6A8FDA}" presName="Child4" presStyleLbl="node1" presStyleIdx="3" presStyleCnt="6">
        <dgm:presLayoutVars>
          <dgm:chMax val="0"/>
          <dgm:chPref val="0"/>
          <dgm:bulletEnabled val="1"/>
        </dgm:presLayoutVars>
      </dgm:prSet>
      <dgm:spPr/>
    </dgm:pt>
    <dgm:pt modelId="{6C747F89-16C1-4364-A293-9E2799D00187}" type="pres">
      <dgm:prSet presAssocID="{B4AF0B8F-C7E6-48EE-A948-ACCF99FD2A42}" presName="Accent5" presStyleCnt="0"/>
      <dgm:spPr/>
    </dgm:pt>
    <dgm:pt modelId="{299B1D5F-CADE-4B4D-B375-F14BBE1A47DB}" type="pres">
      <dgm:prSet presAssocID="{B4AF0B8F-C7E6-48EE-A948-ACCF99FD2A42}" presName="Accent" presStyleLbl="bgShp" presStyleIdx="4" presStyleCnt="6"/>
      <dgm:spPr>
        <a:xfrm>
          <a:off x="2258411" y="3619943"/>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4F3DFEDC-D503-4CED-A870-6CF1C0A0910A}" type="pres">
      <dgm:prSet presAssocID="{B4AF0B8F-C7E6-48EE-A948-ACCF99FD2A42}" presName="Child5" presStyleLbl="node1" presStyleIdx="4" presStyleCnt="6">
        <dgm:presLayoutVars>
          <dgm:chMax val="0"/>
          <dgm:chPref val="0"/>
          <dgm:bulletEnabled val="1"/>
        </dgm:presLayoutVars>
      </dgm:prSet>
      <dgm:spPr/>
    </dgm:pt>
    <dgm:pt modelId="{67DCA95A-B3C1-4475-AE1F-3427869B137B}" type="pres">
      <dgm:prSet presAssocID="{C8D11233-F8D3-4E25-B13D-8A3D84361F6B}" presName="Accent6" presStyleCnt="0"/>
      <dgm:spPr/>
    </dgm:pt>
    <dgm:pt modelId="{B0842515-3D41-4D60-B1E6-1589A99DCB7C}" type="pres">
      <dgm:prSet presAssocID="{C8D11233-F8D3-4E25-B13D-8A3D84361F6B}" presName="Accent" presStyleLbl="bgShp" presStyleIdx="5" presStyleCnt="6"/>
      <dgm:spPr>
        <a:xfrm>
          <a:off x="1326191" y="2354538"/>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96C32A75-06E2-4084-8922-5B35C3BD8829}" type="pres">
      <dgm:prSet presAssocID="{C8D11233-F8D3-4E25-B13D-8A3D84361F6B}" presName="Child6" presStyleLbl="node1" presStyleIdx="5" presStyleCnt="6">
        <dgm:presLayoutVars>
          <dgm:chMax val="0"/>
          <dgm:chPref val="0"/>
          <dgm:bulletEnabled val="1"/>
        </dgm:presLayoutVars>
      </dgm:prSet>
      <dgm:spPr/>
    </dgm:pt>
  </dgm:ptLst>
  <dgm:cxnLst>
    <dgm:cxn modelId="{50D6162B-6F1A-40AD-919B-C1849D7E9C2E}" type="presOf" srcId="{C8D11233-F8D3-4E25-B13D-8A3D84361F6B}" destId="{96C32A75-06E2-4084-8922-5B35C3BD8829}" srcOrd="0" destOrd="0" presId="urn:microsoft.com/office/officeart/2011/layout/HexagonRadial"/>
    <dgm:cxn modelId="{A26A203C-0189-4CAD-8F69-BF637500E972}" type="presOf" srcId="{94C0AAD3-6AEF-458F-9BEF-F387743C3D5D}" destId="{FF18721B-4272-4453-88AA-3A21D7B2A9EA}" srcOrd="0" destOrd="0" presId="urn:microsoft.com/office/officeart/2011/layout/HexagonRadial"/>
    <dgm:cxn modelId="{918A655B-7F37-44BC-8493-A8CBFD63D282}" type="presOf" srcId="{9A5304F1-9505-4B3E-94E8-F28745E78611}" destId="{E608A670-1094-44A5-A132-98EDE162364C}" srcOrd="0" destOrd="0" presId="urn:microsoft.com/office/officeart/2011/layout/HexagonRadial"/>
    <dgm:cxn modelId="{4F6ED873-3A07-4327-91BA-000D23D07412}" srcId="{9A5304F1-9505-4B3E-94E8-F28745E78611}" destId="{DBB7B25A-BC18-4C4E-B7B4-1CEE76CDEAC3}" srcOrd="0" destOrd="0" parTransId="{5E50BD35-E8DF-4479-83F0-9E03054ADA12}" sibTransId="{68BC7F3D-DBEB-4E84-8954-E72C8E5C3FE8}"/>
    <dgm:cxn modelId="{70B22856-5D0F-421C-9B1A-976A7CAD3AF6}" type="presOf" srcId="{6EA41CE7-A937-4746-A0D0-AC263C6A8FDA}" destId="{13A02F53-9DB2-4CB2-8009-2B194A625457}" srcOrd="0" destOrd="0" presId="urn:microsoft.com/office/officeart/2011/layout/HexagonRadial"/>
    <dgm:cxn modelId="{CCEFCB76-85F9-40B3-87A1-F3A7BF061052}" srcId="{1A8A1A78-8AE5-474C-8695-74FC8C26BCCB}" destId="{9A5304F1-9505-4B3E-94E8-F28745E78611}" srcOrd="0" destOrd="0" parTransId="{F46629D3-1661-4841-8A28-D2568E8D2E3F}" sibTransId="{63B97F4A-B992-4B9C-81ED-353EF260E7B9}"/>
    <dgm:cxn modelId="{1A4A94C2-7FC0-4454-B2F4-21DB5FF0FAFD}" srcId="{9A5304F1-9505-4B3E-94E8-F28745E78611}" destId="{94C0AAD3-6AEF-458F-9BEF-F387743C3D5D}" srcOrd="2" destOrd="0" parTransId="{ADFCE93F-5B43-4546-B7AB-11AE4DBB2EAD}" sibTransId="{3800D16A-7159-48A1-A563-41FA523C6634}"/>
    <dgm:cxn modelId="{F51681C7-5D33-46F3-BE5B-0476E7768DB5}" srcId="{9A5304F1-9505-4B3E-94E8-F28745E78611}" destId="{6EA41CE7-A937-4746-A0D0-AC263C6A8FDA}" srcOrd="3" destOrd="0" parTransId="{57823378-EF71-45BD-AB79-82F873F1DAE0}" sibTransId="{4D8DE9FC-2E27-4615-8376-3A7643DBDAB8}"/>
    <dgm:cxn modelId="{1D1190CA-C7E4-46B8-B5C5-AEE5E5972CDF}" type="presOf" srcId="{937FB8B5-687A-4FCD-9CF1-6DEA36E52949}" destId="{1BD950F6-F7FC-4512-8A4A-EAE261FCC306}" srcOrd="0" destOrd="0" presId="urn:microsoft.com/office/officeart/2011/layout/HexagonRadial"/>
    <dgm:cxn modelId="{81C7E0CE-D8E0-4F52-8ADA-357589F2399E}" srcId="{9A5304F1-9505-4B3E-94E8-F28745E78611}" destId="{C8D11233-F8D3-4E25-B13D-8A3D84361F6B}" srcOrd="5" destOrd="0" parTransId="{A1FBC0F9-D2F9-4CBB-AA8E-632AA7F5B212}" sibTransId="{88FD8C36-4D9C-477B-A118-B88D5545B671}"/>
    <dgm:cxn modelId="{A8B3A9D1-986B-45B2-860D-31493DD57B38}" type="presOf" srcId="{B4AF0B8F-C7E6-48EE-A948-ACCF99FD2A42}" destId="{4F3DFEDC-D503-4CED-A870-6CF1C0A0910A}" srcOrd="0" destOrd="0" presId="urn:microsoft.com/office/officeart/2011/layout/HexagonRadial"/>
    <dgm:cxn modelId="{260348DA-3B78-4805-A2E0-032535CE28C7}" type="presOf" srcId="{1A8A1A78-8AE5-474C-8695-74FC8C26BCCB}" destId="{EEE01656-E3C4-4DD8-B868-09173A6D5AC6}" srcOrd="0" destOrd="0" presId="urn:microsoft.com/office/officeart/2011/layout/HexagonRadial"/>
    <dgm:cxn modelId="{6E636CE2-BD03-4D19-8BCC-CDB965B09931}" type="presOf" srcId="{DBB7B25A-BC18-4C4E-B7B4-1CEE76CDEAC3}" destId="{69915D88-ED7B-4169-ABD7-11504230F7A9}" srcOrd="0" destOrd="0" presId="urn:microsoft.com/office/officeart/2011/layout/HexagonRadial"/>
    <dgm:cxn modelId="{F1BB8FEB-2C22-46E6-9AE1-C748EBF1E1D7}" srcId="{9A5304F1-9505-4B3E-94E8-F28745E78611}" destId="{B4AF0B8F-C7E6-48EE-A948-ACCF99FD2A42}" srcOrd="4" destOrd="0" parTransId="{24F20FC4-31A5-43F9-8CA4-4200A7FB21C1}" sibTransId="{7800393A-D981-4F9F-AA22-E483A51EC1D4}"/>
    <dgm:cxn modelId="{27270EFC-EBB9-4C82-A6B3-751ED7161443}" srcId="{9A5304F1-9505-4B3E-94E8-F28745E78611}" destId="{937FB8B5-687A-4FCD-9CF1-6DEA36E52949}" srcOrd="1" destOrd="0" parTransId="{CB31B0BE-C507-43A2-8ACE-C61E7BF268F3}" sibTransId="{F5C6C768-A39E-432D-859D-77EDFC7C2360}"/>
    <dgm:cxn modelId="{9AA218F3-2BA1-42C0-86E8-2E23739DAC5C}" type="presParOf" srcId="{EEE01656-E3C4-4DD8-B868-09173A6D5AC6}" destId="{E608A670-1094-44A5-A132-98EDE162364C}" srcOrd="0" destOrd="0" presId="urn:microsoft.com/office/officeart/2011/layout/HexagonRadial"/>
    <dgm:cxn modelId="{E12FDABE-52A4-4924-9347-B7E0FC3A29CC}" type="presParOf" srcId="{EEE01656-E3C4-4DD8-B868-09173A6D5AC6}" destId="{12A83DF8-9667-4B6B-9E23-85BB5C90E2CE}" srcOrd="1" destOrd="0" presId="urn:microsoft.com/office/officeart/2011/layout/HexagonRadial"/>
    <dgm:cxn modelId="{83E27214-D07D-4173-A575-2A09EF581DF9}" type="presParOf" srcId="{12A83DF8-9667-4B6B-9E23-85BB5C90E2CE}" destId="{E27840B9-C62F-459B-958D-2A91E13ED152}" srcOrd="0" destOrd="0" presId="urn:microsoft.com/office/officeart/2011/layout/HexagonRadial"/>
    <dgm:cxn modelId="{5C645832-077E-495A-BA71-D9E2A77C8CF3}" type="presParOf" srcId="{EEE01656-E3C4-4DD8-B868-09173A6D5AC6}" destId="{69915D88-ED7B-4169-ABD7-11504230F7A9}" srcOrd="2" destOrd="0" presId="urn:microsoft.com/office/officeart/2011/layout/HexagonRadial"/>
    <dgm:cxn modelId="{98D35A44-C17B-4D87-97D0-1B2B2E497110}" type="presParOf" srcId="{EEE01656-E3C4-4DD8-B868-09173A6D5AC6}" destId="{16AF9316-2EA8-47BF-B822-7F0D5100F767}" srcOrd="3" destOrd="0" presId="urn:microsoft.com/office/officeart/2011/layout/HexagonRadial"/>
    <dgm:cxn modelId="{6D410EA7-51CB-44B6-B1FF-0176AC046BD2}" type="presParOf" srcId="{16AF9316-2EA8-47BF-B822-7F0D5100F767}" destId="{89387BC4-2318-4815-95C3-BC4730A821D1}" srcOrd="0" destOrd="0" presId="urn:microsoft.com/office/officeart/2011/layout/HexagonRadial"/>
    <dgm:cxn modelId="{E9B9A073-DF1B-43FD-A474-FD65EFFD2880}" type="presParOf" srcId="{EEE01656-E3C4-4DD8-B868-09173A6D5AC6}" destId="{1BD950F6-F7FC-4512-8A4A-EAE261FCC306}" srcOrd="4" destOrd="0" presId="urn:microsoft.com/office/officeart/2011/layout/HexagonRadial"/>
    <dgm:cxn modelId="{3203ACFF-715D-4A79-ADD7-051F81050D55}" type="presParOf" srcId="{EEE01656-E3C4-4DD8-B868-09173A6D5AC6}" destId="{CC4FE3AF-00BD-43D9-95F1-709EF202753B}" srcOrd="5" destOrd="0" presId="urn:microsoft.com/office/officeart/2011/layout/HexagonRadial"/>
    <dgm:cxn modelId="{881BB5DC-606C-4941-807F-E4FF092FC6A6}" type="presParOf" srcId="{CC4FE3AF-00BD-43D9-95F1-709EF202753B}" destId="{7670E1F4-A799-45A2-A23A-269868F241B0}" srcOrd="0" destOrd="0" presId="urn:microsoft.com/office/officeart/2011/layout/HexagonRadial"/>
    <dgm:cxn modelId="{04F6845C-2160-44AC-95A4-1CFA462FC990}" type="presParOf" srcId="{EEE01656-E3C4-4DD8-B868-09173A6D5AC6}" destId="{FF18721B-4272-4453-88AA-3A21D7B2A9EA}" srcOrd="6" destOrd="0" presId="urn:microsoft.com/office/officeart/2011/layout/HexagonRadial"/>
    <dgm:cxn modelId="{5EBD5544-7BE8-48E6-ABC9-535850C75743}" type="presParOf" srcId="{EEE01656-E3C4-4DD8-B868-09173A6D5AC6}" destId="{836ECB69-E820-4C4A-84CD-90682145908E}" srcOrd="7" destOrd="0" presId="urn:microsoft.com/office/officeart/2011/layout/HexagonRadial"/>
    <dgm:cxn modelId="{EE4F7026-1D43-4D07-9C1E-101EAD4AFC65}" type="presParOf" srcId="{836ECB69-E820-4C4A-84CD-90682145908E}" destId="{904E833B-F8FD-4326-942A-D42E0F63D275}" srcOrd="0" destOrd="0" presId="urn:microsoft.com/office/officeart/2011/layout/HexagonRadial"/>
    <dgm:cxn modelId="{6E94F3C3-8C50-4D5F-B487-DD4A204B6E9E}" type="presParOf" srcId="{EEE01656-E3C4-4DD8-B868-09173A6D5AC6}" destId="{13A02F53-9DB2-4CB2-8009-2B194A625457}" srcOrd="8" destOrd="0" presId="urn:microsoft.com/office/officeart/2011/layout/HexagonRadial"/>
    <dgm:cxn modelId="{4862C27B-110B-4480-A10B-F084BA178849}" type="presParOf" srcId="{EEE01656-E3C4-4DD8-B868-09173A6D5AC6}" destId="{6C747F89-16C1-4364-A293-9E2799D00187}" srcOrd="9" destOrd="0" presId="urn:microsoft.com/office/officeart/2011/layout/HexagonRadial"/>
    <dgm:cxn modelId="{03CB8B04-AF52-456B-9ACE-F0A2E52D375E}" type="presParOf" srcId="{6C747F89-16C1-4364-A293-9E2799D00187}" destId="{299B1D5F-CADE-4B4D-B375-F14BBE1A47DB}" srcOrd="0" destOrd="0" presId="urn:microsoft.com/office/officeart/2011/layout/HexagonRadial"/>
    <dgm:cxn modelId="{993CC4C2-7E35-421D-B13E-DBC40B1C2A85}" type="presParOf" srcId="{EEE01656-E3C4-4DD8-B868-09173A6D5AC6}" destId="{4F3DFEDC-D503-4CED-A870-6CF1C0A0910A}" srcOrd="10" destOrd="0" presId="urn:microsoft.com/office/officeart/2011/layout/HexagonRadial"/>
    <dgm:cxn modelId="{F87C7F70-ADE4-45F2-BD2C-BC80F8AF7188}" type="presParOf" srcId="{EEE01656-E3C4-4DD8-B868-09173A6D5AC6}" destId="{67DCA95A-B3C1-4475-AE1F-3427869B137B}" srcOrd="11" destOrd="0" presId="urn:microsoft.com/office/officeart/2011/layout/HexagonRadial"/>
    <dgm:cxn modelId="{B0598126-4EC3-439D-99A9-565F5A55F2E4}" type="presParOf" srcId="{67DCA95A-B3C1-4475-AE1F-3427869B137B}" destId="{B0842515-3D41-4D60-B1E6-1589A99DCB7C}" srcOrd="0" destOrd="0" presId="urn:microsoft.com/office/officeart/2011/layout/HexagonRadial"/>
    <dgm:cxn modelId="{316D4F13-3837-4861-9898-265226B19B73}" type="presParOf" srcId="{EEE01656-E3C4-4DD8-B868-09173A6D5AC6}" destId="{96C32A75-06E2-4084-8922-5B35C3BD8829}"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08A670-1094-44A5-A132-98EDE162364C}">
      <dsp:nvSpPr>
        <dsp:cNvPr id="0" name=""/>
        <dsp:cNvSpPr/>
      </dsp:nvSpPr>
      <dsp:spPr>
        <a:xfrm>
          <a:off x="2755045" y="1959280"/>
          <a:ext cx="2490330" cy="2154236"/>
        </a:xfrm>
        <a:prstGeom prst="hexagon">
          <a:avLst>
            <a:gd name="adj" fmla="val 28570"/>
            <a:gd name="vf" fmla="val 115470"/>
          </a:avLst>
        </a:prstGeom>
        <a:solidFill>
          <a:srgbClr val="62B7E8">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Drivers of Gender Pay Gap</a:t>
          </a:r>
        </a:p>
      </dsp:txBody>
      <dsp:txXfrm>
        <a:off x="3167728" y="2316267"/>
        <a:ext cx="1664964" cy="1440262"/>
      </dsp:txXfrm>
    </dsp:sp>
    <dsp:sp modelId="{89387BC4-2318-4815-95C3-BC4730A821D1}">
      <dsp:nvSpPr>
        <dsp:cNvPr id="0" name=""/>
        <dsp:cNvSpPr/>
      </dsp:nvSpPr>
      <dsp:spPr>
        <a:xfrm>
          <a:off x="4314470" y="928623"/>
          <a:ext cx="939594" cy="8095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69915D88-ED7B-4169-ABD7-11504230F7A9}">
      <dsp:nvSpPr>
        <dsp:cNvPr id="0" name=""/>
        <dsp:cNvSpPr/>
      </dsp:nvSpPr>
      <dsp:spPr>
        <a:xfrm>
          <a:off x="2969011" y="119491"/>
          <a:ext cx="2040808" cy="1765538"/>
        </a:xfrm>
        <a:prstGeom prst="hexagon">
          <a:avLst>
            <a:gd name="adj" fmla="val 28570"/>
            <a:gd name="vf" fmla="val 115470"/>
          </a:avLst>
        </a:prstGeom>
        <a:solidFill>
          <a:srgbClr val="4185B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Unpaid caring responsibilities</a:t>
          </a:r>
        </a:p>
      </dsp:txBody>
      <dsp:txXfrm>
        <a:off x="3307216" y="412078"/>
        <a:ext cx="1364398" cy="1180364"/>
      </dsp:txXfrm>
    </dsp:sp>
    <dsp:sp modelId="{7670E1F4-A799-45A2-A23A-269868F241B0}">
      <dsp:nvSpPr>
        <dsp:cNvPr id="0" name=""/>
        <dsp:cNvSpPr/>
      </dsp:nvSpPr>
      <dsp:spPr>
        <a:xfrm>
          <a:off x="5411050" y="2442116"/>
          <a:ext cx="939594" cy="8095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1BD950F6-F7FC-4512-8A4A-EAE261FCC306}">
      <dsp:nvSpPr>
        <dsp:cNvPr id="0" name=""/>
        <dsp:cNvSpPr/>
      </dsp:nvSpPr>
      <dsp:spPr>
        <a:xfrm>
          <a:off x="5444606" y="1335218"/>
          <a:ext cx="2040808" cy="1765538"/>
        </a:xfrm>
        <a:prstGeom prst="hexagon">
          <a:avLst>
            <a:gd name="adj" fmla="val 28570"/>
            <a:gd name="vf" fmla="val 115470"/>
          </a:avLst>
        </a:prstGeom>
        <a:solidFill>
          <a:srgbClr val="4185B5">
            <a:hueOff val="44258"/>
            <a:satOff val="1729"/>
            <a:lumOff val="-2549"/>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Part-Time working</a:t>
          </a:r>
        </a:p>
      </dsp:txBody>
      <dsp:txXfrm>
        <a:off x="5782811" y="1627805"/>
        <a:ext cx="1364398" cy="1180364"/>
      </dsp:txXfrm>
    </dsp:sp>
    <dsp:sp modelId="{904E833B-F8FD-4326-942A-D42E0F63D275}">
      <dsp:nvSpPr>
        <dsp:cNvPr id="0" name=""/>
        <dsp:cNvSpPr/>
      </dsp:nvSpPr>
      <dsp:spPr>
        <a:xfrm>
          <a:off x="4649295" y="4150564"/>
          <a:ext cx="939594" cy="8095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FF18721B-4272-4453-88AA-3A21D7B2A9EA}">
      <dsp:nvSpPr>
        <dsp:cNvPr id="0" name=""/>
        <dsp:cNvSpPr/>
      </dsp:nvSpPr>
      <dsp:spPr>
        <a:xfrm>
          <a:off x="4856098" y="3220726"/>
          <a:ext cx="2040808" cy="1765538"/>
        </a:xfrm>
        <a:prstGeom prst="hexagon">
          <a:avLst>
            <a:gd name="adj" fmla="val 28570"/>
            <a:gd name="vf" fmla="val 115470"/>
          </a:avLst>
        </a:prstGeom>
        <a:solidFill>
          <a:srgbClr val="4185B5">
            <a:hueOff val="88516"/>
            <a:satOff val="3458"/>
            <a:lumOff val="-5098"/>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Differences in human capital</a:t>
          </a:r>
        </a:p>
      </dsp:txBody>
      <dsp:txXfrm>
        <a:off x="5194303" y="3513313"/>
        <a:ext cx="1364398" cy="1180364"/>
      </dsp:txXfrm>
    </dsp:sp>
    <dsp:sp modelId="{299B1D5F-CADE-4B4D-B375-F14BBE1A47DB}">
      <dsp:nvSpPr>
        <dsp:cNvPr id="0" name=""/>
        <dsp:cNvSpPr/>
      </dsp:nvSpPr>
      <dsp:spPr>
        <a:xfrm>
          <a:off x="2759679" y="4327908"/>
          <a:ext cx="939594" cy="8095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13A02F53-9DB2-4CB2-8009-2B194A625457}">
      <dsp:nvSpPr>
        <dsp:cNvPr id="0" name=""/>
        <dsp:cNvSpPr/>
      </dsp:nvSpPr>
      <dsp:spPr>
        <a:xfrm>
          <a:off x="2984440" y="4307866"/>
          <a:ext cx="2040808" cy="1765538"/>
        </a:xfrm>
        <a:prstGeom prst="hexagon">
          <a:avLst>
            <a:gd name="adj" fmla="val 28570"/>
            <a:gd name="vf" fmla="val 115470"/>
          </a:avLst>
        </a:prstGeom>
        <a:solidFill>
          <a:srgbClr val="4185B5">
            <a:hueOff val="132774"/>
            <a:satOff val="5187"/>
            <a:lumOff val="-764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Occupational segregation</a:t>
          </a:r>
        </a:p>
      </dsp:txBody>
      <dsp:txXfrm>
        <a:off x="3322645" y="4600453"/>
        <a:ext cx="1364398" cy="1180364"/>
      </dsp:txXfrm>
    </dsp:sp>
    <dsp:sp modelId="{B0842515-3D41-4D60-B1E6-1589A99DCB7C}">
      <dsp:nvSpPr>
        <dsp:cNvPr id="0" name=""/>
        <dsp:cNvSpPr/>
      </dsp:nvSpPr>
      <dsp:spPr>
        <a:xfrm>
          <a:off x="1645141" y="2815023"/>
          <a:ext cx="939594" cy="8095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4F3DFEDC-D503-4CED-A870-6CF1C0A0910A}">
      <dsp:nvSpPr>
        <dsp:cNvPr id="0" name=""/>
        <dsp:cNvSpPr/>
      </dsp:nvSpPr>
      <dsp:spPr>
        <a:xfrm>
          <a:off x="1104093" y="3221941"/>
          <a:ext cx="2040808" cy="1765538"/>
        </a:xfrm>
        <a:prstGeom prst="hexagon">
          <a:avLst>
            <a:gd name="adj" fmla="val 28570"/>
            <a:gd name="vf" fmla="val 115470"/>
          </a:avLst>
        </a:prstGeom>
        <a:solidFill>
          <a:srgbClr val="4185B5">
            <a:hueOff val="177032"/>
            <a:satOff val="6916"/>
            <a:lumOff val="-10195"/>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Undervaluing women’s work</a:t>
          </a:r>
        </a:p>
      </dsp:txBody>
      <dsp:txXfrm>
        <a:off x="1442298" y="3514528"/>
        <a:ext cx="1364398" cy="1180364"/>
      </dsp:txXfrm>
    </dsp:sp>
    <dsp:sp modelId="{96C32A75-06E2-4084-8922-5B35C3BD8829}">
      <dsp:nvSpPr>
        <dsp:cNvPr id="0" name=""/>
        <dsp:cNvSpPr/>
      </dsp:nvSpPr>
      <dsp:spPr>
        <a:xfrm>
          <a:off x="1104093" y="1083495"/>
          <a:ext cx="2040808" cy="1765538"/>
        </a:xfrm>
        <a:prstGeom prst="hexagon">
          <a:avLst>
            <a:gd name="adj" fmla="val 28570"/>
            <a:gd name="vf" fmla="val 115470"/>
          </a:avLst>
        </a:prstGeom>
        <a:solidFill>
          <a:srgbClr val="4185B5">
            <a:hueOff val="221290"/>
            <a:satOff val="8645"/>
            <a:lumOff val="-12744"/>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 lastClr="FFFFFF"/>
              </a:solidFill>
              <a:latin typeface="Arial"/>
              <a:ea typeface="+mn-ea"/>
              <a:cs typeface="+mn-cs"/>
            </a:rPr>
            <a:t>Pay discrimination</a:t>
          </a:r>
        </a:p>
      </dsp:txBody>
      <dsp:txXfrm>
        <a:off x="1442298" y="1376082"/>
        <a:ext cx="1364398" cy="1180364"/>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0.27917</cdr:x>
      <cdr:y>0.2934</cdr:y>
    </cdr:from>
    <cdr:to>
      <cdr:x>0.46458</cdr:x>
      <cdr:y>0.38715</cdr:y>
    </cdr:to>
    <cdr:sp macro="" textlink="">
      <cdr:nvSpPr>
        <cdr:cNvPr id="2" name="TextBox 1">
          <a:extLst xmlns:a="http://schemas.openxmlformats.org/drawingml/2006/main">
            <a:ext uri="{FF2B5EF4-FFF2-40B4-BE49-F238E27FC236}">
              <a16:creationId xmlns:a16="http://schemas.microsoft.com/office/drawing/2014/main" id="{C47EB8A5-8790-0B29-7A26-CA5A2D021580}"/>
            </a:ext>
          </a:extLst>
        </cdr:cNvPr>
        <cdr:cNvSpPr txBox="1"/>
      </cdr:nvSpPr>
      <cdr:spPr>
        <a:xfrm xmlns:a="http://schemas.openxmlformats.org/drawingml/2006/main">
          <a:off x="1276350" y="804863"/>
          <a:ext cx="847725" cy="2571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Male 28%</a:t>
          </a:r>
        </a:p>
      </cdr:txBody>
    </cdr:sp>
  </cdr:relSizeAnchor>
  <cdr:relSizeAnchor xmlns:cdr="http://schemas.openxmlformats.org/drawingml/2006/chartDrawing">
    <cdr:from>
      <cdr:x>0.49583</cdr:x>
      <cdr:y>0.32813</cdr:y>
    </cdr:from>
    <cdr:to>
      <cdr:x>0.69583</cdr:x>
      <cdr:y>0.66146</cdr:y>
    </cdr:to>
    <cdr:sp macro="" textlink="">
      <cdr:nvSpPr>
        <cdr:cNvPr id="3" name="TextBox 2">
          <a:extLst xmlns:a="http://schemas.openxmlformats.org/drawingml/2006/main">
            <a:ext uri="{FF2B5EF4-FFF2-40B4-BE49-F238E27FC236}">
              <a16:creationId xmlns:a16="http://schemas.microsoft.com/office/drawing/2014/main" id="{36E09180-4E5A-0541-1517-6515202C924C}"/>
            </a:ext>
          </a:extLst>
        </cdr:cNvPr>
        <cdr:cNvSpPr txBox="1"/>
      </cdr:nvSpPr>
      <cdr:spPr>
        <a:xfrm xmlns:a="http://schemas.openxmlformats.org/drawingml/2006/main">
          <a:off x="2266950" y="900113"/>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0.50833</cdr:x>
      <cdr:y>0.50868</cdr:y>
    </cdr:from>
    <cdr:to>
      <cdr:x>0.71042</cdr:x>
      <cdr:y>0.60938</cdr:y>
    </cdr:to>
    <cdr:sp macro="" textlink="">
      <cdr:nvSpPr>
        <cdr:cNvPr id="4" name="TextBox 3">
          <a:extLst xmlns:a="http://schemas.openxmlformats.org/drawingml/2006/main">
            <a:ext uri="{FF2B5EF4-FFF2-40B4-BE49-F238E27FC236}">
              <a16:creationId xmlns:a16="http://schemas.microsoft.com/office/drawing/2014/main" id="{A9FC0D3B-A7BD-7761-91FC-17ADBEBE8D99}"/>
            </a:ext>
          </a:extLst>
        </cdr:cNvPr>
        <cdr:cNvSpPr txBox="1"/>
      </cdr:nvSpPr>
      <cdr:spPr>
        <a:xfrm xmlns:a="http://schemas.openxmlformats.org/drawingml/2006/main">
          <a:off x="2324100" y="1395413"/>
          <a:ext cx="923925" cy="2762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0.46667</cdr:x>
      <cdr:y>0.45313</cdr:y>
    </cdr:from>
    <cdr:to>
      <cdr:x>0.66458</cdr:x>
      <cdr:y>0.53993</cdr:y>
    </cdr:to>
    <cdr:sp macro="" textlink="">
      <cdr:nvSpPr>
        <cdr:cNvPr id="5" name="TextBox 4">
          <a:extLst xmlns:a="http://schemas.openxmlformats.org/drawingml/2006/main">
            <a:ext uri="{FF2B5EF4-FFF2-40B4-BE49-F238E27FC236}">
              <a16:creationId xmlns:a16="http://schemas.microsoft.com/office/drawing/2014/main" id="{09F02E27-9192-6E1B-0FD8-DC1C21241F1F}"/>
            </a:ext>
          </a:extLst>
        </cdr:cNvPr>
        <cdr:cNvSpPr txBox="1"/>
      </cdr:nvSpPr>
      <cdr:spPr>
        <a:xfrm xmlns:a="http://schemas.openxmlformats.org/drawingml/2006/main">
          <a:off x="2133600" y="1243013"/>
          <a:ext cx="904875" cy="238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Female 72%</a:t>
          </a:r>
        </a:p>
      </cdr:txBody>
    </cdr:sp>
  </cdr:relSizeAnchor>
</c:userShapes>
</file>

<file path=ppt/drawings/drawing2.xml><?xml version="1.0" encoding="utf-8"?>
<c:userShapes xmlns:c="http://schemas.openxmlformats.org/drawingml/2006/chart">
  <cdr:relSizeAnchor xmlns:cdr="http://schemas.openxmlformats.org/drawingml/2006/chartDrawing">
    <cdr:from>
      <cdr:x>0.19041</cdr:x>
      <cdr:y>0.12293</cdr:y>
    </cdr:from>
    <cdr:to>
      <cdr:x>0.35246</cdr:x>
      <cdr:y>0.15932</cdr:y>
    </cdr:to>
    <cdr:sp macro="" textlink="">
      <cdr:nvSpPr>
        <cdr:cNvPr id="2" name="TextBox 1">
          <a:extLst xmlns:a="http://schemas.openxmlformats.org/drawingml/2006/main">
            <a:ext uri="{FF2B5EF4-FFF2-40B4-BE49-F238E27FC236}">
              <a16:creationId xmlns:a16="http://schemas.microsoft.com/office/drawing/2014/main" id="{AFD0B846-86DA-9140-FACE-38F5FEF77AC3}"/>
            </a:ext>
          </a:extLst>
        </cdr:cNvPr>
        <cdr:cNvSpPr txBox="1"/>
      </cdr:nvSpPr>
      <cdr:spPr>
        <a:xfrm xmlns:a="http://schemas.openxmlformats.org/drawingml/2006/main">
          <a:off x="1790701" y="354013"/>
          <a:ext cx="1524000" cy="1047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0.34386</cdr:x>
      <cdr:y>0.70924</cdr:y>
    </cdr:from>
    <cdr:to>
      <cdr:x>0.56769</cdr:x>
      <cdr:y>0.78863</cdr:y>
    </cdr:to>
    <cdr:sp macro="" textlink="">
      <cdr:nvSpPr>
        <cdr:cNvPr id="3" name="TextBox 2">
          <a:extLst xmlns:a="http://schemas.openxmlformats.org/drawingml/2006/main">
            <a:ext uri="{FF2B5EF4-FFF2-40B4-BE49-F238E27FC236}">
              <a16:creationId xmlns:a16="http://schemas.microsoft.com/office/drawing/2014/main" id="{E58E1A8C-16A1-4AF5-9BEB-B49AA05875F6}"/>
            </a:ext>
          </a:extLst>
        </cdr:cNvPr>
        <cdr:cNvSpPr txBox="1"/>
      </cdr:nvSpPr>
      <cdr:spPr>
        <a:xfrm xmlns:a="http://schemas.openxmlformats.org/drawingml/2006/main">
          <a:off x="3970430" y="2951473"/>
          <a:ext cx="2584489" cy="330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79.25%</a:t>
          </a:r>
        </a:p>
      </cdr:txBody>
    </cdr:sp>
  </cdr:relSizeAnchor>
  <cdr:relSizeAnchor xmlns:cdr="http://schemas.openxmlformats.org/drawingml/2006/chartDrawing">
    <cdr:from>
      <cdr:x>0.81466</cdr:x>
      <cdr:y>0.70601</cdr:y>
    </cdr:from>
    <cdr:to>
      <cdr:x>0.96354</cdr:x>
      <cdr:y>0.79862</cdr:y>
    </cdr:to>
    <cdr:sp macro="" textlink="">
      <cdr:nvSpPr>
        <cdr:cNvPr id="5" name="TextBox 4">
          <a:extLst xmlns:a="http://schemas.openxmlformats.org/drawingml/2006/main">
            <a:ext uri="{FF2B5EF4-FFF2-40B4-BE49-F238E27FC236}">
              <a16:creationId xmlns:a16="http://schemas.microsoft.com/office/drawing/2014/main" id="{063374F9-DE19-E1BC-D529-B9548D9F8AB9}"/>
            </a:ext>
          </a:extLst>
        </cdr:cNvPr>
        <cdr:cNvSpPr txBox="1"/>
      </cdr:nvSpPr>
      <cdr:spPr>
        <a:xfrm xmlns:a="http://schemas.openxmlformats.org/drawingml/2006/main">
          <a:off x="9406650" y="2938038"/>
          <a:ext cx="1719067" cy="38539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20.75%</a:t>
          </a:r>
        </a:p>
      </cdr:txBody>
    </cdr:sp>
  </cdr:relSizeAnchor>
  <cdr:relSizeAnchor xmlns:cdr="http://schemas.openxmlformats.org/drawingml/2006/chartDrawing">
    <cdr:from>
      <cdr:x>0.24409</cdr:x>
      <cdr:y>0.48015</cdr:y>
    </cdr:from>
    <cdr:to>
      <cdr:x>0.53477</cdr:x>
      <cdr:y>0.53969</cdr:y>
    </cdr:to>
    <cdr:sp macro="" textlink="">
      <cdr:nvSpPr>
        <cdr:cNvPr id="6" name="TextBox 5">
          <a:extLst xmlns:a="http://schemas.openxmlformats.org/drawingml/2006/main">
            <a:ext uri="{FF2B5EF4-FFF2-40B4-BE49-F238E27FC236}">
              <a16:creationId xmlns:a16="http://schemas.microsoft.com/office/drawing/2014/main" id="{F718ED7A-308F-4BA2-0822-89CE10F6AE84}"/>
            </a:ext>
          </a:extLst>
        </cdr:cNvPr>
        <cdr:cNvSpPr txBox="1"/>
      </cdr:nvSpPr>
      <cdr:spPr>
        <a:xfrm xmlns:a="http://schemas.openxmlformats.org/drawingml/2006/main">
          <a:off x="2295526" y="1382713"/>
          <a:ext cx="273367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0.34386</cdr:x>
      <cdr:y>0.52334</cdr:y>
    </cdr:from>
    <cdr:to>
      <cdr:x>0.54845</cdr:x>
      <cdr:y>0.5928</cdr:y>
    </cdr:to>
    <cdr:sp macro="" textlink="">
      <cdr:nvSpPr>
        <cdr:cNvPr id="7" name="TextBox 6">
          <a:extLst xmlns:a="http://schemas.openxmlformats.org/drawingml/2006/main">
            <a:ext uri="{FF2B5EF4-FFF2-40B4-BE49-F238E27FC236}">
              <a16:creationId xmlns:a16="http://schemas.microsoft.com/office/drawing/2014/main" id="{4A00EF17-218E-9C59-DE26-7D44533F81FD}"/>
            </a:ext>
          </a:extLst>
        </cdr:cNvPr>
        <cdr:cNvSpPr txBox="1"/>
      </cdr:nvSpPr>
      <cdr:spPr>
        <a:xfrm xmlns:a="http://schemas.openxmlformats.org/drawingml/2006/main">
          <a:off x="3970430" y="2177869"/>
          <a:ext cx="2362332" cy="28905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79.82%</a:t>
          </a:r>
        </a:p>
      </cdr:txBody>
    </cdr:sp>
  </cdr:relSizeAnchor>
  <cdr:relSizeAnchor xmlns:cdr="http://schemas.openxmlformats.org/drawingml/2006/chartDrawing">
    <cdr:from>
      <cdr:x>0.80722</cdr:x>
      <cdr:y>0.49008</cdr:y>
    </cdr:from>
    <cdr:to>
      <cdr:x>0.95105</cdr:x>
      <cdr:y>0.53308</cdr:y>
    </cdr:to>
    <cdr:sp macro="" textlink="">
      <cdr:nvSpPr>
        <cdr:cNvPr id="8" name="TextBox 7">
          <a:extLst xmlns:a="http://schemas.openxmlformats.org/drawingml/2006/main">
            <a:ext uri="{FF2B5EF4-FFF2-40B4-BE49-F238E27FC236}">
              <a16:creationId xmlns:a16="http://schemas.microsoft.com/office/drawing/2014/main" id="{5A3F1CBC-6058-5C74-FE04-8D1FDB89C939}"/>
            </a:ext>
          </a:extLst>
        </cdr:cNvPr>
        <cdr:cNvSpPr txBox="1"/>
      </cdr:nvSpPr>
      <cdr:spPr>
        <a:xfrm xmlns:a="http://schemas.openxmlformats.org/drawingml/2006/main">
          <a:off x="7591426" y="1411288"/>
          <a:ext cx="135255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0.81864</cdr:x>
      <cdr:y>0.51003</cdr:y>
    </cdr:from>
    <cdr:to>
      <cdr:x>0.95942</cdr:x>
      <cdr:y>0.55807</cdr:y>
    </cdr:to>
    <cdr:sp macro="" textlink="">
      <cdr:nvSpPr>
        <cdr:cNvPr id="9" name="TextBox 8">
          <a:extLst xmlns:a="http://schemas.openxmlformats.org/drawingml/2006/main">
            <a:ext uri="{FF2B5EF4-FFF2-40B4-BE49-F238E27FC236}">
              <a16:creationId xmlns:a16="http://schemas.microsoft.com/office/drawing/2014/main" id="{2A96CF8A-82C5-9F3D-9869-A8DB3286C999}"/>
            </a:ext>
          </a:extLst>
        </cdr:cNvPr>
        <cdr:cNvSpPr txBox="1"/>
      </cdr:nvSpPr>
      <cdr:spPr>
        <a:xfrm xmlns:a="http://schemas.openxmlformats.org/drawingml/2006/main">
          <a:off x="9452522" y="2122474"/>
          <a:ext cx="1625539" cy="19992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20.18%</a:t>
          </a:r>
        </a:p>
      </cdr:txBody>
    </cdr:sp>
  </cdr:relSizeAnchor>
  <cdr:relSizeAnchor xmlns:cdr="http://schemas.openxmlformats.org/drawingml/2006/chartDrawing">
    <cdr:from>
      <cdr:x>0.25422</cdr:x>
      <cdr:y>0.2817</cdr:y>
    </cdr:from>
    <cdr:to>
      <cdr:x>0.39905</cdr:x>
      <cdr:y>0.34454</cdr:y>
    </cdr:to>
    <cdr:sp macro="" textlink="">
      <cdr:nvSpPr>
        <cdr:cNvPr id="10" name="TextBox 9">
          <a:extLst xmlns:a="http://schemas.openxmlformats.org/drawingml/2006/main">
            <a:ext uri="{FF2B5EF4-FFF2-40B4-BE49-F238E27FC236}">
              <a16:creationId xmlns:a16="http://schemas.microsoft.com/office/drawing/2014/main" id="{3228882A-D392-1505-6763-FDE64574C2C2}"/>
            </a:ext>
          </a:extLst>
        </cdr:cNvPr>
        <cdr:cNvSpPr txBox="1"/>
      </cdr:nvSpPr>
      <cdr:spPr>
        <a:xfrm xmlns:a="http://schemas.openxmlformats.org/drawingml/2006/main">
          <a:off x="2390776" y="811213"/>
          <a:ext cx="1362075" cy="1809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0.25422</cdr:x>
      <cdr:y>0.31544</cdr:y>
    </cdr:from>
    <cdr:to>
      <cdr:x>0.44159</cdr:x>
      <cdr:y>0.35447</cdr:y>
    </cdr:to>
    <cdr:sp macro="" textlink="">
      <cdr:nvSpPr>
        <cdr:cNvPr id="12" name="TextBox 11">
          <a:extLst xmlns:a="http://schemas.openxmlformats.org/drawingml/2006/main">
            <a:ext uri="{FF2B5EF4-FFF2-40B4-BE49-F238E27FC236}">
              <a16:creationId xmlns:a16="http://schemas.microsoft.com/office/drawing/2014/main" id="{EDE136AB-4555-CC48-5BC1-5F96A39AF68C}"/>
            </a:ext>
          </a:extLst>
        </cdr:cNvPr>
        <cdr:cNvSpPr txBox="1"/>
      </cdr:nvSpPr>
      <cdr:spPr>
        <a:xfrm xmlns:a="http://schemas.openxmlformats.org/drawingml/2006/main">
          <a:off x="2390776" y="908369"/>
          <a:ext cx="1762125" cy="11239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0.33687</cdr:x>
      <cdr:y>0.32122</cdr:y>
    </cdr:from>
    <cdr:to>
      <cdr:x>0.50905</cdr:x>
      <cdr:y>0.38738</cdr:y>
    </cdr:to>
    <cdr:sp macro="" textlink="">
      <cdr:nvSpPr>
        <cdr:cNvPr id="13" name="TextBox 12">
          <a:extLst xmlns:a="http://schemas.openxmlformats.org/drawingml/2006/main">
            <a:ext uri="{FF2B5EF4-FFF2-40B4-BE49-F238E27FC236}">
              <a16:creationId xmlns:a16="http://schemas.microsoft.com/office/drawing/2014/main" id="{F7568D6A-F635-A6D9-C614-22422CB6092A}"/>
            </a:ext>
          </a:extLst>
        </cdr:cNvPr>
        <cdr:cNvSpPr txBox="1"/>
      </cdr:nvSpPr>
      <cdr:spPr>
        <a:xfrm xmlns:a="http://schemas.openxmlformats.org/drawingml/2006/main">
          <a:off x="3889766" y="1336757"/>
          <a:ext cx="1988104" cy="2753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73.45%</a:t>
          </a:r>
        </a:p>
      </cdr:txBody>
    </cdr:sp>
  </cdr:relSizeAnchor>
  <cdr:relSizeAnchor xmlns:cdr="http://schemas.openxmlformats.org/drawingml/2006/chartDrawing">
    <cdr:from>
      <cdr:x>0.77481</cdr:x>
      <cdr:y>0.33131</cdr:y>
    </cdr:from>
    <cdr:to>
      <cdr:x>0.87205</cdr:x>
      <cdr:y>0.64884</cdr:y>
    </cdr:to>
    <cdr:sp macro="" textlink="">
      <cdr:nvSpPr>
        <cdr:cNvPr id="14" name="TextBox 13">
          <a:extLst xmlns:a="http://schemas.openxmlformats.org/drawingml/2006/main">
            <a:ext uri="{FF2B5EF4-FFF2-40B4-BE49-F238E27FC236}">
              <a16:creationId xmlns:a16="http://schemas.microsoft.com/office/drawing/2014/main" id="{69B78E27-CD20-81AC-6FC2-F61FF73D67B9}"/>
            </a:ext>
          </a:extLst>
        </cdr:cNvPr>
        <cdr:cNvSpPr txBox="1"/>
      </cdr:nvSpPr>
      <cdr:spPr>
        <a:xfrm xmlns:a="http://schemas.openxmlformats.org/drawingml/2006/main">
          <a:off x="7286626" y="95408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0.76874</cdr:x>
      <cdr:y>0.30816</cdr:y>
    </cdr:from>
    <cdr:to>
      <cdr:x>0.95105</cdr:x>
      <cdr:y>0.35116</cdr:y>
    </cdr:to>
    <cdr:sp macro="" textlink="">
      <cdr:nvSpPr>
        <cdr:cNvPr id="15" name="TextBox 14">
          <a:extLst xmlns:a="http://schemas.openxmlformats.org/drawingml/2006/main">
            <a:ext uri="{FF2B5EF4-FFF2-40B4-BE49-F238E27FC236}">
              <a16:creationId xmlns:a16="http://schemas.microsoft.com/office/drawing/2014/main" id="{A150C10D-9B3F-067B-3268-FD69BAB5C923}"/>
            </a:ext>
          </a:extLst>
        </cdr:cNvPr>
        <cdr:cNvSpPr txBox="1"/>
      </cdr:nvSpPr>
      <cdr:spPr>
        <a:xfrm xmlns:a="http://schemas.openxmlformats.org/drawingml/2006/main">
          <a:off x="7229476" y="887413"/>
          <a:ext cx="171450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0.79744</cdr:x>
      <cdr:y>0.31139</cdr:y>
    </cdr:from>
    <cdr:to>
      <cdr:x>0.97772</cdr:x>
      <cdr:y>0.39077</cdr:y>
    </cdr:to>
    <cdr:sp macro="" textlink="">
      <cdr:nvSpPr>
        <cdr:cNvPr id="16" name="TextBox 15">
          <a:extLst xmlns:a="http://schemas.openxmlformats.org/drawingml/2006/main">
            <a:ext uri="{FF2B5EF4-FFF2-40B4-BE49-F238E27FC236}">
              <a16:creationId xmlns:a16="http://schemas.microsoft.com/office/drawing/2014/main" id="{555BD138-EDC0-70C9-10E9-8CD17DE6A5E0}"/>
            </a:ext>
          </a:extLst>
        </cdr:cNvPr>
        <cdr:cNvSpPr txBox="1"/>
      </cdr:nvSpPr>
      <cdr:spPr>
        <a:xfrm xmlns:a="http://schemas.openxmlformats.org/drawingml/2006/main">
          <a:off x="9207786" y="1295814"/>
          <a:ext cx="2081633" cy="3303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26.55%</a:t>
          </a:r>
        </a:p>
      </cdr:txBody>
    </cdr:sp>
  </cdr:relSizeAnchor>
  <cdr:relSizeAnchor xmlns:cdr="http://schemas.openxmlformats.org/drawingml/2006/chartDrawing">
    <cdr:from>
      <cdr:x>0.32005</cdr:x>
      <cdr:y>0.09647</cdr:y>
    </cdr:from>
    <cdr:to>
      <cdr:x>0.4578</cdr:x>
      <cdr:y>0.17916</cdr:y>
    </cdr:to>
    <cdr:sp macro="" textlink="">
      <cdr:nvSpPr>
        <cdr:cNvPr id="17" name="TextBox 16">
          <a:extLst xmlns:a="http://schemas.openxmlformats.org/drawingml/2006/main">
            <a:ext uri="{FF2B5EF4-FFF2-40B4-BE49-F238E27FC236}">
              <a16:creationId xmlns:a16="http://schemas.microsoft.com/office/drawing/2014/main" id="{B9239624-B953-0851-4E6B-93BCBDF8DA8D}"/>
            </a:ext>
          </a:extLst>
        </cdr:cNvPr>
        <cdr:cNvSpPr txBox="1"/>
      </cdr:nvSpPr>
      <cdr:spPr>
        <a:xfrm xmlns:a="http://schemas.openxmlformats.org/drawingml/2006/main">
          <a:off x="3009901" y="277812"/>
          <a:ext cx="1295400" cy="238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55.75%</a:t>
          </a:r>
        </a:p>
      </cdr:txBody>
    </cdr:sp>
  </cdr:relSizeAnchor>
  <cdr:relSizeAnchor xmlns:cdr="http://schemas.openxmlformats.org/drawingml/2006/chartDrawing">
    <cdr:from>
      <cdr:x>0.77583</cdr:x>
      <cdr:y>0.09978</cdr:y>
    </cdr:from>
    <cdr:to>
      <cdr:x>0.92876</cdr:x>
      <cdr:y>0.18247</cdr:y>
    </cdr:to>
    <cdr:sp macro="" textlink="">
      <cdr:nvSpPr>
        <cdr:cNvPr id="18" name="TextBox 17">
          <a:extLst xmlns:a="http://schemas.openxmlformats.org/drawingml/2006/main">
            <a:ext uri="{FF2B5EF4-FFF2-40B4-BE49-F238E27FC236}">
              <a16:creationId xmlns:a16="http://schemas.microsoft.com/office/drawing/2014/main" id="{23D6DEF8-819D-91AF-36ED-B6066A9A0F43}"/>
            </a:ext>
          </a:extLst>
        </cdr:cNvPr>
        <cdr:cNvSpPr txBox="1"/>
      </cdr:nvSpPr>
      <cdr:spPr>
        <a:xfrm xmlns:a="http://schemas.openxmlformats.org/drawingml/2006/main">
          <a:off x="7296151" y="287337"/>
          <a:ext cx="1438275" cy="238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44.25%</a:t>
          </a:r>
        </a:p>
      </cdr:txBody>
    </cdr:sp>
  </cdr:relSizeAnchor>
</c:userShapes>
</file>

<file path=ppt/drawings/drawing3.xml><?xml version="1.0" encoding="utf-8"?>
<c:userShapes xmlns:c="http://schemas.openxmlformats.org/drawingml/2006/chart">
  <cdr:relSizeAnchor xmlns:cdr="http://schemas.openxmlformats.org/drawingml/2006/chartDrawing">
    <cdr:from>
      <cdr:x>0.21458</cdr:x>
      <cdr:y>0.30012</cdr:y>
    </cdr:from>
    <cdr:to>
      <cdr:x>0.46181</cdr:x>
      <cdr:y>0.37659</cdr:y>
    </cdr:to>
    <cdr:sp macro="" textlink="">
      <cdr:nvSpPr>
        <cdr:cNvPr id="2" name="TextBox 1">
          <a:extLst xmlns:a="http://schemas.openxmlformats.org/drawingml/2006/main">
            <a:ext uri="{FF2B5EF4-FFF2-40B4-BE49-F238E27FC236}">
              <a16:creationId xmlns:a16="http://schemas.microsoft.com/office/drawing/2014/main" id="{AA79F673-B8DF-4C4B-7010-FE11DF13A9C3}"/>
            </a:ext>
          </a:extLst>
        </cdr:cNvPr>
        <cdr:cNvSpPr txBox="1"/>
      </cdr:nvSpPr>
      <cdr:spPr>
        <a:xfrm xmlns:a="http://schemas.openxmlformats.org/drawingml/2006/main">
          <a:off x="981075" y="822325"/>
          <a:ext cx="1130300" cy="209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kern="1200" dirty="0"/>
            <a:t>Male</a:t>
          </a:r>
          <a:r>
            <a:rPr lang="en-GB" sz="1100" kern="1200" baseline="0" dirty="0"/>
            <a:t> 28.11%</a:t>
          </a:r>
          <a:endParaRPr lang="en-GB" sz="1100" kern="1200" dirty="0"/>
        </a:p>
      </cdr:txBody>
    </cdr:sp>
  </cdr:relSizeAnchor>
  <cdr:relSizeAnchor xmlns:cdr="http://schemas.openxmlformats.org/drawingml/2006/chartDrawing">
    <cdr:from>
      <cdr:x>0.45</cdr:x>
      <cdr:y>0.54751</cdr:y>
    </cdr:from>
    <cdr:to>
      <cdr:x>0.80278</cdr:x>
      <cdr:y>0.62631</cdr:y>
    </cdr:to>
    <cdr:sp macro="" textlink="">
      <cdr:nvSpPr>
        <cdr:cNvPr id="3" name="TextBox 2">
          <a:extLst xmlns:a="http://schemas.openxmlformats.org/drawingml/2006/main">
            <a:ext uri="{FF2B5EF4-FFF2-40B4-BE49-F238E27FC236}">
              <a16:creationId xmlns:a16="http://schemas.microsoft.com/office/drawing/2014/main" id="{F9DF746F-CEB2-09F2-E3A6-3F4F43D37A1E}"/>
            </a:ext>
          </a:extLst>
        </cdr:cNvPr>
        <cdr:cNvSpPr txBox="1"/>
      </cdr:nvSpPr>
      <cdr:spPr>
        <a:xfrm xmlns:a="http://schemas.openxmlformats.org/drawingml/2006/main">
          <a:off x="2057400" y="1500195"/>
          <a:ext cx="1612910" cy="2159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b="1" kern="1200" dirty="0"/>
            <a:t>Female</a:t>
          </a:r>
          <a:r>
            <a:rPr lang="en-GB" sz="1100" kern="1200" dirty="0"/>
            <a:t> 71.88%</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82DF8B-27B3-4E72-B3D5-50C0389ADE6E}" type="datetimeFigureOut">
              <a:rPr lang="en-GB" smtClean="0"/>
              <a:t>21/03/2026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F20E77-5E6E-4315-A696-A98F11354758}" type="slidenum">
              <a:rPr lang="en-GB" smtClean="0"/>
              <a:t>‹#›</a:t>
            </a:fld>
            <a:endParaRPr lang="en-GB"/>
          </a:p>
        </p:txBody>
      </p:sp>
    </p:spTree>
    <p:extLst>
      <p:ext uri="{BB962C8B-B14F-4D97-AF65-F5344CB8AC3E}">
        <p14:creationId xmlns:p14="http://schemas.microsoft.com/office/powerpoint/2010/main" val="4198286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F20E77-5E6E-4315-A696-A98F11354758}" type="slidenum">
              <a:rPr lang="en-GB" smtClean="0"/>
              <a:t>4</a:t>
            </a:fld>
            <a:endParaRPr lang="en-GB" dirty="0"/>
          </a:p>
        </p:txBody>
      </p:sp>
    </p:spTree>
    <p:extLst>
      <p:ext uri="{BB962C8B-B14F-4D97-AF65-F5344CB8AC3E}">
        <p14:creationId xmlns:p14="http://schemas.microsoft.com/office/powerpoint/2010/main" val="1772139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8BB2C-DB6A-D939-57AA-F060BF6B5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E8D488-4761-965E-D589-EA26546EA6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B09340-F961-0844-8306-66AEADC58F3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B953BE6-D66C-D247-F8B4-0504A4F87D7C}"/>
              </a:ext>
            </a:extLst>
          </p:cNvPr>
          <p:cNvSpPr>
            <a:spLocks noGrp="1"/>
          </p:cNvSpPr>
          <p:nvPr>
            <p:ph type="sldNum" sz="quarter" idx="5"/>
          </p:nvPr>
        </p:nvSpPr>
        <p:spPr/>
        <p:txBody>
          <a:bodyPr/>
          <a:lstStyle/>
          <a:p>
            <a:fld id="{58F20E77-5E6E-4315-A696-A98F11354758}" type="slidenum">
              <a:rPr lang="en-GB" smtClean="0"/>
              <a:t>25</a:t>
            </a:fld>
            <a:endParaRPr lang="en-GB"/>
          </a:p>
        </p:txBody>
      </p:sp>
    </p:spTree>
    <p:extLst>
      <p:ext uri="{BB962C8B-B14F-4D97-AF65-F5344CB8AC3E}">
        <p14:creationId xmlns:p14="http://schemas.microsoft.com/office/powerpoint/2010/main" val="4160441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6A652-9911-0514-12D0-A8245A8C84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5D4195-D573-D61B-77EA-E2263C3751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DAB46E-F495-4B8C-58F6-68429BF66D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81636CF-9EAC-E99D-493C-A489285A1E6A}"/>
              </a:ext>
            </a:extLst>
          </p:cNvPr>
          <p:cNvSpPr>
            <a:spLocks noGrp="1"/>
          </p:cNvSpPr>
          <p:nvPr>
            <p:ph type="sldNum" sz="quarter" idx="5"/>
          </p:nvPr>
        </p:nvSpPr>
        <p:spPr/>
        <p:txBody>
          <a:bodyPr/>
          <a:lstStyle/>
          <a:p>
            <a:fld id="{58F20E77-5E6E-4315-A696-A98F11354758}" type="slidenum">
              <a:rPr lang="en-GB" smtClean="0"/>
              <a:t>5</a:t>
            </a:fld>
            <a:endParaRPr lang="en-GB" dirty="0"/>
          </a:p>
        </p:txBody>
      </p:sp>
    </p:spTree>
    <p:extLst>
      <p:ext uri="{BB962C8B-B14F-4D97-AF65-F5344CB8AC3E}">
        <p14:creationId xmlns:p14="http://schemas.microsoft.com/office/powerpoint/2010/main" val="611943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F20E77-5E6E-4315-A696-A98F11354758}" type="slidenum">
              <a:rPr lang="en-GB" smtClean="0"/>
              <a:t>14</a:t>
            </a:fld>
            <a:endParaRPr lang="en-GB"/>
          </a:p>
        </p:txBody>
      </p:sp>
    </p:spTree>
    <p:extLst>
      <p:ext uri="{BB962C8B-B14F-4D97-AF65-F5344CB8AC3E}">
        <p14:creationId xmlns:p14="http://schemas.microsoft.com/office/powerpoint/2010/main" val="197307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06849-30BE-B59F-E918-A0F8A998A1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DA2FE0-69E6-869F-4DA3-1BE5BDBDD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56E04E-2079-77E4-41BE-4734E5E3B6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0AD9D2-34CA-D583-609B-322F79489CC9}"/>
              </a:ext>
            </a:extLst>
          </p:cNvPr>
          <p:cNvSpPr>
            <a:spLocks noGrp="1"/>
          </p:cNvSpPr>
          <p:nvPr>
            <p:ph type="sldNum" sz="quarter" idx="5"/>
          </p:nvPr>
        </p:nvSpPr>
        <p:spPr/>
        <p:txBody>
          <a:bodyPr/>
          <a:lstStyle/>
          <a:p>
            <a:fld id="{58F20E77-5E6E-4315-A696-A98F11354758}" type="slidenum">
              <a:rPr lang="en-GB" smtClean="0"/>
              <a:t>15</a:t>
            </a:fld>
            <a:endParaRPr lang="en-GB"/>
          </a:p>
        </p:txBody>
      </p:sp>
    </p:spTree>
    <p:extLst>
      <p:ext uri="{BB962C8B-B14F-4D97-AF65-F5344CB8AC3E}">
        <p14:creationId xmlns:p14="http://schemas.microsoft.com/office/powerpoint/2010/main" val="1154421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4FC3A-3FF7-E0D0-937A-B98A40489B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360976-657A-E176-F88D-3B0301DD51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AC6DCC-CE21-CE7B-CB49-400A284171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1FA4384-3BC9-6225-DE4C-B12DFB9B7529}"/>
              </a:ext>
            </a:extLst>
          </p:cNvPr>
          <p:cNvSpPr>
            <a:spLocks noGrp="1"/>
          </p:cNvSpPr>
          <p:nvPr>
            <p:ph type="sldNum" sz="quarter" idx="5"/>
          </p:nvPr>
        </p:nvSpPr>
        <p:spPr/>
        <p:txBody>
          <a:bodyPr/>
          <a:lstStyle/>
          <a:p>
            <a:fld id="{58F20E77-5E6E-4315-A696-A98F11354758}" type="slidenum">
              <a:rPr lang="en-GB" smtClean="0"/>
              <a:t>16</a:t>
            </a:fld>
            <a:endParaRPr lang="en-GB"/>
          </a:p>
        </p:txBody>
      </p:sp>
    </p:spTree>
    <p:extLst>
      <p:ext uri="{BB962C8B-B14F-4D97-AF65-F5344CB8AC3E}">
        <p14:creationId xmlns:p14="http://schemas.microsoft.com/office/powerpoint/2010/main" val="1678834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5DD03-1CE2-6AFB-42C1-19825CDC19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BDDC20-94DB-E719-B0B6-A954D56FEC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16C9DA-E5A3-8F08-85C1-3665C7532F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963315E-CB3E-306F-E4AD-E6D23767D713}"/>
              </a:ext>
            </a:extLst>
          </p:cNvPr>
          <p:cNvSpPr>
            <a:spLocks noGrp="1"/>
          </p:cNvSpPr>
          <p:nvPr>
            <p:ph type="sldNum" sz="quarter" idx="5"/>
          </p:nvPr>
        </p:nvSpPr>
        <p:spPr/>
        <p:txBody>
          <a:bodyPr/>
          <a:lstStyle/>
          <a:p>
            <a:fld id="{58F20E77-5E6E-4315-A696-A98F11354758}" type="slidenum">
              <a:rPr lang="en-GB" smtClean="0"/>
              <a:t>17</a:t>
            </a:fld>
            <a:endParaRPr lang="en-GB"/>
          </a:p>
        </p:txBody>
      </p:sp>
    </p:spTree>
    <p:extLst>
      <p:ext uri="{BB962C8B-B14F-4D97-AF65-F5344CB8AC3E}">
        <p14:creationId xmlns:p14="http://schemas.microsoft.com/office/powerpoint/2010/main" val="3332533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F25BD-879A-E176-3BC9-B9BEAD96B0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3E9208-74CD-37C4-04DD-463103B6AA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ED3F0A-6A84-BBA8-6975-6C12AFF25C1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3BE6A23-6C16-9D46-896B-B85EB8C45C25}"/>
              </a:ext>
            </a:extLst>
          </p:cNvPr>
          <p:cNvSpPr>
            <a:spLocks noGrp="1"/>
          </p:cNvSpPr>
          <p:nvPr>
            <p:ph type="sldNum" sz="quarter" idx="5"/>
          </p:nvPr>
        </p:nvSpPr>
        <p:spPr/>
        <p:txBody>
          <a:bodyPr/>
          <a:lstStyle/>
          <a:p>
            <a:fld id="{58F20E77-5E6E-4315-A696-A98F11354758}" type="slidenum">
              <a:rPr lang="en-GB" smtClean="0"/>
              <a:t>18</a:t>
            </a:fld>
            <a:endParaRPr lang="en-GB"/>
          </a:p>
        </p:txBody>
      </p:sp>
    </p:spTree>
    <p:extLst>
      <p:ext uri="{BB962C8B-B14F-4D97-AF65-F5344CB8AC3E}">
        <p14:creationId xmlns:p14="http://schemas.microsoft.com/office/powerpoint/2010/main" val="2495304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1FC44-67F6-6267-2709-11E659717F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865F62-F056-B265-1709-8054A89800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EA1EE9-2EBF-18A9-5D2E-1F5345D3140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AE011EA-9E49-FCEF-2D77-9E08C4AEB48C}"/>
              </a:ext>
            </a:extLst>
          </p:cNvPr>
          <p:cNvSpPr>
            <a:spLocks noGrp="1"/>
          </p:cNvSpPr>
          <p:nvPr>
            <p:ph type="sldNum" sz="quarter" idx="5"/>
          </p:nvPr>
        </p:nvSpPr>
        <p:spPr/>
        <p:txBody>
          <a:bodyPr/>
          <a:lstStyle/>
          <a:p>
            <a:fld id="{58F20E77-5E6E-4315-A696-A98F11354758}" type="slidenum">
              <a:rPr lang="en-GB" smtClean="0"/>
              <a:t>19</a:t>
            </a:fld>
            <a:endParaRPr lang="en-GB"/>
          </a:p>
        </p:txBody>
      </p:sp>
    </p:spTree>
    <p:extLst>
      <p:ext uri="{BB962C8B-B14F-4D97-AF65-F5344CB8AC3E}">
        <p14:creationId xmlns:p14="http://schemas.microsoft.com/office/powerpoint/2010/main" val="1684494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FDB03-4458-D7C7-4BCF-96F3A625F0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E54C55-34F2-6E36-3BEF-D19D7D0E04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75F879-0BA1-8A6D-48C1-39D18879B26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5E16179-A9CA-8FB6-39A6-F7C203F24AC4}"/>
              </a:ext>
            </a:extLst>
          </p:cNvPr>
          <p:cNvSpPr>
            <a:spLocks noGrp="1"/>
          </p:cNvSpPr>
          <p:nvPr>
            <p:ph type="sldNum" sz="quarter" idx="5"/>
          </p:nvPr>
        </p:nvSpPr>
        <p:spPr/>
        <p:txBody>
          <a:bodyPr/>
          <a:lstStyle/>
          <a:p>
            <a:fld id="{58F20E77-5E6E-4315-A696-A98F11354758}" type="slidenum">
              <a:rPr lang="en-GB" smtClean="0"/>
              <a:t>20</a:t>
            </a:fld>
            <a:endParaRPr lang="en-GB"/>
          </a:p>
        </p:txBody>
      </p:sp>
    </p:spTree>
    <p:extLst>
      <p:ext uri="{BB962C8B-B14F-4D97-AF65-F5344CB8AC3E}">
        <p14:creationId xmlns:p14="http://schemas.microsoft.com/office/powerpoint/2010/main" val="4233935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3/21/2026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hart" Target="../charts/chart8.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gender-pay-gap-reporting-guidance-for-employers" TargetMode="External"/><Relationship Id="rId7" Type="http://schemas.openxmlformats.org/officeDocument/2006/relationships/hyperlink" Target="https://www.closethegap.org.uk/content/faq/#rlslider_10"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s://www.ons.gov.uk/employmentandlabourmarket/peopleinwork/earningsandworkinghours/bulletins/genderpaygapintheuk/2025#the-gender-pay-gap-by-region" TargetMode="External"/><Relationship Id="rId5" Type="http://schemas.openxmlformats.org/officeDocument/2006/relationships/hyperlink" Target="https://www.gov.uk/government/publications/gender-pay-gap-reporting-guidance-for-employers/making-your-calculations#:~:text=Take%20the%20mean%20(average)%20hourly,Multiply%20the%20result%20by%20100" TargetMode="External"/><Relationship Id="rId4" Type="http://schemas.openxmlformats.org/officeDocument/2006/relationships/hyperlink" Target="https://www.closeyourpaygap.org.uk/pay-gap-guide/#rlslider_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s://www.frimley.icb.nhs.uk/about-us/frimley-health-and-care-integrated-care-system/our-plans-and-strategi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a:extLst>
              <a:ext uri="{FF2B5EF4-FFF2-40B4-BE49-F238E27FC236}">
                <a16:creationId xmlns:a16="http://schemas.microsoft.com/office/drawing/2014/main" id="{D0663A2F-1172-7049-F242-04CBDD41E3D4}"/>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620" r="48615" b="3126"/>
          <a:stretch/>
        </p:blipFill>
        <p:spPr>
          <a:xfrm>
            <a:off x="12572545" y="62429"/>
            <a:ext cx="5728693" cy="10192246"/>
          </a:xfrm>
          <a:prstGeom prst="rect">
            <a:avLst/>
          </a:prstGeom>
        </p:spPr>
      </p:pic>
      <p:sp>
        <p:nvSpPr>
          <p:cNvPr id="48" name="Freeform 48">
            <a:extLst>
              <a:ext uri="{C183D7F6-B498-43B3-948B-1728B52AA6E4}">
                <adec:decorative xmlns:adec="http://schemas.microsoft.com/office/drawing/2017/decorative" val="1"/>
              </a:ext>
            </a:extLst>
          </p:cNvPr>
          <p:cNvSpPr/>
          <p:nvPr/>
        </p:nvSpPr>
        <p:spPr>
          <a:xfrm>
            <a:off x="16383000" y="419100"/>
            <a:ext cx="1752600" cy="1471981"/>
          </a:xfrm>
          <a:custGeom>
            <a:avLst/>
            <a:gdLst/>
            <a:ahLst/>
            <a:cxnLst/>
            <a:rect l="l" t="t" r="r" b="b"/>
            <a:pathLst>
              <a:path w="1502353" h="1224418">
                <a:moveTo>
                  <a:pt x="0" y="0"/>
                </a:moveTo>
                <a:lnTo>
                  <a:pt x="1502354" y="0"/>
                </a:lnTo>
                <a:lnTo>
                  <a:pt x="1502354" y="1224418"/>
                </a:lnTo>
                <a:lnTo>
                  <a:pt x="0" y="1224418"/>
                </a:lnTo>
                <a:lnTo>
                  <a:pt x="0" y="0"/>
                </a:lnTo>
                <a:close/>
              </a:path>
            </a:pathLst>
          </a:custGeom>
          <a:blipFill>
            <a:blip r:embed="rId3"/>
            <a:stretch>
              <a:fillRect/>
            </a:stretch>
          </a:blipFill>
        </p:spPr>
        <p:txBody>
          <a:bodyPr/>
          <a:lstStyle/>
          <a:p>
            <a:endParaRPr lang="en-GB" dirty="0"/>
          </a:p>
        </p:txBody>
      </p:sp>
      <p:sp>
        <p:nvSpPr>
          <p:cNvPr id="49" name="TextBox 49"/>
          <p:cNvSpPr txBox="1">
            <a:spLocks noGrp="1"/>
          </p:cNvSpPr>
          <p:nvPr>
            <p:ph type="title" idx="4294967295"/>
          </p:nvPr>
        </p:nvSpPr>
        <p:spPr>
          <a:xfrm>
            <a:off x="1829342" y="3724486"/>
            <a:ext cx="11892366" cy="81919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just" defTabSz="914400" rtl="0" eaLnBrk="1" fontAlgn="auto" latinLnBrk="0" hangingPunct="1">
              <a:lnSpc>
                <a:spcPts val="6999"/>
              </a:lnSpc>
              <a:spcBef>
                <a:spcPts val="0"/>
              </a:spcBef>
              <a:spcAft>
                <a:spcPts val="0"/>
              </a:spcAft>
              <a:buClrTx/>
              <a:buSzTx/>
              <a:buFontTx/>
              <a:buNone/>
              <a:tabLst/>
              <a:defRPr/>
            </a:pPr>
            <a:r>
              <a:rPr lang="en-US" sz="4999" b="1" dirty="0">
                <a:solidFill>
                  <a:srgbClr val="003087"/>
                </a:solidFill>
                <a:latin typeface="Arial" panose="020B0604020202020204" pitchFamily="34" charset="0"/>
                <a:ea typeface="Open Sans Bold"/>
                <a:cs typeface="Arial" panose="020B0604020202020204" pitchFamily="34" charset="0"/>
                <a:sym typeface="Open Sans Bold"/>
              </a:rPr>
              <a:t>Gender Pay Gap Report</a:t>
            </a:r>
            <a:endParaRPr kumimoji="0" lang="en-US" sz="4999"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sp>
        <p:nvSpPr>
          <p:cNvPr id="50" name="TextBox 50"/>
          <p:cNvSpPr txBox="1"/>
          <p:nvPr/>
        </p:nvSpPr>
        <p:spPr>
          <a:xfrm>
            <a:off x="1829341" y="4914900"/>
            <a:ext cx="11948020" cy="491481"/>
          </a:xfrm>
          <a:prstGeom prst="rect">
            <a:avLst/>
          </a:prstGeom>
        </p:spPr>
        <p:txBody>
          <a:bodyPr wrap="square" lIns="0" tIns="0" rIns="0" bIns="0" rtlCol="0" anchor="t">
            <a:spAutoFit/>
          </a:bodyPr>
          <a:lstStyle/>
          <a:p>
            <a:pPr algn="just">
              <a:lnSpc>
                <a:spcPts val="4200"/>
              </a:lnSpc>
              <a:spcBef>
                <a:spcPct val="0"/>
              </a:spcBef>
            </a:pPr>
            <a:r>
              <a:rPr lang="en-US" sz="3000" b="1" dirty="0">
                <a:solidFill>
                  <a:srgbClr val="005EB8"/>
                </a:solidFill>
                <a:latin typeface="Arial" panose="020B0604020202020204" pitchFamily="34" charset="0"/>
                <a:ea typeface="Open Sans Bold"/>
                <a:cs typeface="Arial" panose="020B0604020202020204" pitchFamily="34" charset="0"/>
                <a:sym typeface="Open Sans Bold"/>
              </a:rPr>
              <a:t>Snapshot March 31</a:t>
            </a:r>
            <a:r>
              <a:rPr lang="en-US" sz="3000" b="1" baseline="30000" dirty="0">
                <a:solidFill>
                  <a:srgbClr val="005EB8"/>
                </a:solidFill>
                <a:latin typeface="Arial" panose="020B0604020202020204" pitchFamily="34" charset="0"/>
                <a:ea typeface="Open Sans Bold"/>
                <a:cs typeface="Arial" panose="020B0604020202020204" pitchFamily="34" charset="0"/>
                <a:sym typeface="Open Sans Bold"/>
              </a:rPr>
              <a:t>st</a:t>
            </a:r>
            <a:r>
              <a:rPr lang="en-US" sz="3000" b="1" dirty="0">
                <a:solidFill>
                  <a:srgbClr val="005EB8"/>
                </a:solidFill>
                <a:latin typeface="Arial" panose="020B0604020202020204" pitchFamily="34" charset="0"/>
                <a:ea typeface="Open Sans Bold"/>
                <a:cs typeface="Arial" panose="020B0604020202020204" pitchFamily="34" charset="0"/>
                <a:sym typeface="Open Sans Bold"/>
              </a:rPr>
              <a:t> 2025</a:t>
            </a:r>
          </a:p>
        </p:txBody>
      </p:sp>
      <p:sp>
        <p:nvSpPr>
          <p:cNvPr id="13" name="TextBox 45">
            <a:extLst>
              <a:ext uri="{FF2B5EF4-FFF2-40B4-BE49-F238E27FC236}">
                <a16:creationId xmlns:a16="http://schemas.microsoft.com/office/drawing/2014/main" id="{66611F2E-C772-588F-5228-F69251D1E592}"/>
              </a:ext>
              <a:ext uri="{C183D7F6-B498-43B3-948B-1728B52AA6E4}">
                <adec:decorative xmlns:adec="http://schemas.microsoft.com/office/drawing/2017/decorative" val="1"/>
              </a:ext>
            </a:extLst>
          </p:cNvPr>
          <p:cNvSpPr txBox="1"/>
          <p:nvPr/>
        </p:nvSpPr>
        <p:spPr>
          <a:xfrm>
            <a:off x="12572545" y="9955668"/>
            <a:ext cx="91039" cy="110335"/>
          </a:xfrm>
          <a:prstGeom prst="rect">
            <a:avLst/>
          </a:prstGeom>
        </p:spPr>
        <p:txBody>
          <a:bodyPr lIns="35919" tIns="35919" rIns="35919" bIns="35919" rtlCol="0" anchor="ctr"/>
          <a:lstStyle/>
          <a:p>
            <a:pPr algn="ctr">
              <a:lnSpc>
                <a:spcPts val="1484"/>
              </a:lnSpc>
            </a:pPr>
            <a:endParaRPr dirty="0"/>
          </a:p>
        </p:txBody>
      </p:sp>
      <p:grpSp>
        <p:nvGrpSpPr>
          <p:cNvPr id="33" name="Group 32">
            <a:extLst>
              <a:ext uri="{FF2B5EF4-FFF2-40B4-BE49-F238E27FC236}">
                <a16:creationId xmlns:a16="http://schemas.microsoft.com/office/drawing/2014/main" id="{EBB4832F-F523-0F5F-30DF-273DFF7E49F5}"/>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34" name="Group 26">
              <a:extLst>
                <a:ext uri="{FF2B5EF4-FFF2-40B4-BE49-F238E27FC236}">
                  <a16:creationId xmlns:a16="http://schemas.microsoft.com/office/drawing/2014/main" id="{24B2037A-6A3B-CE26-3EDB-04BE7F0BB5B5}"/>
                </a:ext>
              </a:extLst>
            </p:cNvPr>
            <p:cNvGrpSpPr/>
            <p:nvPr/>
          </p:nvGrpSpPr>
          <p:grpSpPr>
            <a:xfrm>
              <a:off x="0" y="9639300"/>
              <a:ext cx="4574407" cy="140863"/>
              <a:chOff x="0" y="0"/>
              <a:chExt cx="4949064" cy="152400"/>
            </a:xfrm>
          </p:grpSpPr>
          <p:sp>
            <p:nvSpPr>
              <p:cNvPr id="41" name="Freeform 27">
                <a:extLst>
                  <a:ext uri="{FF2B5EF4-FFF2-40B4-BE49-F238E27FC236}">
                    <a16:creationId xmlns:a16="http://schemas.microsoft.com/office/drawing/2014/main" id="{EE75CF15-8EAB-FE07-EFBC-E2572544DAA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35" name="Group 28">
              <a:extLst>
                <a:ext uri="{FF2B5EF4-FFF2-40B4-BE49-F238E27FC236}">
                  <a16:creationId xmlns:a16="http://schemas.microsoft.com/office/drawing/2014/main" id="{CB45D752-CA6F-3737-4BE2-2C576530D2D6}"/>
                </a:ext>
              </a:extLst>
            </p:cNvPr>
            <p:cNvGrpSpPr/>
            <p:nvPr/>
          </p:nvGrpSpPr>
          <p:grpSpPr>
            <a:xfrm>
              <a:off x="4574407" y="9639300"/>
              <a:ext cx="4569593" cy="140863"/>
              <a:chOff x="0" y="0"/>
              <a:chExt cx="4943857" cy="152400"/>
            </a:xfrm>
          </p:grpSpPr>
          <p:sp>
            <p:nvSpPr>
              <p:cNvPr id="40" name="Freeform 29">
                <a:extLst>
                  <a:ext uri="{FF2B5EF4-FFF2-40B4-BE49-F238E27FC236}">
                    <a16:creationId xmlns:a16="http://schemas.microsoft.com/office/drawing/2014/main" id="{36030CC0-EEC6-4255-37B7-7497A535340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36" name="Group 30">
              <a:extLst>
                <a:ext uri="{FF2B5EF4-FFF2-40B4-BE49-F238E27FC236}">
                  <a16:creationId xmlns:a16="http://schemas.microsoft.com/office/drawing/2014/main" id="{B1C0E272-DC55-6F9D-6269-634992F7A624}"/>
                </a:ext>
              </a:extLst>
            </p:cNvPr>
            <p:cNvGrpSpPr/>
            <p:nvPr/>
          </p:nvGrpSpPr>
          <p:grpSpPr>
            <a:xfrm>
              <a:off x="9134475" y="9639300"/>
              <a:ext cx="4574407" cy="140863"/>
              <a:chOff x="0" y="0"/>
              <a:chExt cx="4949064" cy="152400"/>
            </a:xfrm>
          </p:grpSpPr>
          <p:sp>
            <p:nvSpPr>
              <p:cNvPr id="39" name="Freeform 31">
                <a:extLst>
                  <a:ext uri="{FF2B5EF4-FFF2-40B4-BE49-F238E27FC236}">
                    <a16:creationId xmlns:a16="http://schemas.microsoft.com/office/drawing/2014/main" id="{DC7757C9-CF98-2BC7-1ADA-BA95F92849B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37" name="Group 32">
              <a:extLst>
                <a:ext uri="{FF2B5EF4-FFF2-40B4-BE49-F238E27FC236}">
                  <a16:creationId xmlns:a16="http://schemas.microsoft.com/office/drawing/2014/main" id="{6641C7E6-7376-83EB-0CA1-622244269175}"/>
                </a:ext>
              </a:extLst>
            </p:cNvPr>
            <p:cNvGrpSpPr/>
            <p:nvPr/>
          </p:nvGrpSpPr>
          <p:grpSpPr>
            <a:xfrm>
              <a:off x="13694594" y="9639300"/>
              <a:ext cx="4569593" cy="140863"/>
              <a:chOff x="0" y="0"/>
              <a:chExt cx="4943857" cy="152400"/>
            </a:xfrm>
          </p:grpSpPr>
          <p:sp>
            <p:nvSpPr>
              <p:cNvPr id="38" name="Freeform 33">
                <a:extLst>
                  <a:ext uri="{FF2B5EF4-FFF2-40B4-BE49-F238E27FC236}">
                    <a16:creationId xmlns:a16="http://schemas.microsoft.com/office/drawing/2014/main" id="{6D17BE3A-6794-FE29-F4B2-E8048A1AE0C2}"/>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42" name="Group 41">
            <a:extLst>
              <a:ext uri="{FF2B5EF4-FFF2-40B4-BE49-F238E27FC236}">
                <a16:creationId xmlns:a16="http://schemas.microsoft.com/office/drawing/2014/main" id="{C7C2EE8B-F513-1720-A909-CB3D8D0456A4}"/>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43" name="Group 26">
              <a:extLst>
                <a:ext uri="{FF2B5EF4-FFF2-40B4-BE49-F238E27FC236}">
                  <a16:creationId xmlns:a16="http://schemas.microsoft.com/office/drawing/2014/main" id="{826C51A5-7C04-9189-4749-ACC32E56FBBA}"/>
                </a:ext>
              </a:extLst>
            </p:cNvPr>
            <p:cNvGrpSpPr/>
            <p:nvPr/>
          </p:nvGrpSpPr>
          <p:grpSpPr>
            <a:xfrm>
              <a:off x="205896" y="2366607"/>
              <a:ext cx="4574407" cy="140863"/>
              <a:chOff x="0" y="0"/>
              <a:chExt cx="4949064" cy="152400"/>
            </a:xfrm>
          </p:grpSpPr>
          <p:sp>
            <p:nvSpPr>
              <p:cNvPr id="55" name="Freeform 27">
                <a:extLst>
                  <a:ext uri="{FF2B5EF4-FFF2-40B4-BE49-F238E27FC236}">
                    <a16:creationId xmlns:a16="http://schemas.microsoft.com/office/drawing/2014/main" id="{AFE199BF-E764-E40D-9EDF-14D87020300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4" name="Group 28">
              <a:extLst>
                <a:ext uri="{FF2B5EF4-FFF2-40B4-BE49-F238E27FC236}">
                  <a16:creationId xmlns:a16="http://schemas.microsoft.com/office/drawing/2014/main" id="{3E46487F-2CF4-08FA-222D-A432B42D596B}"/>
                </a:ext>
              </a:extLst>
            </p:cNvPr>
            <p:cNvGrpSpPr/>
            <p:nvPr/>
          </p:nvGrpSpPr>
          <p:grpSpPr>
            <a:xfrm>
              <a:off x="4780303" y="2366607"/>
              <a:ext cx="4569593" cy="140863"/>
              <a:chOff x="0" y="0"/>
              <a:chExt cx="4943857" cy="152400"/>
            </a:xfrm>
          </p:grpSpPr>
          <p:sp>
            <p:nvSpPr>
              <p:cNvPr id="54" name="Freeform 29">
                <a:extLst>
                  <a:ext uri="{FF2B5EF4-FFF2-40B4-BE49-F238E27FC236}">
                    <a16:creationId xmlns:a16="http://schemas.microsoft.com/office/drawing/2014/main" id="{9DAD5F35-4E2F-246F-A55F-76AE03F39AF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45" name="Group 30">
              <a:extLst>
                <a:ext uri="{FF2B5EF4-FFF2-40B4-BE49-F238E27FC236}">
                  <a16:creationId xmlns:a16="http://schemas.microsoft.com/office/drawing/2014/main" id="{8899EBEB-37CC-7ACE-6D14-98C9A60A94C0}"/>
                </a:ext>
              </a:extLst>
            </p:cNvPr>
            <p:cNvGrpSpPr/>
            <p:nvPr/>
          </p:nvGrpSpPr>
          <p:grpSpPr>
            <a:xfrm>
              <a:off x="9340371" y="2366607"/>
              <a:ext cx="4574407" cy="140863"/>
              <a:chOff x="0" y="0"/>
              <a:chExt cx="4949064" cy="152400"/>
            </a:xfrm>
          </p:grpSpPr>
          <p:sp>
            <p:nvSpPr>
              <p:cNvPr id="52" name="Freeform 31">
                <a:extLst>
                  <a:ext uri="{FF2B5EF4-FFF2-40B4-BE49-F238E27FC236}">
                    <a16:creationId xmlns:a16="http://schemas.microsoft.com/office/drawing/2014/main" id="{33A458A3-CE02-DF26-5651-8F57CC7FB77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6" name="Group 32">
              <a:extLst>
                <a:ext uri="{FF2B5EF4-FFF2-40B4-BE49-F238E27FC236}">
                  <a16:creationId xmlns:a16="http://schemas.microsoft.com/office/drawing/2014/main" id="{5712A4A6-6F0E-9B1A-F45D-E6E1EF025588}"/>
                </a:ext>
              </a:extLst>
            </p:cNvPr>
            <p:cNvGrpSpPr/>
            <p:nvPr/>
          </p:nvGrpSpPr>
          <p:grpSpPr>
            <a:xfrm>
              <a:off x="13900490" y="2366607"/>
              <a:ext cx="4569593" cy="140863"/>
              <a:chOff x="0" y="0"/>
              <a:chExt cx="4943857" cy="152400"/>
            </a:xfrm>
          </p:grpSpPr>
          <p:sp>
            <p:nvSpPr>
              <p:cNvPr id="47" name="Freeform 33">
                <a:extLst>
                  <a:ext uri="{FF2B5EF4-FFF2-40B4-BE49-F238E27FC236}">
                    <a16:creationId xmlns:a16="http://schemas.microsoft.com/office/drawing/2014/main" id="{90330939-86F7-5077-761B-B021D453CD8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80F3C-F1B2-BD9B-6396-D88C743D59EE}"/>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C4608E04-7E8A-BE0D-1605-71764A3A43FC}"/>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D4997F27-04F2-0190-A97F-7861150412B6}"/>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4110B126-7E2A-9E38-8A99-7F70827E98DF}"/>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6D116DA5-4588-78FC-F0DC-D92477C8D75D}"/>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A046E3D7-12B0-A9A6-34DD-16FF958B963C}"/>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E490C7FC-B850-F644-59BF-674896125B9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F177D811-8A33-2DD3-EC1D-BFA91F4A30E7}"/>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94AD01E7-9E28-1881-97B7-1F454173C85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5C3D36E5-6ABF-E920-2C94-D1F95EDE9193}"/>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38687900-00D8-1DE4-065A-A5BB1102B4E2}"/>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E8C95E90-795B-8C30-5EB2-ED801B02FB81}"/>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A98A21ED-EC93-5307-F1AB-DB45E0EF0521}"/>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B338FC61-C8B5-960D-7A35-4D52C8DD988A}"/>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EA1ADBE5-2560-815B-367E-644F9363A1EC}"/>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B7A70129-7EC3-DDBA-07F3-32F2BBFF13A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77A65EFB-0DBD-6894-D7D7-E45BF36D0E46}"/>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23449A7F-8A67-0AF5-37AB-F88B32F21F5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AF9A4DE1-D2E5-F5DC-8720-36741E6935B4}"/>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CA3D38A2-2FF5-763A-EFB2-719037CBF7F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316C25E1-F31A-2ED3-B98F-00CC2FCB5B19}"/>
              </a:ext>
            </a:extLst>
          </p:cNvPr>
          <p:cNvSpPr txBox="1">
            <a:spLocks noGrp="1"/>
          </p:cNvSpPr>
          <p:nvPr>
            <p:ph type="title" idx="4294967295"/>
          </p:nvPr>
        </p:nvSpPr>
        <p:spPr>
          <a:xfrm>
            <a:off x="914400" y="684619"/>
            <a:ext cx="91440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Scope of Gender Pay Gap Report</a:t>
            </a:r>
          </a:p>
        </p:txBody>
      </p:sp>
      <p:sp>
        <p:nvSpPr>
          <p:cNvPr id="22" name="Rectangle 21">
            <a:extLst>
              <a:ext uri="{FF2B5EF4-FFF2-40B4-BE49-F238E27FC236}">
                <a16:creationId xmlns:a16="http://schemas.microsoft.com/office/drawing/2014/main" id="{EA5DE1F9-4133-9AA0-2964-B79F54AB0C38}"/>
              </a:ext>
            </a:extLst>
          </p:cNvPr>
          <p:cNvSpPr/>
          <p:nvPr/>
        </p:nvSpPr>
        <p:spPr>
          <a:xfrm>
            <a:off x="609600" y="1866900"/>
            <a:ext cx="5943600" cy="4724400"/>
          </a:xfrm>
          <a:prstGeom prst="rect">
            <a:avLst/>
          </a:prstGeom>
          <a:solidFill>
            <a:sysClr val="window" lastClr="FFFFFF"/>
          </a:solidFill>
          <a:ln w="19050" cap="flat" cmpd="sng" algn="ctr">
            <a:solidFill>
              <a:srgbClr val="05090F"/>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As part of Gender Pay Gap reporting requirements, the ICB is required to publish:</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Percentage of men and women in each hourly pay quarter (or each quartile).</a:t>
            </a:r>
            <a:endParaRPr lang="en-GB" kern="0" dirty="0">
              <a:solidFill>
                <a:srgbClr val="0B0C0C"/>
              </a:solidFill>
              <a:latin typeface="Arial" panose="020B0604020202020204" pitchFamily="34" charset="0"/>
              <a:cs typeface="Arial" panose="020B0604020202020204" pitchFamily="34" charset="0"/>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Mean (average) gender pay gap for hourly pay</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Median gender pay gap for hourly pay</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percentage of men and women receiving bonus pay</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Mean (average) gender pay gap for bonus pay, and</a:t>
            </a: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Median gender pay gap for bonus pay.</a:t>
            </a:r>
            <a:endPar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CEF60806-816A-A070-FF0A-232AD554AFA3}"/>
              </a:ext>
            </a:extLst>
          </p:cNvPr>
          <p:cNvSpPr/>
          <p:nvPr/>
        </p:nvSpPr>
        <p:spPr>
          <a:xfrm>
            <a:off x="8354961" y="1895168"/>
            <a:ext cx="9296400" cy="5705630"/>
          </a:xfrm>
          <a:prstGeom prst="rect">
            <a:avLst/>
          </a:prstGeom>
          <a:solidFill>
            <a:sysClr val="window" lastClr="FFFFFF"/>
          </a:solidFill>
          <a:ln w="19050" cap="flat" cmpd="sng" algn="ctr">
            <a:solidFill>
              <a:srgbClr val="091424"/>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Data collection is required for two types of employees:</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‘relevant employees’ or those with an employment  contract, including Bank staff.</a:t>
            </a:r>
            <a:endParaRPr kumimoji="0" lang="en-GB" b="0" i="0" u="none" strike="noStrike" kern="0" cap="none" spc="0" normalizeH="0" baseline="0" noProof="0" dirty="0">
              <a:ln>
                <a:noFill/>
              </a:ln>
              <a:solidFill>
                <a:srgbClr val="0B0C0C"/>
              </a:solidFill>
              <a:effectLst/>
              <a:highlight>
                <a:srgbClr val="FFFF00"/>
              </a:highligh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‘full-pay relevant employees’ or those who are paid their usual full basic pay (including full-time, part-time staff and Bank staff).</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We are expected to use data on :</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‘relevant employees’ to calculate gender pay gap in bonus pay</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‘full-pay relevant employees’ for all other gender pay gap calculations.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All pay information for this report has been drawn from Employee Staff Records (ESR) and is </a:t>
            </a:r>
            <a:r>
              <a:rPr kumimoji="0" lang="en-GB" b="0" i="0" u="none" strike="noStrike" kern="0" cap="none" spc="0" normalizeH="0" baseline="0" noProof="0" dirty="0">
                <a:ln>
                  <a:noFill/>
                </a:ln>
                <a:effectLst/>
                <a:uLnTx/>
                <a:uFillTx/>
                <a:latin typeface="Arial" panose="020B0604020202020204" pitchFamily="34" charset="0"/>
                <a:cs typeface="Arial" panose="020B0604020202020204" pitchFamily="34" charset="0"/>
              </a:rPr>
              <a:t>based on guidance</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calculations and parameters applied across NHS reporting for Gender Pay Gap.</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The following are not included in our calculations: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Agency workers and contractors employed by a service company (they are part of the headcount of that company).</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srgbClr val="0B0C0C"/>
                </a:solidFill>
                <a:effectLst/>
                <a:uLnTx/>
                <a:uFillTx/>
                <a:latin typeface="Arial" panose="020B0604020202020204" pitchFamily="34" charset="0"/>
                <a:cs typeface="Arial" panose="020B0604020202020204" pitchFamily="34" charset="0"/>
              </a:rPr>
              <a:t>Contractors offering a service rather than employment (for e.g. Non-Executive Directors).</a:t>
            </a:r>
            <a:endPar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D77EB2C-7744-F5AB-8D05-F0C74942DF1C}"/>
              </a:ext>
            </a:extLst>
          </p:cNvPr>
          <p:cNvSpPr txBox="1"/>
          <p:nvPr/>
        </p:nvSpPr>
        <p:spPr>
          <a:xfrm>
            <a:off x="381000" y="7966838"/>
            <a:ext cx="9151374"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Source: https://www.gov.uk/government/publications/gender-pay-gap-reporting-guidance-for-employers/who-needs-to-report#:~:text=Include%20self%2Demployed%20people%20in,own%20staff%20to%20do%20it.)</a:t>
            </a:r>
          </a:p>
        </p:txBody>
      </p:sp>
    </p:spTree>
    <p:extLst>
      <p:ext uri="{BB962C8B-B14F-4D97-AF65-F5344CB8AC3E}">
        <p14:creationId xmlns:p14="http://schemas.microsoft.com/office/powerpoint/2010/main" val="3617047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FFB73-651F-DD42-29F4-470C29CE9DA6}"/>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47072B53-B254-E091-05B8-579F7506B491}"/>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DF82E836-2A1A-8933-20DF-D28055F4F35C}"/>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A9E2BF41-C640-A665-7EA4-F811E7EA06F4}"/>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6F4421FB-E4B3-448E-EFE8-F21A74D6614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2FE95EF1-506E-0D8C-A13C-99FADB98127F}"/>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A788FECC-7DF2-DDE9-9454-E7F3B71E29A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99B9622E-E9E4-0A73-2058-3CA1997D64E0}"/>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64BDB9A8-88A5-3004-7EE4-E30EDED04FF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5C37AB85-5093-EDD0-0C02-3700D778BEB1}"/>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FBE05362-3A92-6ABD-A3B9-E544F5D62E9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BF62F49E-D654-3570-02CC-CA1913A0DB9C}"/>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D742BA1F-6AEA-4A70-4F68-7B4672B1CCD8}"/>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61E6D483-2E98-D226-CC2C-B5B78271CB9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87B434EC-459D-066C-E3CF-93D6E77E46AB}"/>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61BB99FB-A880-CD8C-812E-3D3A34F0C40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C50467D1-B1BD-5F52-8CFD-7AE4D51E579D}"/>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B7D8702D-C375-707D-9244-004AA768DF9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67B02852-2C89-F9B3-D76D-6C50C84724AA}"/>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D1143DF1-DE1C-B71C-70DB-CD225F43378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AE102B85-6D19-FB50-4446-6FC2F5C92CE1}"/>
              </a:ext>
            </a:extLst>
          </p:cNvPr>
          <p:cNvSpPr txBox="1">
            <a:spLocks noGrp="1"/>
          </p:cNvSpPr>
          <p:nvPr>
            <p:ph type="title" idx="4294967295"/>
          </p:nvPr>
        </p:nvSpPr>
        <p:spPr>
          <a:xfrm>
            <a:off x="914400" y="684619"/>
            <a:ext cx="91440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Workforce Profile, March 2025</a:t>
            </a:r>
          </a:p>
        </p:txBody>
      </p:sp>
      <p:graphicFrame>
        <p:nvGraphicFramePr>
          <p:cNvPr id="21" name="Chart 20">
            <a:extLst>
              <a:ext uri="{FF2B5EF4-FFF2-40B4-BE49-F238E27FC236}">
                <a16:creationId xmlns:a16="http://schemas.microsoft.com/office/drawing/2014/main" id="{50E2A2AC-566A-3F37-A7F2-115FB6E08DAE}"/>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477981752"/>
              </p:ext>
            </p:extLst>
          </p:nvPr>
        </p:nvGraphicFramePr>
        <p:xfrm>
          <a:off x="1523998" y="2038042"/>
          <a:ext cx="5638802" cy="3165766"/>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a:extLst>
              <a:ext uri="{FF2B5EF4-FFF2-40B4-BE49-F238E27FC236}">
                <a16:creationId xmlns:a16="http://schemas.microsoft.com/office/drawing/2014/main" id="{A8221FB4-DC82-5187-D8A1-7E61E95B60B7}"/>
              </a:ext>
            </a:extLst>
          </p:cNvPr>
          <p:cNvSpPr txBox="1"/>
          <p:nvPr/>
        </p:nvSpPr>
        <p:spPr>
          <a:xfrm>
            <a:off x="2252818" y="5579633"/>
            <a:ext cx="4038600" cy="369332"/>
          </a:xfrm>
          <a:prstGeom prst="rect">
            <a:avLst/>
          </a:prstGeom>
          <a:noFill/>
          <a:ln>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NHS Frimley Gender Profile</a:t>
            </a:r>
          </a:p>
        </p:txBody>
      </p:sp>
      <p:graphicFrame>
        <p:nvGraphicFramePr>
          <p:cNvPr id="29" name="Chart 28">
            <a:extLst>
              <a:ext uri="{FF2B5EF4-FFF2-40B4-BE49-F238E27FC236}">
                <a16:creationId xmlns:a16="http://schemas.microsoft.com/office/drawing/2014/main" id="{D6A0852E-66E7-0FE5-92D4-D2762F21B601}"/>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1256167844"/>
              </p:ext>
            </p:extLst>
          </p:nvPr>
        </p:nvGraphicFramePr>
        <p:xfrm>
          <a:off x="9601202" y="1900084"/>
          <a:ext cx="7162800" cy="4234016"/>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29">
            <a:extLst>
              <a:ext uri="{FF2B5EF4-FFF2-40B4-BE49-F238E27FC236}">
                <a16:creationId xmlns:a16="http://schemas.microsoft.com/office/drawing/2014/main" id="{5FB9EC85-D819-1678-CDB0-183170ED6550}"/>
              </a:ext>
            </a:extLst>
          </p:cNvPr>
          <p:cNvSpPr txBox="1"/>
          <p:nvPr/>
        </p:nvSpPr>
        <p:spPr>
          <a:xfrm>
            <a:off x="10210800" y="6515100"/>
            <a:ext cx="6400800" cy="369332"/>
          </a:xfrm>
          <a:prstGeom prst="rect">
            <a:avLst/>
          </a:prstGeom>
          <a:noFill/>
          <a:ln>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NHS Frimley Workforce Gender Analysis AFC Pay Band</a:t>
            </a:r>
          </a:p>
        </p:txBody>
      </p:sp>
      <p:sp>
        <p:nvSpPr>
          <p:cNvPr id="31" name="TextBox 30">
            <a:extLst>
              <a:ext uri="{FF2B5EF4-FFF2-40B4-BE49-F238E27FC236}">
                <a16:creationId xmlns:a16="http://schemas.microsoft.com/office/drawing/2014/main" id="{DD779E59-D69B-E680-8039-720972BE91DC}"/>
              </a:ext>
            </a:extLst>
          </p:cNvPr>
          <p:cNvSpPr txBox="1"/>
          <p:nvPr/>
        </p:nvSpPr>
        <p:spPr>
          <a:xfrm>
            <a:off x="601869" y="7129208"/>
            <a:ext cx="17068800" cy="2862322"/>
          </a:xfrm>
          <a:prstGeom prst="rect">
            <a:avLst/>
          </a:prstGeom>
          <a:solidFill>
            <a:schemeClr val="bg1"/>
          </a:solidFill>
          <a:ln>
            <a:solidFill>
              <a:sysClr val="windowText" lastClr="000000"/>
            </a:solidFill>
          </a:ln>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As of March 31</a:t>
            </a:r>
            <a:r>
              <a:rPr kumimoji="0" lang="en-GB" b="0" i="0" u="none" strike="noStrike" kern="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rPr>
              <a:t>st</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2025,</a:t>
            </a:r>
            <a:r>
              <a:rPr lang="en-GB" kern="0" dirty="0">
                <a:solidFill>
                  <a:prstClr val="black"/>
                </a:solidFill>
                <a:latin typeface="Arial" panose="020B0604020202020204" pitchFamily="34" charset="0"/>
                <a:cs typeface="Arial" panose="020B0604020202020204" pitchFamily="34" charset="0"/>
              </a:rPr>
              <a:t> NHS Frimley </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employed </a:t>
            </a:r>
            <a:r>
              <a:rPr lang="en-GB" b="1" kern="0" dirty="0">
                <a:solidFill>
                  <a:prstClr val="black"/>
                </a:solidFill>
                <a:latin typeface="Arial" panose="020B0604020202020204" pitchFamily="34" charset="0"/>
                <a:cs typeface="Arial" panose="020B0604020202020204" pitchFamily="34" charset="0"/>
              </a:rPr>
              <a:t>441</a:t>
            </a:r>
            <a:r>
              <a:rPr lang="en-GB" kern="0" dirty="0">
                <a:solidFill>
                  <a:prstClr val="black"/>
                </a:solidFill>
                <a:latin typeface="Arial" panose="020B0604020202020204" pitchFamily="34" charset="0"/>
                <a:cs typeface="Arial" panose="020B0604020202020204" pitchFamily="34" charset="0"/>
              </a:rPr>
              <a:t> </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staff, of which 71.88%</a:t>
            </a:r>
            <a:r>
              <a:rPr lang="en-GB" b="1" i="0" u="none" strike="noStrike" dirty="0">
                <a:solidFill>
                  <a:srgbClr val="000000"/>
                </a:solidFill>
                <a:effectLst/>
                <a:latin typeface="Arial" panose="020B0604020202020204" pitchFamily="34" charset="0"/>
                <a:cs typeface="Arial" panose="020B0604020202020204" pitchFamily="34" charset="0"/>
              </a:rPr>
              <a:t> </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were women and </a:t>
            </a:r>
            <a:r>
              <a:rPr lang="en-GB" b="1" i="0" u="none" strike="noStrike" dirty="0">
                <a:solidFill>
                  <a:srgbClr val="000000"/>
                </a:solidFill>
                <a:effectLst/>
                <a:latin typeface="Arial" panose="020B0604020202020204" pitchFamily="34" charset="0"/>
                <a:cs typeface="Arial" panose="020B0604020202020204" pitchFamily="34" charset="0"/>
              </a:rPr>
              <a:t>28.11% </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were men.</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defTabSz="914400" eaLnBrk="1" fontAlgn="auto" latinLnBrk="0" hangingPunct="1">
              <a:lnSpc>
                <a:spcPct val="100000"/>
              </a:lnSpc>
              <a:spcBef>
                <a:spcPts val="0"/>
              </a:spcBef>
              <a:spcAft>
                <a:spcPts val="0"/>
              </a:spcAft>
              <a:buClrTx/>
              <a:buSzTx/>
              <a:tabLst/>
              <a:defRPr/>
            </a:pPr>
            <a:endPar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Women were over-represented in all Agenda for Change (AfC) salary bands – with the proportion being highest at </a:t>
            </a:r>
            <a:r>
              <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Band 3</a:t>
            </a:r>
            <a:r>
              <a:rPr lang="en-GB" b="1" kern="0" dirty="0">
                <a:solidFill>
                  <a:prstClr val="black"/>
                </a:solidFill>
                <a:latin typeface="Arial" panose="020B0604020202020204" pitchFamily="34" charset="0"/>
                <a:cs typeface="Arial" panose="020B0604020202020204" pitchFamily="34" charset="0"/>
              </a:rPr>
              <a:t> (100%) and Band 6</a:t>
            </a:r>
            <a:r>
              <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GB" b="1" kern="0" cap="none" spc="0" normalizeH="0" baseline="0" noProof="0" dirty="0">
                <a:ln>
                  <a:noFill/>
                </a:ln>
                <a:solidFill>
                  <a:srgbClr val="000000"/>
                </a:solidFill>
                <a:uLnTx/>
                <a:uFillTx/>
                <a:latin typeface="Arial" panose="020B0604020202020204" pitchFamily="34" charset="0"/>
                <a:cs typeface="Arial" panose="020B0604020202020204" pitchFamily="34" charset="0"/>
              </a:rPr>
              <a:t>83</a:t>
            </a:r>
            <a:r>
              <a:rPr lang="en-GB" b="1" i="0" u="none" strike="noStrike" dirty="0">
                <a:solidFill>
                  <a:srgbClr val="000000"/>
                </a:solidFill>
                <a:effectLst/>
                <a:latin typeface="Arial" panose="020B0604020202020204" pitchFamily="34" charset="0"/>
                <a:cs typeface="Arial" panose="020B0604020202020204" pitchFamily="34" charset="0"/>
              </a:rPr>
              <a:t>%)</a:t>
            </a:r>
            <a:r>
              <a:rPr lang="en-GB" b="1" dirty="0">
                <a:latin typeface="Arial" panose="020B0604020202020204" pitchFamily="34" charset="0"/>
                <a:cs typeface="Arial" panose="020B0604020202020204" pitchFamily="34" charset="0"/>
              </a:rPr>
              <a:t> </a:t>
            </a:r>
            <a:r>
              <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and lowest at VSM (</a:t>
            </a:r>
            <a:r>
              <a:rPr lang="en-GB" b="1" i="0" u="none" strike="noStrike" dirty="0">
                <a:solidFill>
                  <a:srgbClr val="000000"/>
                </a:solidFill>
                <a:effectLst/>
                <a:latin typeface="Arial" panose="020B0604020202020204" pitchFamily="34" charset="0"/>
                <a:cs typeface="Arial" panose="020B0604020202020204" pitchFamily="34" charset="0"/>
              </a:rPr>
              <a:t>49%</a:t>
            </a:r>
            <a:r>
              <a:rPr lang="en-GB" b="1" dirty="0">
                <a:latin typeface="Arial" panose="020B0604020202020204" pitchFamily="34" charset="0"/>
                <a:cs typeface="Arial" panose="020B0604020202020204" pitchFamily="34" charset="0"/>
              </a:rPr>
              <a:t> )</a:t>
            </a:r>
            <a:r>
              <a:rPr lang="en-GB" kern="0" dirty="0">
                <a:solidFill>
                  <a:prstClr val="black"/>
                </a:solidFill>
                <a:latin typeface="Arial" panose="020B0604020202020204" pitchFamily="34" charset="0"/>
                <a:cs typeface="Arial" panose="020B0604020202020204" pitchFamily="34" charset="0"/>
              </a:rPr>
              <a:t>.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kumimoji="0" lang="en-GB"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The proportion of men was highest in Very Senior Manager (VSM) roles (51%) and Band 9 (42%). Compared with last year, the proportion at Band 9 decreased by 21%, while VSM increased by 5%. At Band 9, the number of male staff remained unchanged, while female staff numbers increased. In contrast, in the VSM category, female staff numbers declined, and male staff numbers increased (see Appendix XX).</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i="0" u="none" strike="noStrike" dirty="0">
              <a:solidFill>
                <a:srgbClr val="000000"/>
              </a:solidFill>
              <a:effectLst/>
              <a:latin typeface="Arial" panose="020B0604020202020204" pitchFamily="34" charset="0"/>
              <a:cs typeface="Arial" panose="020B0604020202020204" pitchFamily="34" charset="0"/>
            </a:endParaRPr>
          </a:p>
          <a:p>
            <a:pPr marR="0" lvl="0" defTabSz="914400" eaLnBrk="1" fontAlgn="auto" latinLnBrk="0" hangingPunct="1">
              <a:lnSpc>
                <a:spcPct val="100000"/>
              </a:lnSpc>
              <a:spcBef>
                <a:spcPts val="0"/>
              </a:spcBef>
              <a:spcAft>
                <a:spcPts val="0"/>
              </a:spcAft>
              <a:buClrTx/>
              <a:buSzTx/>
              <a:tabLst/>
              <a:defRPr/>
            </a:pPr>
            <a:endParaRPr kumimoji="0" lang="en-GB"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4763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04298-A886-7C71-965E-4B80E44ACCA2}"/>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B9CB93AD-63BA-284D-3059-8248CBEEAF10}"/>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a:p>
        </p:txBody>
      </p:sp>
      <p:grpSp>
        <p:nvGrpSpPr>
          <p:cNvPr id="2" name="Group 1">
            <a:extLst>
              <a:ext uri="{FF2B5EF4-FFF2-40B4-BE49-F238E27FC236}">
                <a16:creationId xmlns:a16="http://schemas.microsoft.com/office/drawing/2014/main" id="{D1535EAA-E2D5-3A59-94AE-2F30AC3BAA4B}"/>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696A24A4-1952-605C-65A2-F203ED11AE8B}"/>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18A0EBB0-E99C-DB65-E8B3-DE7F4A3EA06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4B7E9C1B-9EAF-BAC2-48FC-F998B34F522D}"/>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353DDBA8-8E3C-1360-E49A-D981D40FD385}"/>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3CBF5846-0A03-FCA1-FBCD-78F71721CA08}"/>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5F46C8C7-5A48-7D32-3F72-6A0578A61A0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2734E39E-0BD1-FAC7-00F1-8DB4CCDB0457}"/>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CE70CB57-FB5E-12B9-D272-5FAD9E72C3F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902E4653-99C3-35FA-862E-04203F54E787}"/>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79BB83A0-B0C8-5ABC-BE7C-F697286EBAD7}"/>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6F109F24-2FD0-1072-0DCD-E94AD48C156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96DF7195-7DC1-D806-9E6A-7017F474B746}"/>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B5F3907D-2725-1E76-8066-2BDA9717FB7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FEDB9401-5B59-5B27-F657-8706EB43B519}"/>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8176A6F7-6839-E5A9-DF9D-3FADEB2FC8A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B448AECC-609D-5751-894C-EEFAF7B5DDBC}"/>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59AD4171-F2B7-6506-955B-2F9B3E94DC7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3B811783-8135-068C-5966-97713CF08206}"/>
              </a:ext>
            </a:extLst>
          </p:cNvPr>
          <p:cNvSpPr txBox="1">
            <a:spLocks noGrp="1"/>
          </p:cNvSpPr>
          <p:nvPr>
            <p:ph type="title" idx="4294967295"/>
          </p:nvPr>
        </p:nvSpPr>
        <p:spPr>
          <a:xfrm>
            <a:off x="914400" y="684619"/>
            <a:ext cx="126492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Disclosure, March 31</a:t>
            </a:r>
            <a:r>
              <a:rPr kumimoji="0" lang="en-US" sz="4000" b="1" i="0" u="none" strike="noStrike" kern="1200" cap="none" spc="0" normalizeH="0" baseline="3000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st</a:t>
            </a: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 2025</a:t>
            </a:r>
          </a:p>
        </p:txBody>
      </p:sp>
      <p:sp>
        <p:nvSpPr>
          <p:cNvPr id="22" name="Content Placeholder 10">
            <a:extLst>
              <a:ext uri="{FF2B5EF4-FFF2-40B4-BE49-F238E27FC236}">
                <a16:creationId xmlns:a16="http://schemas.microsoft.com/office/drawing/2014/main" id="{B85566FD-50C3-B3DF-64F3-0570C93D2669}"/>
              </a:ext>
            </a:extLst>
          </p:cNvPr>
          <p:cNvSpPr txBox="1">
            <a:spLocks/>
          </p:cNvSpPr>
          <p:nvPr/>
        </p:nvSpPr>
        <p:spPr>
          <a:xfrm>
            <a:off x="457200" y="1866900"/>
            <a:ext cx="5599910" cy="7473497"/>
          </a:xfrm>
          <a:prstGeom prst="rect">
            <a:avLst/>
          </a:prstGeom>
          <a:ln w="19050">
            <a:solidFill>
              <a:schemeClr val="tx1"/>
            </a:solidFill>
          </a:ln>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b="1" dirty="0">
                <a:latin typeface="Arial" panose="020B0604020202020204" pitchFamily="34" charset="0"/>
                <a:cs typeface="Arial" panose="020B0604020202020204" pitchFamily="34" charset="0"/>
              </a:rPr>
              <a:t>Mean Pay Gap: </a:t>
            </a:r>
            <a:r>
              <a:rPr lang="en-GB" sz="1800" dirty="0">
                <a:latin typeface="Arial" panose="020B0604020202020204" pitchFamily="34" charset="0"/>
                <a:cs typeface="Arial" panose="020B0604020202020204" pitchFamily="34" charset="0"/>
              </a:rPr>
              <a:t>The mean pay gap was </a:t>
            </a:r>
            <a:r>
              <a:rPr lang="en-GB" sz="1800" b="1" dirty="0">
                <a:latin typeface="Arial" panose="020B0604020202020204" pitchFamily="34" charset="0"/>
                <a:cs typeface="Arial" panose="020B0604020202020204" pitchFamily="34" charset="0"/>
              </a:rPr>
              <a:t>21.9%</a:t>
            </a:r>
            <a:r>
              <a:rPr lang="en-GB" sz="1800" dirty="0">
                <a:latin typeface="Arial" panose="020B0604020202020204" pitchFamily="34" charset="0"/>
                <a:cs typeface="Arial" panose="020B0604020202020204" pitchFamily="34" charset="0"/>
              </a:rPr>
              <a:t>, </a:t>
            </a:r>
            <a:r>
              <a:rPr lang="en-GB" sz="1800" dirty="0">
                <a:solidFill>
                  <a:srgbClr val="000000"/>
                </a:solidFill>
                <a:latin typeface="Arial" panose="020B0604020202020204" pitchFamily="34" charset="0"/>
                <a:cs typeface="Arial" panose="020B0604020202020204" pitchFamily="34" charset="0"/>
              </a:rPr>
              <a:t>This means that in 2025, the average hourly rate for women was 21.9% less than men.  When monetised, it means on average, for every £1 a men earned, women earned £0.78. </a:t>
            </a:r>
          </a:p>
          <a:p>
            <a:pPr marL="0" indent="0">
              <a:buNone/>
            </a:pPr>
            <a:endParaRPr lang="en-GB" sz="1800" dirty="0">
              <a:solidFill>
                <a:srgbClr val="000000"/>
              </a:solidFill>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Median Pay Gap: The Median pay Gap was 26.2</a:t>
            </a:r>
            <a:r>
              <a:rPr lang="en-GB" sz="1800" b="1" dirty="0">
                <a:solidFill>
                  <a:srgbClr val="000000"/>
                </a:solidFill>
                <a:latin typeface="Arial" panose="020B0604020202020204" pitchFamily="34" charset="0"/>
                <a:cs typeface="Arial" panose="020B0604020202020204" pitchFamily="34" charset="0"/>
              </a:rPr>
              <a:t>%. T</a:t>
            </a:r>
            <a:r>
              <a:rPr lang="en-GB" sz="1800" dirty="0">
                <a:solidFill>
                  <a:srgbClr val="000000"/>
                </a:solidFill>
                <a:latin typeface="Arial" panose="020B0604020202020204" pitchFamily="34" charset="0"/>
                <a:cs typeface="Arial" panose="020B0604020202020204" pitchFamily="34" charset="0"/>
              </a:rPr>
              <a:t>his means that in 2025 the median hourly rate was 26.2% lower than men. When monetised, this means for every £1 earned by men (in the median range), women earned 0.74p.</a:t>
            </a:r>
          </a:p>
          <a:p>
            <a:endParaRPr lang="en-GB" sz="1800" dirty="0">
              <a:solidFill>
                <a:srgbClr val="000000"/>
              </a:solidFill>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The mean hourly rate</a:t>
            </a:r>
            <a:r>
              <a:rPr lang="en-GB" sz="1800" dirty="0">
                <a:latin typeface="Arial" panose="020B0604020202020204" pitchFamily="34" charset="0"/>
                <a:cs typeface="Arial" panose="020B0604020202020204" pitchFamily="34" charset="0"/>
              </a:rPr>
              <a:t> for women in 2025 was £9.34 less than men, the </a:t>
            </a:r>
            <a:r>
              <a:rPr lang="en-GB" sz="1800" b="1" dirty="0">
                <a:latin typeface="Arial" panose="020B0604020202020204" pitchFamily="34" charset="0"/>
                <a:cs typeface="Arial" panose="020B0604020202020204" pitchFamily="34" charset="0"/>
              </a:rPr>
              <a:t>median</a:t>
            </a:r>
            <a:r>
              <a:rPr lang="en-GB" sz="1800" dirty="0">
                <a:latin typeface="Arial" panose="020B0604020202020204" pitchFamily="34" charset="0"/>
                <a:cs typeface="Arial" panose="020B0604020202020204" pitchFamily="34" charset="0"/>
              </a:rPr>
              <a:t> hourly rate for women was £9.97 lower than men.</a:t>
            </a:r>
          </a:p>
          <a:p>
            <a:endParaRPr lang="en-GB" sz="1800" dirty="0">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Pay Quartile</a:t>
            </a:r>
            <a:r>
              <a:rPr lang="en-GB" sz="1800" dirty="0">
                <a:latin typeface="Arial" panose="020B0604020202020204" pitchFamily="34" charset="0"/>
                <a:cs typeface="Arial" panose="020B0604020202020204" pitchFamily="34" charset="0"/>
              </a:rPr>
              <a:t>: Females were over-represented in all four pay quartiles, with the highest representation being in Quartile 1 (79.25%) and the lowest in Quartile 4 55.75%). Male representation was lowest in Quartile1 (20.75%) and highest in Q4 (44.25%). See Chart 8a.</a:t>
            </a:r>
          </a:p>
          <a:p>
            <a:endParaRPr lang="en-GB" sz="1800" dirty="0">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Bonus Pay</a:t>
            </a:r>
            <a:r>
              <a:rPr lang="en-GB" sz="1800" dirty="0">
                <a:latin typeface="Arial" panose="020B0604020202020204" pitchFamily="34" charset="0"/>
                <a:cs typeface="Arial" panose="020B0604020202020204" pitchFamily="34" charset="0"/>
              </a:rPr>
              <a:t>: There was no bonus pay declared in 2024.</a:t>
            </a:r>
          </a:p>
        </p:txBody>
      </p:sp>
      <p:graphicFrame>
        <p:nvGraphicFramePr>
          <p:cNvPr id="23" name="Table 22">
            <a:extLst>
              <a:ext uri="{FF2B5EF4-FFF2-40B4-BE49-F238E27FC236}">
                <a16:creationId xmlns:a16="http://schemas.microsoft.com/office/drawing/2014/main" id="{D0775726-31A8-A0A6-02E2-5C7278EE98CC}"/>
              </a:ext>
            </a:extLst>
          </p:cNvPr>
          <p:cNvGraphicFramePr>
            <a:graphicFrameLocks noGrp="1"/>
          </p:cNvGraphicFramePr>
          <p:nvPr>
            <p:extLst>
              <p:ext uri="{D42A27DB-BD31-4B8C-83A1-F6EECF244321}">
                <p14:modId xmlns:p14="http://schemas.microsoft.com/office/powerpoint/2010/main" val="60033683"/>
              </p:ext>
            </p:extLst>
          </p:nvPr>
        </p:nvGraphicFramePr>
        <p:xfrm>
          <a:off x="6648643" y="1866900"/>
          <a:ext cx="4580613" cy="2901496"/>
        </p:xfrm>
        <a:graphic>
          <a:graphicData uri="http://schemas.openxmlformats.org/drawingml/2006/table">
            <a:tbl>
              <a:tblPr firstRow="1" bandRow="1">
                <a:tableStyleId>{5C22544A-7EE6-4342-B048-85BDC9FD1C3A}</a:tableStyleId>
              </a:tblPr>
              <a:tblGrid>
                <a:gridCol w="1799527">
                  <a:extLst>
                    <a:ext uri="{9D8B030D-6E8A-4147-A177-3AD203B41FA5}">
                      <a16:colId xmlns:a16="http://schemas.microsoft.com/office/drawing/2014/main" val="3263937198"/>
                    </a:ext>
                  </a:extLst>
                </a:gridCol>
                <a:gridCol w="981560">
                  <a:extLst>
                    <a:ext uri="{9D8B030D-6E8A-4147-A177-3AD203B41FA5}">
                      <a16:colId xmlns:a16="http://schemas.microsoft.com/office/drawing/2014/main" val="776888406"/>
                    </a:ext>
                  </a:extLst>
                </a:gridCol>
                <a:gridCol w="899763">
                  <a:extLst>
                    <a:ext uri="{9D8B030D-6E8A-4147-A177-3AD203B41FA5}">
                      <a16:colId xmlns:a16="http://schemas.microsoft.com/office/drawing/2014/main" val="87879013"/>
                    </a:ext>
                  </a:extLst>
                </a:gridCol>
                <a:gridCol w="899763">
                  <a:extLst>
                    <a:ext uri="{9D8B030D-6E8A-4147-A177-3AD203B41FA5}">
                      <a16:colId xmlns:a16="http://schemas.microsoft.com/office/drawing/2014/main" val="335186146"/>
                    </a:ext>
                  </a:extLst>
                </a:gridCol>
              </a:tblGrid>
              <a:tr h="725374">
                <a:tc>
                  <a:txBody>
                    <a:bodyPr/>
                    <a:lstStyle/>
                    <a:p>
                      <a:r>
                        <a:rPr lang="en-GB" dirty="0">
                          <a:latin typeface="Arial" panose="020B0604020202020204" pitchFamily="34" charset="0"/>
                          <a:cs typeface="Arial" panose="020B0604020202020204" pitchFamily="34" charset="0"/>
                        </a:rPr>
                        <a:t>Frimley ICB</a:t>
                      </a:r>
                    </a:p>
                  </a:txBody>
                  <a:tcPr/>
                </a:tc>
                <a:tc>
                  <a:txBody>
                    <a:bodyPr/>
                    <a:lstStyle/>
                    <a:p>
                      <a:r>
                        <a:rPr lang="en-GB" dirty="0">
                          <a:latin typeface="Arial" panose="020B0604020202020204" pitchFamily="34" charset="0"/>
                          <a:cs typeface="Arial" panose="020B0604020202020204" pitchFamily="34" charset="0"/>
                        </a:rPr>
                        <a:t>2023</a:t>
                      </a:r>
                    </a:p>
                  </a:txBody>
                  <a:tcPr/>
                </a:tc>
                <a:tc>
                  <a:txBody>
                    <a:bodyPr/>
                    <a:lstStyle/>
                    <a:p>
                      <a:r>
                        <a:rPr lang="en-GB" dirty="0">
                          <a:latin typeface="Arial" panose="020B0604020202020204" pitchFamily="34" charset="0"/>
                          <a:cs typeface="Arial" panose="020B0604020202020204" pitchFamily="34" charset="0"/>
                        </a:rPr>
                        <a:t>2024</a:t>
                      </a:r>
                    </a:p>
                  </a:txBody>
                  <a:tcPr/>
                </a:tc>
                <a:tc>
                  <a:txBody>
                    <a:bodyPr/>
                    <a:lstStyle/>
                    <a:p>
                      <a:r>
                        <a:rPr lang="en-GB" dirty="0">
                          <a:latin typeface="Arial" panose="020B0604020202020204" pitchFamily="34" charset="0"/>
                          <a:cs typeface="Arial" panose="020B0604020202020204" pitchFamily="34" charset="0"/>
                        </a:rPr>
                        <a:t>2025</a:t>
                      </a:r>
                    </a:p>
                  </a:txBody>
                  <a:tcPr/>
                </a:tc>
                <a:extLst>
                  <a:ext uri="{0D108BD9-81ED-4DB2-BD59-A6C34878D82A}">
                    <a16:rowId xmlns:a16="http://schemas.microsoft.com/office/drawing/2014/main" val="1612566880"/>
                  </a:ext>
                </a:extLst>
              </a:tr>
              <a:tr h="725374">
                <a:tc>
                  <a:txBody>
                    <a:bodyPr/>
                    <a:lstStyle/>
                    <a:p>
                      <a:r>
                        <a:rPr lang="en-GB" sz="1400" dirty="0">
                          <a:latin typeface="Arial" panose="020B0604020202020204" pitchFamily="34" charset="0"/>
                          <a:cs typeface="Arial" panose="020B0604020202020204" pitchFamily="34" charset="0"/>
                        </a:rPr>
                        <a:t>Mean Pay Gap</a:t>
                      </a:r>
                    </a:p>
                  </a:txBody>
                  <a:tcPr/>
                </a:tc>
                <a:tc>
                  <a:txBody>
                    <a:bodyPr/>
                    <a:lstStyle/>
                    <a:p>
                      <a:r>
                        <a:rPr lang="en-GB" sz="1400" dirty="0">
                          <a:latin typeface="Arial" panose="020B0604020202020204" pitchFamily="34" charset="0"/>
                          <a:cs typeface="Arial" panose="020B0604020202020204" pitchFamily="34" charset="0"/>
                        </a:rPr>
                        <a:t>20.5%</a:t>
                      </a:r>
                    </a:p>
                  </a:txBody>
                  <a:tcPr/>
                </a:tc>
                <a:tc>
                  <a:txBody>
                    <a:bodyPr/>
                    <a:lstStyle/>
                    <a:p>
                      <a:r>
                        <a:rPr lang="en-GB" sz="1400" dirty="0">
                          <a:latin typeface="Arial" panose="020B0604020202020204" pitchFamily="34" charset="0"/>
                          <a:cs typeface="Arial" panose="020B0604020202020204" pitchFamily="34" charset="0"/>
                        </a:rPr>
                        <a:t>22%</a:t>
                      </a:r>
                    </a:p>
                  </a:txBody>
                  <a:tcPr/>
                </a:tc>
                <a:tc>
                  <a:txBody>
                    <a:bodyPr/>
                    <a:lstStyle/>
                    <a:p>
                      <a:r>
                        <a:rPr lang="en-GB" sz="1400" dirty="0">
                          <a:latin typeface="Arial" panose="020B0604020202020204" pitchFamily="34" charset="0"/>
                          <a:cs typeface="Arial" panose="020B0604020202020204" pitchFamily="34" charset="0"/>
                        </a:rPr>
                        <a:t>21.9%</a:t>
                      </a:r>
                    </a:p>
                  </a:txBody>
                  <a:tcPr/>
                </a:tc>
                <a:extLst>
                  <a:ext uri="{0D108BD9-81ED-4DB2-BD59-A6C34878D82A}">
                    <a16:rowId xmlns:a16="http://schemas.microsoft.com/office/drawing/2014/main" val="582776338"/>
                  </a:ext>
                </a:extLst>
              </a:tr>
              <a:tr h="725374">
                <a:tc>
                  <a:txBody>
                    <a:bodyPr/>
                    <a:lstStyle/>
                    <a:p>
                      <a:r>
                        <a:rPr lang="en-GB" sz="1400" dirty="0">
                          <a:latin typeface="Arial" panose="020B0604020202020204" pitchFamily="34" charset="0"/>
                          <a:cs typeface="Arial" panose="020B0604020202020204" pitchFamily="34" charset="0"/>
                        </a:rPr>
                        <a:t>Median Pay Gap</a:t>
                      </a:r>
                    </a:p>
                  </a:txBody>
                  <a:tcPr/>
                </a:tc>
                <a:tc>
                  <a:txBody>
                    <a:bodyPr/>
                    <a:lstStyle/>
                    <a:p>
                      <a:r>
                        <a:rPr lang="en-GB" sz="1400" dirty="0">
                          <a:latin typeface="Arial" panose="020B0604020202020204" pitchFamily="34" charset="0"/>
                          <a:cs typeface="Arial" panose="020B0604020202020204" pitchFamily="34" charset="0"/>
                        </a:rPr>
                        <a:t>23.5%</a:t>
                      </a:r>
                    </a:p>
                  </a:txBody>
                  <a:tcPr/>
                </a:tc>
                <a:tc>
                  <a:txBody>
                    <a:bodyPr/>
                    <a:lstStyle/>
                    <a:p>
                      <a:r>
                        <a:rPr lang="en-GB" sz="1400" dirty="0">
                          <a:latin typeface="Arial" panose="020B0604020202020204" pitchFamily="34" charset="0"/>
                          <a:cs typeface="Arial" panose="020B0604020202020204" pitchFamily="34" charset="0"/>
                        </a:rPr>
                        <a:t>25%</a:t>
                      </a:r>
                    </a:p>
                  </a:txBody>
                  <a:tcPr/>
                </a:tc>
                <a:tc>
                  <a:txBody>
                    <a:bodyPr/>
                    <a:lstStyle/>
                    <a:p>
                      <a:r>
                        <a:rPr lang="en-GB" sz="1400" dirty="0">
                          <a:latin typeface="Arial" panose="020B0604020202020204" pitchFamily="34" charset="0"/>
                          <a:cs typeface="Arial" panose="020B0604020202020204" pitchFamily="34" charset="0"/>
                        </a:rPr>
                        <a:t>26.2%</a:t>
                      </a:r>
                    </a:p>
                  </a:txBody>
                  <a:tcPr/>
                </a:tc>
                <a:extLst>
                  <a:ext uri="{0D108BD9-81ED-4DB2-BD59-A6C34878D82A}">
                    <a16:rowId xmlns:a16="http://schemas.microsoft.com/office/drawing/2014/main" val="3053880102"/>
                  </a:ext>
                </a:extLst>
              </a:tr>
              <a:tr h="725374">
                <a:tc>
                  <a:txBody>
                    <a:bodyPr/>
                    <a:lstStyle/>
                    <a:p>
                      <a:r>
                        <a:rPr lang="en-GB" dirty="0">
                          <a:latin typeface="Arial" panose="020B0604020202020204" pitchFamily="34" charset="0"/>
                          <a:cs typeface="Arial" panose="020B0604020202020204" pitchFamily="34" charset="0"/>
                        </a:rPr>
                        <a:t>Bonus Pay Gap</a:t>
                      </a:r>
                    </a:p>
                  </a:txBody>
                  <a:tcPr/>
                </a:tc>
                <a:tc>
                  <a:txBody>
                    <a:bodyPr/>
                    <a:lstStyle/>
                    <a:p>
                      <a:r>
                        <a:rPr lang="en-GB" dirty="0">
                          <a:latin typeface="Arial" panose="020B0604020202020204" pitchFamily="34" charset="0"/>
                          <a:cs typeface="Arial" panose="020B0604020202020204" pitchFamily="34" charset="0"/>
                        </a:rPr>
                        <a:t>0</a:t>
                      </a:r>
                    </a:p>
                  </a:txBody>
                  <a:tcPr/>
                </a:tc>
                <a:tc>
                  <a:txBody>
                    <a:bodyPr/>
                    <a:lstStyle/>
                    <a:p>
                      <a:r>
                        <a:rPr lang="en-GB" dirty="0">
                          <a:latin typeface="Arial" panose="020B0604020202020204" pitchFamily="34" charset="0"/>
                          <a:cs typeface="Arial" panose="020B0604020202020204" pitchFamily="34" charset="0"/>
                        </a:rPr>
                        <a:t>0</a:t>
                      </a:r>
                    </a:p>
                  </a:txBody>
                  <a:tcPr/>
                </a:tc>
                <a:tc>
                  <a:txBody>
                    <a:bodyPr/>
                    <a:lstStyle/>
                    <a:p>
                      <a:r>
                        <a:rPr lang="en-GB"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876842502"/>
                  </a:ext>
                </a:extLst>
              </a:tr>
            </a:tbl>
          </a:graphicData>
        </a:graphic>
      </p:graphicFrame>
      <p:sp>
        <p:nvSpPr>
          <p:cNvPr id="26" name="TextBox 25">
            <a:extLst>
              <a:ext uri="{FF2B5EF4-FFF2-40B4-BE49-F238E27FC236}">
                <a16:creationId xmlns:a16="http://schemas.microsoft.com/office/drawing/2014/main" id="{69DFF556-D927-21CF-B19C-81046A5CF5D3}"/>
              </a:ext>
            </a:extLst>
          </p:cNvPr>
          <p:cNvSpPr txBox="1"/>
          <p:nvPr/>
        </p:nvSpPr>
        <p:spPr>
          <a:xfrm>
            <a:off x="6855509" y="4958834"/>
            <a:ext cx="3888691" cy="369332"/>
          </a:xfrm>
          <a:prstGeom prst="rect">
            <a:avLst/>
          </a:prstGeom>
          <a:noFill/>
          <a:ln>
            <a:solidFill>
              <a:schemeClr val="tx1"/>
            </a:solidFill>
          </a:ln>
        </p:spPr>
        <p:txBody>
          <a:bodyPr wrap="square" rtlCol="0">
            <a:spAutoFit/>
          </a:bodyPr>
          <a:lstStyle/>
          <a:p>
            <a:pPr algn="ctr"/>
            <a:r>
              <a:rPr lang="en-GB" b="1" dirty="0">
                <a:latin typeface="Arial" panose="020B0604020202020204" pitchFamily="34" charset="0"/>
                <a:cs typeface="Arial" panose="020B0604020202020204" pitchFamily="34" charset="0"/>
              </a:rPr>
              <a:t>Gender Pay Gap 2023 - 2025</a:t>
            </a:r>
          </a:p>
        </p:txBody>
      </p:sp>
      <p:sp>
        <p:nvSpPr>
          <p:cNvPr id="27" name="TextBox 26">
            <a:extLst>
              <a:ext uri="{FF2B5EF4-FFF2-40B4-BE49-F238E27FC236}">
                <a16:creationId xmlns:a16="http://schemas.microsoft.com/office/drawing/2014/main" id="{5E3548A0-5A30-065D-C04B-40BCB11A6551}"/>
              </a:ext>
            </a:extLst>
          </p:cNvPr>
          <p:cNvSpPr txBox="1"/>
          <p:nvPr/>
        </p:nvSpPr>
        <p:spPr>
          <a:xfrm>
            <a:off x="11229256" y="5418982"/>
            <a:ext cx="6601544" cy="369332"/>
          </a:xfrm>
          <a:prstGeom prst="rect">
            <a:avLst/>
          </a:prstGeom>
          <a:noFill/>
          <a:ln>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Gender Pay Gap 2025 mean/median hourly rate analysis</a:t>
            </a:r>
          </a:p>
        </p:txBody>
      </p:sp>
      <p:pic>
        <p:nvPicPr>
          <p:cNvPr id="34" name="Picture 33">
            <a:extLst>
              <a:ext uri="{FF2B5EF4-FFF2-40B4-BE49-F238E27FC236}">
                <a16:creationId xmlns:a16="http://schemas.microsoft.com/office/drawing/2014/main" id="{E1DE70F3-CA15-6DAB-8821-66BA88202BD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659194" y="6323142"/>
            <a:ext cx="11171606" cy="3200091"/>
          </a:xfrm>
          <a:prstGeom prst="rect">
            <a:avLst/>
          </a:prstGeom>
          <a:ln>
            <a:solidFill>
              <a:schemeClr val="tx1"/>
            </a:solidFill>
          </a:ln>
        </p:spPr>
      </p:pic>
      <p:pic>
        <p:nvPicPr>
          <p:cNvPr id="35" name="Picture 34">
            <a:extLst>
              <a:ext uri="{FF2B5EF4-FFF2-40B4-BE49-F238E27FC236}">
                <a16:creationId xmlns:a16="http://schemas.microsoft.com/office/drawing/2014/main" id="{23B5B5B3-7862-5827-047F-E790233FFC2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1838374" y="1810201"/>
            <a:ext cx="5840026" cy="3517965"/>
          </a:xfrm>
          <a:prstGeom prst="rect">
            <a:avLst/>
          </a:prstGeom>
        </p:spPr>
      </p:pic>
      <p:sp>
        <p:nvSpPr>
          <p:cNvPr id="36" name="TextBox 35">
            <a:extLst>
              <a:ext uri="{FF2B5EF4-FFF2-40B4-BE49-F238E27FC236}">
                <a16:creationId xmlns:a16="http://schemas.microsoft.com/office/drawing/2014/main" id="{21BC9F50-401F-0859-3892-89B7E1143C5E}"/>
              </a:ext>
            </a:extLst>
          </p:cNvPr>
          <p:cNvSpPr txBox="1"/>
          <p:nvPr/>
        </p:nvSpPr>
        <p:spPr>
          <a:xfrm>
            <a:off x="6868146" y="9680111"/>
            <a:ext cx="10822891" cy="369332"/>
          </a:xfrm>
          <a:prstGeom prst="rect">
            <a:avLst/>
          </a:prstGeom>
          <a:noFill/>
          <a:ln>
            <a:solidFill>
              <a:schemeClr val="tx1"/>
            </a:solidFill>
          </a:ln>
        </p:spPr>
        <p:txBody>
          <a:bodyPr wrap="square" rtlCol="0">
            <a:spAutoFit/>
          </a:bodyPr>
          <a:lstStyle/>
          <a:p>
            <a:pPr algn="ctr"/>
            <a:r>
              <a:rPr lang="en-GB" b="1" dirty="0">
                <a:latin typeface="Arial" panose="020B0604020202020204" pitchFamily="34" charset="0"/>
                <a:cs typeface="Arial" panose="020B0604020202020204" pitchFamily="34" charset="0"/>
              </a:rPr>
              <a:t>Gender Pay Gap 2025 Mean/Median Hourly Rate Analysis</a:t>
            </a:r>
          </a:p>
        </p:txBody>
      </p:sp>
    </p:spTree>
    <p:extLst>
      <p:ext uri="{BB962C8B-B14F-4D97-AF65-F5344CB8AC3E}">
        <p14:creationId xmlns:p14="http://schemas.microsoft.com/office/powerpoint/2010/main" val="80941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473A2-A8C8-6590-BA97-690B048B83C9}"/>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3306038D-203E-ADE3-2265-9337C0166413}"/>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C5AF67BE-1CBF-8AFA-7488-37F648757E66}"/>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EFA22962-E5A0-DAA6-51E0-B9240245624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6F49C884-CF11-5DBA-17DF-1A2F6C8453D0}"/>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2793EA05-5FDE-0C45-C044-CAF7CC24EBE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D89F6DC7-AD11-8352-F5E6-CB4CCE8B553E}"/>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5DB5BFDC-7267-D9C4-1E40-072CF6B8C35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77384116-AC2A-628D-B37D-63C4F99B301F}"/>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18C94228-19A9-BEC6-A301-FBCEBCB8901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9EC0B1E7-466D-7A0A-3881-FF93EE85EB61}"/>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87846F70-EED7-4BEB-553F-E89526DF65DD}"/>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3C6C995F-CEBE-94B2-CB55-2A45CBF04D4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A915A38A-5DEE-6483-0941-3D9D6BB42C88}"/>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7ABC92C4-7EB1-9105-0BAD-D1C3A137228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53AC850D-8BB2-BD6B-72DB-77429EC9A5B8}"/>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9393001B-71E2-2CA4-61DE-89DC5565180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F94B090E-BC9E-C246-F5C9-D6586C92167A}"/>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99A6C880-416A-3ADF-EC69-B6CEFF8069C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30BBDAB6-EDDD-A138-0A28-95955E3DDBEB}"/>
              </a:ext>
            </a:extLst>
          </p:cNvPr>
          <p:cNvSpPr txBox="1">
            <a:spLocks noGrp="1"/>
          </p:cNvSpPr>
          <p:nvPr>
            <p:ph type="title" idx="4294967295"/>
          </p:nvPr>
        </p:nvSpPr>
        <p:spPr>
          <a:xfrm>
            <a:off x="914400" y="684619"/>
            <a:ext cx="126492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2023 - 2025</a:t>
            </a:r>
          </a:p>
        </p:txBody>
      </p:sp>
      <p:pic>
        <p:nvPicPr>
          <p:cNvPr id="24" name="Picture 23">
            <a:extLst>
              <a:ext uri="{FF2B5EF4-FFF2-40B4-BE49-F238E27FC236}">
                <a16:creationId xmlns:a16="http://schemas.microsoft.com/office/drawing/2014/main" id="{FAF45686-37D0-1F06-BA2E-E3B959AF597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455248" y="1181591"/>
            <a:ext cx="8153400" cy="5418130"/>
          </a:xfrm>
          <a:prstGeom prst="rect">
            <a:avLst/>
          </a:prstGeom>
          <a:ln w="19050">
            <a:solidFill>
              <a:schemeClr val="tx1"/>
            </a:solidFill>
          </a:ln>
        </p:spPr>
      </p:pic>
      <p:graphicFrame>
        <p:nvGraphicFramePr>
          <p:cNvPr id="25" name="Chart 24">
            <a:extLst>
              <a:ext uri="{FF2B5EF4-FFF2-40B4-BE49-F238E27FC236}">
                <a16:creationId xmlns:a16="http://schemas.microsoft.com/office/drawing/2014/main" id="{2E6DB50C-FB95-AEF0-0078-82B583ED62BF}"/>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72200268"/>
              </p:ext>
            </p:extLst>
          </p:nvPr>
        </p:nvGraphicFramePr>
        <p:xfrm>
          <a:off x="1143001" y="2018398"/>
          <a:ext cx="7658100" cy="3810901"/>
        </p:xfrm>
        <a:graphic>
          <a:graphicData uri="http://schemas.openxmlformats.org/drawingml/2006/chart">
            <c:chart xmlns:c="http://schemas.openxmlformats.org/drawingml/2006/chart" xmlns:r="http://schemas.openxmlformats.org/officeDocument/2006/relationships" r:id="rId3"/>
          </a:graphicData>
        </a:graphic>
      </p:graphicFrame>
      <p:sp>
        <p:nvSpPr>
          <p:cNvPr id="28" name="TextBox 27">
            <a:extLst>
              <a:ext uri="{FF2B5EF4-FFF2-40B4-BE49-F238E27FC236}">
                <a16:creationId xmlns:a16="http://schemas.microsoft.com/office/drawing/2014/main" id="{2A165C46-D8C5-FD9A-1A7E-1C3987D9D045}"/>
              </a:ext>
            </a:extLst>
          </p:cNvPr>
          <p:cNvSpPr txBox="1"/>
          <p:nvPr/>
        </p:nvSpPr>
        <p:spPr>
          <a:xfrm>
            <a:off x="1352551" y="6003722"/>
            <a:ext cx="7239000" cy="369332"/>
          </a:xfrm>
          <a:prstGeom prst="rect">
            <a:avLst/>
          </a:prstGeom>
          <a:noFill/>
          <a:ln>
            <a:solidFill>
              <a:schemeClr val="tx1"/>
            </a:solidFill>
          </a:ln>
        </p:spPr>
        <p:txBody>
          <a:bodyPr wrap="square" rtlCol="0">
            <a:spAutoFit/>
          </a:bodyPr>
          <a:lstStyle/>
          <a:p>
            <a:pPr algn="ctr"/>
            <a:r>
              <a:rPr lang="en-GB" b="1" dirty="0">
                <a:latin typeface="Arial" panose="020B0604020202020204" pitchFamily="34" charset="0"/>
                <a:cs typeface="Arial" panose="020B0604020202020204" pitchFamily="34" charset="0"/>
              </a:rPr>
              <a:t>Mean and Median Hourly Pay Gap Comparison 2023 - 2025 </a:t>
            </a:r>
          </a:p>
        </p:txBody>
      </p:sp>
      <p:sp>
        <p:nvSpPr>
          <p:cNvPr id="29" name="TextBox 28">
            <a:extLst>
              <a:ext uri="{FF2B5EF4-FFF2-40B4-BE49-F238E27FC236}">
                <a16:creationId xmlns:a16="http://schemas.microsoft.com/office/drawing/2014/main" id="{63E1289E-827E-BA95-AD07-5F75802E0CE9}"/>
              </a:ext>
            </a:extLst>
          </p:cNvPr>
          <p:cNvSpPr txBox="1"/>
          <p:nvPr/>
        </p:nvSpPr>
        <p:spPr>
          <a:xfrm>
            <a:off x="9353550" y="6795345"/>
            <a:ext cx="8420100"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Gender Analysis by Pay Quartile Comparison 2023 – 2025, 31</a:t>
            </a:r>
            <a:r>
              <a:rPr lang="en-GB" b="1" baseline="30000" dirty="0">
                <a:latin typeface="Arial" panose="020B0604020202020204" pitchFamily="34" charset="0"/>
                <a:cs typeface="Arial" panose="020B0604020202020204" pitchFamily="34" charset="0"/>
              </a:rPr>
              <a:t>st</a:t>
            </a:r>
            <a:r>
              <a:rPr lang="en-GB" b="1" dirty="0">
                <a:latin typeface="Arial" panose="020B0604020202020204" pitchFamily="34" charset="0"/>
                <a:cs typeface="Arial" panose="020B0604020202020204" pitchFamily="34" charset="0"/>
              </a:rPr>
              <a:t> March 2025</a:t>
            </a:r>
          </a:p>
        </p:txBody>
      </p:sp>
      <p:sp>
        <p:nvSpPr>
          <p:cNvPr id="30" name="TextBox 29">
            <a:extLst>
              <a:ext uri="{FF2B5EF4-FFF2-40B4-BE49-F238E27FC236}">
                <a16:creationId xmlns:a16="http://schemas.microsoft.com/office/drawing/2014/main" id="{0AF3F1D7-A802-7CA9-424A-D8DC6DC3F093}"/>
              </a:ext>
            </a:extLst>
          </p:cNvPr>
          <p:cNvSpPr txBox="1"/>
          <p:nvPr/>
        </p:nvSpPr>
        <p:spPr>
          <a:xfrm>
            <a:off x="584688" y="7252939"/>
            <a:ext cx="17342629" cy="2031325"/>
          </a:xfrm>
          <a:prstGeom prst="rect">
            <a:avLst/>
          </a:prstGeom>
          <a:solidFill>
            <a:schemeClr val="bg1"/>
          </a:solidFill>
          <a:ln>
            <a:solidFill>
              <a:sysClr val="windowText" lastClr="000000"/>
            </a:solidFill>
          </a:ln>
        </p:spPr>
        <p:txBody>
          <a:bodyPr wrap="square" rtlCol="0">
            <a:spAutoFit/>
          </a:bodyPr>
          <a:lstStyle/>
          <a:p>
            <a:r>
              <a:rPr lang="en-GB" b="1" dirty="0">
                <a:latin typeface="Arial" panose="020B0604020202020204" pitchFamily="34" charset="0"/>
                <a:cs typeface="Arial" panose="020B0604020202020204" pitchFamily="34" charset="0"/>
              </a:rPr>
              <a:t>The Gender Pay Gap results for 2025 highlighted:</a:t>
            </a:r>
          </a:p>
          <a:p>
            <a:pPr marL="285750" indent="-285750">
              <a:buFont typeface="Wingdings" panose="05000000000000000000" pitchFamily="2" charset="2"/>
              <a:buChar char="Ø"/>
            </a:pPr>
            <a:r>
              <a:rPr lang="en-GB" dirty="0">
                <a:latin typeface="Arial" panose="020B0604020202020204" pitchFamily="34" charset="0"/>
                <a:cs typeface="Arial" panose="020B0604020202020204" pitchFamily="34" charset="0"/>
              </a:rPr>
              <a:t>The mean gender pay gap increased by 1.5% in 2024 and reduced marginally by 0.1% in 2025. The median pay gap has continued to widen since 2023, increasing by 1.2% compared with 2024.</a:t>
            </a:r>
          </a:p>
          <a:p>
            <a:pPr marL="285750" indent="-285750">
              <a:buFont typeface="Wingdings" panose="05000000000000000000" pitchFamily="2" charset="2"/>
              <a:buChar char="Ø"/>
            </a:pPr>
            <a:r>
              <a:rPr lang="en-GB" dirty="0">
                <a:latin typeface="Arial" panose="020B0604020202020204" pitchFamily="34" charset="0"/>
                <a:cs typeface="Arial" panose="020B0604020202020204" pitchFamily="34" charset="0"/>
              </a:rPr>
              <a:t>Female representation in Quartile 4 declined by 6.07% in 2025 and has decreased by 10.13% since 2023. In contrast, male representation in Quartile 4 increased by 10.13% compared with 2024 and rose by 4.06% between 2023 and 2024 (see Appendix 2).</a:t>
            </a:r>
          </a:p>
          <a:p>
            <a:pPr marL="285750" indent="-285750">
              <a:buFont typeface="Wingdings" panose="05000000000000000000" pitchFamily="2" charset="2"/>
              <a:buChar char="Ø"/>
            </a:pPr>
            <a:r>
              <a:rPr lang="en-GB" dirty="0">
                <a:latin typeface="Arial" panose="020B0604020202020204" pitchFamily="34" charset="0"/>
                <a:cs typeface="Arial" panose="020B0604020202020204" pitchFamily="34" charset="0"/>
              </a:rPr>
              <a:t>Quartile 3 recorded the largest increase in female representation in 2025, rising by 0.97% year on year. Female representation declined in Quartiles 1 and 2 by 3.42% and 5.18% respectively, reflecting increased male representation in these quartiles..</a:t>
            </a:r>
          </a:p>
        </p:txBody>
      </p:sp>
    </p:spTree>
    <p:extLst>
      <p:ext uri="{BB962C8B-B14F-4D97-AF65-F5344CB8AC3E}">
        <p14:creationId xmlns:p14="http://schemas.microsoft.com/office/powerpoint/2010/main" val="986272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1D457-A3E5-AB2C-41A6-BF492F999429}"/>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A2C092DF-4936-2120-C3EF-2E31A45A0F23}"/>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ED0F3DB0-6538-44FC-41D8-F05DF1F67F85}"/>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6DCE8190-5B33-91CD-60AB-AA1D13DEFDE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8B7C3D7E-EF78-85F3-FF64-41FB4AB8FEC8}"/>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00A7500A-E9AD-D271-162C-6E101DD6227C}"/>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B98400C8-706E-3F78-D88C-75D2952D09A5}"/>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A86B2EF5-6D1B-16AB-E546-3DD970198BED}"/>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7612648A-CE22-2EF9-2971-4E79A1DCC7F1}"/>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B0E6CFB7-7888-A038-30DE-E647D30DF29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4BDBD34C-1972-36E0-135C-0A3A45CB6130}"/>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6D2850F1-2D52-D425-342F-82A340CED094}"/>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9C32E53B-81BE-E06A-F587-30038E93320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51F33ECD-EB9A-0991-2DB9-E807B768B7AC}"/>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14B7A5D6-8E68-518E-861D-D06CFC98DBC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84DD3C32-BF8B-9F3A-B7CE-17B118C3F80F}"/>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FF2B8FCD-17E2-8E15-65E8-A520787E77E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57DFCC3D-BE55-D7FD-FC92-75CF52C8F378}"/>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7A1DF7A3-F74B-DF79-4DB2-52FFB2E7E51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1AD62458-EEA1-2FE7-DB2D-0EC542BB1768}"/>
              </a:ext>
            </a:extLst>
          </p:cNvPr>
          <p:cNvSpPr txBox="1">
            <a:spLocks noGrp="1"/>
          </p:cNvSpPr>
          <p:nvPr>
            <p:ph type="title" idx="4294967295"/>
          </p:nvPr>
        </p:nvSpPr>
        <p:spPr>
          <a:xfrm>
            <a:off x="253072" y="201789"/>
            <a:ext cx="12649200"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Analysis by </a:t>
            </a:r>
            <a:r>
              <a:rPr kumimoji="0" lang="en-US" sz="4000" b="1" i="0" u="none" strike="noStrike" kern="1200" cap="none" spc="0" normalizeH="0" baseline="0" noProof="0" dirty="0" err="1">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AfC</a:t>
            </a: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 Band – 2023 – 2025</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graphicFrame>
        <p:nvGraphicFramePr>
          <p:cNvPr id="21" name="Chart 20">
            <a:extLst>
              <a:ext uri="{FF2B5EF4-FFF2-40B4-BE49-F238E27FC236}">
                <a16:creationId xmlns:a16="http://schemas.microsoft.com/office/drawing/2014/main" id="{0C998136-47FD-77DF-D3C1-DC04DDFDE0CB}"/>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2612425371"/>
              </p:ext>
            </p:extLst>
          </p:nvPr>
        </p:nvGraphicFramePr>
        <p:xfrm>
          <a:off x="457200" y="1453227"/>
          <a:ext cx="6964826" cy="4267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a:extLst>
              <a:ext uri="{FF2B5EF4-FFF2-40B4-BE49-F238E27FC236}">
                <a16:creationId xmlns:a16="http://schemas.microsoft.com/office/drawing/2014/main" id="{3F1C9039-1370-FD99-20A3-142FC4780CB7}"/>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3058179313"/>
              </p:ext>
            </p:extLst>
          </p:nvPr>
        </p:nvGraphicFramePr>
        <p:xfrm>
          <a:off x="9144000" y="1480777"/>
          <a:ext cx="6330462" cy="42671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22">
            <a:extLst>
              <a:ext uri="{FF2B5EF4-FFF2-40B4-BE49-F238E27FC236}">
                <a16:creationId xmlns:a16="http://schemas.microsoft.com/office/drawing/2014/main" id="{12CE447D-9B29-85F9-750E-20932CE4F78E}"/>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419216498"/>
              </p:ext>
            </p:extLst>
          </p:nvPr>
        </p:nvGraphicFramePr>
        <p:xfrm>
          <a:off x="457200" y="6278502"/>
          <a:ext cx="7239000" cy="3279666"/>
        </p:xfrm>
        <a:graphic>
          <a:graphicData uri="http://schemas.openxmlformats.org/drawingml/2006/chart">
            <c:chart xmlns:c="http://schemas.openxmlformats.org/drawingml/2006/chart" xmlns:r="http://schemas.openxmlformats.org/officeDocument/2006/relationships" r:id="rId5"/>
          </a:graphicData>
        </a:graphic>
      </p:graphicFrame>
      <p:sp>
        <p:nvSpPr>
          <p:cNvPr id="27" name="TextBox 26">
            <a:extLst>
              <a:ext uri="{FF2B5EF4-FFF2-40B4-BE49-F238E27FC236}">
                <a16:creationId xmlns:a16="http://schemas.microsoft.com/office/drawing/2014/main" id="{ACBBF8C0-CBC2-885B-FFC0-F6094E587D3D}"/>
              </a:ext>
            </a:extLst>
          </p:cNvPr>
          <p:cNvSpPr txBox="1"/>
          <p:nvPr/>
        </p:nvSpPr>
        <p:spPr>
          <a:xfrm>
            <a:off x="8077200" y="5897099"/>
            <a:ext cx="9906000" cy="3970318"/>
          </a:xfrm>
          <a:prstGeom prst="rect">
            <a:avLst/>
          </a:prstGeom>
          <a:noFill/>
          <a:ln w="28575">
            <a:solidFill>
              <a:srgbClr val="05090F"/>
            </a:solidFill>
          </a:ln>
        </p:spPr>
        <p:txBody>
          <a:bodyPr wrap="square" rtlCol="0">
            <a:spAutoFit/>
          </a:bodyPr>
          <a:lstStyle/>
          <a:p>
            <a:r>
              <a:rPr lang="en-GB" dirty="0">
                <a:latin typeface="Arial" panose="020B0604020202020204" pitchFamily="34" charset="0"/>
                <a:cs typeface="Arial" panose="020B0604020202020204" pitchFamily="34" charset="0"/>
              </a:rPr>
              <a:t>The 3-year analysis of the gender analysis by pay band suggests: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Women are the majority across most </a:t>
            </a:r>
            <a:r>
              <a:rPr lang="en-GB" dirty="0" err="1">
                <a:latin typeface="Arial" panose="020B0604020202020204" pitchFamily="34" charset="0"/>
                <a:cs typeface="Arial" panose="020B0604020202020204" pitchFamily="34" charset="0"/>
              </a:rPr>
              <a:t>AfC</a:t>
            </a:r>
            <a:r>
              <a:rPr lang="en-GB" dirty="0">
                <a:latin typeface="Arial" panose="020B0604020202020204" pitchFamily="34" charset="0"/>
                <a:cs typeface="Arial" panose="020B0604020202020204" pitchFamily="34" charset="0"/>
              </a:rPr>
              <a:t> bands in all three years.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Female representation is trending down in several core bands from 2023→2025</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Senior bands show mixed movement: </a:t>
            </a:r>
            <a:endParaRPr lang="en-GB"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Band 8C: a notable dip in the female share by 2025 (67% female).</a:t>
            </a:r>
            <a:endParaRPr lang="en-GB"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Band 8D: broadly stable but still majority female (71% female).</a:t>
            </a:r>
            <a:endParaRPr lang="en-GB"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Band 9: movement toward parity with men 2025 (58% female).</a:t>
            </a:r>
          </a:p>
          <a:p>
            <a:pPr marL="0" lvl="1" indent="450850">
              <a:buFont typeface="Arial" panose="020B0604020202020204" pitchFamily="34" charset="0"/>
              <a:buChar char="•"/>
            </a:pPr>
            <a:r>
              <a:rPr lang="en-GB" dirty="0">
                <a:latin typeface="Arial" panose="020B0604020202020204" pitchFamily="34" charset="0"/>
                <a:cs typeface="Arial" panose="020B0604020202020204" pitchFamily="34" charset="0"/>
              </a:rPr>
              <a:t>Band 3 remains distinctly 100% female in 2024 and 2025, while Band 2 drops to zero</a:t>
            </a:r>
          </a:p>
          <a:p>
            <a:pPr marL="450850" lvl="1"/>
            <a:r>
              <a:rPr lang="en-GB" dirty="0">
                <a:latin typeface="Arial" panose="020B0604020202020204" pitchFamily="34" charset="0"/>
                <a:cs typeface="Arial" panose="020B0604020202020204" pitchFamily="34" charset="0"/>
              </a:rPr>
              <a:t>incumbents by 2024/25.   (See Appendix 1)</a:t>
            </a:r>
          </a:p>
          <a:p>
            <a:pPr marL="450850" lvl="1"/>
            <a:endParaRPr lang="en-GB" dirty="0">
              <a:latin typeface="Arial" panose="020B0604020202020204" pitchFamily="34" charset="0"/>
              <a:cs typeface="Arial" panose="020B0604020202020204" pitchFamily="34" charset="0"/>
            </a:endParaRPr>
          </a:p>
          <a:p>
            <a:pPr marL="0" lvl="1"/>
            <a:r>
              <a:rPr lang="en-GB" b="1" dirty="0">
                <a:latin typeface="Arial" panose="020B0604020202020204" pitchFamily="34" charset="0"/>
                <a:cs typeface="Arial" panose="020B0604020202020204" pitchFamily="34" charset="0"/>
              </a:rPr>
              <a:t>Implication:</a:t>
            </a:r>
            <a:r>
              <a:rPr lang="en-GB" dirty="0">
                <a:latin typeface="Arial" panose="020B0604020202020204" pitchFamily="34" charset="0"/>
                <a:cs typeface="Arial" panose="020B0604020202020204" pitchFamily="34" charset="0"/>
              </a:rPr>
              <a:t> The shift towards more men in several bands—especially Band 7 and Band 8C—suggests changing workforce composition that can influence both the mean and median pay gaps. Gains toward parity at Band 9 help, but the larger bands (with higher headcounts) will have greater impact on the overall gap.</a:t>
            </a:r>
          </a:p>
        </p:txBody>
      </p:sp>
    </p:spTree>
    <p:extLst>
      <p:ext uri="{BB962C8B-B14F-4D97-AF65-F5344CB8AC3E}">
        <p14:creationId xmlns:p14="http://schemas.microsoft.com/office/powerpoint/2010/main" val="385776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103D-FAB2-B503-5AE0-337269E592E7}"/>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8EDF53B5-9987-DE92-ECE0-5087B9E39E00}"/>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9C98EA0E-E975-7DBA-2368-E12CFAA0C614}"/>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2BD3F96F-040A-5808-6EC0-7D74AD6B8AB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C9E74383-36B6-7724-0BCE-BC84EB406DFD}"/>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549F96BA-DA6F-1A60-2B75-66FF6444660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648304F4-1418-FD14-378A-576537969B67}"/>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F83620DE-F0B2-3BFB-AB57-5D8A39AA1C1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0E390E93-8E93-ACB0-3ECB-3EAA9CAB0D65}"/>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DD9E485F-2DA0-98FB-529B-334B7536AA3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BA57FEEA-7DF6-6ADE-A9AF-FA7515A921F1}"/>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433C106E-65E7-AD40-6770-D87127A6E538}"/>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7326A145-CB3A-CD15-3DD3-A94789C45D4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EB6E905F-4EDB-B9F9-386B-E028C37802D5}"/>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155D7199-A328-098F-B468-0B52DC1A96FC}"/>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8C18F61A-E829-0A31-A089-190067305FB7}"/>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D0AEBEA8-C3F1-6AEA-8C11-FFC74C762BC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FB80EC2B-C8D9-F17E-0DE2-8F269844AEB2}"/>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DAE98A4A-73AA-1406-6567-CFBCD6E7C74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17917FAC-55AB-13CD-5549-EF4214CC4001}"/>
              </a:ext>
            </a:extLst>
          </p:cNvPr>
          <p:cNvSpPr txBox="1">
            <a:spLocks noGrp="1"/>
          </p:cNvSpPr>
          <p:nvPr>
            <p:ph type="title" idx="4294967295"/>
          </p:nvPr>
        </p:nvSpPr>
        <p:spPr>
          <a:xfrm>
            <a:off x="253071" y="201789"/>
            <a:ext cx="18034927"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March 2024 Snapshot – Comparison with Southeast ICBs</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graphicFrame>
        <p:nvGraphicFramePr>
          <p:cNvPr id="24" name="Content Placeholder 3">
            <a:extLst>
              <a:ext uri="{FF2B5EF4-FFF2-40B4-BE49-F238E27FC236}">
                <a16:creationId xmlns:a16="http://schemas.microsoft.com/office/drawing/2014/main" id="{41BB5C71-8370-408B-3943-4AE5189C11EC}"/>
              </a:ext>
            </a:extLst>
          </p:cNvPr>
          <p:cNvGraphicFramePr>
            <a:graphicFrameLocks/>
          </p:cNvGraphicFramePr>
          <p:nvPr>
            <p:extLst>
              <p:ext uri="{D42A27DB-BD31-4B8C-83A1-F6EECF244321}">
                <p14:modId xmlns:p14="http://schemas.microsoft.com/office/powerpoint/2010/main" val="3130048475"/>
              </p:ext>
            </p:extLst>
          </p:nvPr>
        </p:nvGraphicFramePr>
        <p:xfrm>
          <a:off x="685800" y="1706991"/>
          <a:ext cx="16840199" cy="5200633"/>
        </p:xfrm>
        <a:graphic>
          <a:graphicData uri="http://schemas.openxmlformats.org/drawingml/2006/table">
            <a:tbl>
              <a:tblPr firstRow="1" bandRow="1">
                <a:tableStyleId>{5C22544A-7EE6-4342-B048-85BDC9FD1C3A}</a:tableStyleId>
              </a:tblPr>
              <a:tblGrid>
                <a:gridCol w="4030644">
                  <a:extLst>
                    <a:ext uri="{9D8B030D-6E8A-4147-A177-3AD203B41FA5}">
                      <a16:colId xmlns:a16="http://schemas.microsoft.com/office/drawing/2014/main" val="3845600934"/>
                    </a:ext>
                  </a:extLst>
                </a:gridCol>
                <a:gridCol w="3234497">
                  <a:extLst>
                    <a:ext uri="{9D8B030D-6E8A-4147-A177-3AD203B41FA5}">
                      <a16:colId xmlns:a16="http://schemas.microsoft.com/office/drawing/2014/main" val="3102340054"/>
                    </a:ext>
                  </a:extLst>
                </a:gridCol>
                <a:gridCol w="3413750">
                  <a:extLst>
                    <a:ext uri="{9D8B030D-6E8A-4147-A177-3AD203B41FA5}">
                      <a16:colId xmlns:a16="http://schemas.microsoft.com/office/drawing/2014/main" val="2399800932"/>
                    </a:ext>
                  </a:extLst>
                </a:gridCol>
                <a:gridCol w="6161308">
                  <a:extLst>
                    <a:ext uri="{9D8B030D-6E8A-4147-A177-3AD203B41FA5}">
                      <a16:colId xmlns:a16="http://schemas.microsoft.com/office/drawing/2014/main" val="2873817288"/>
                    </a:ext>
                  </a:extLst>
                </a:gridCol>
              </a:tblGrid>
              <a:tr h="556666">
                <a:tc>
                  <a:txBody>
                    <a:bodyPr/>
                    <a:lstStyle/>
                    <a:p>
                      <a:pPr algn="ctr"/>
                      <a:r>
                        <a:rPr lang="en-GB" sz="1800" dirty="0">
                          <a:latin typeface="Arial" panose="020B0604020202020204" pitchFamily="34" charset="0"/>
                          <a:cs typeface="Arial" panose="020B0604020202020204" pitchFamily="34" charset="0"/>
                        </a:rPr>
                        <a:t>Integrated Care Board</a:t>
                      </a:r>
                    </a:p>
                  </a:txBody>
                  <a:tcPr/>
                </a:tc>
                <a:tc>
                  <a:txBody>
                    <a:bodyPr/>
                    <a:lstStyle/>
                    <a:p>
                      <a:pPr algn="ctr"/>
                      <a:r>
                        <a:rPr lang="en-GB" sz="1800" dirty="0">
                          <a:latin typeface="Arial" panose="020B0604020202020204" pitchFamily="34" charset="0"/>
                          <a:cs typeface="Arial" panose="020B0604020202020204" pitchFamily="34" charset="0"/>
                        </a:rPr>
                        <a:t>Mean Pay Gap %</a:t>
                      </a:r>
                    </a:p>
                  </a:txBody>
                  <a:tcPr/>
                </a:tc>
                <a:tc>
                  <a:txBody>
                    <a:bodyPr/>
                    <a:lstStyle/>
                    <a:p>
                      <a:pPr algn="ctr"/>
                      <a:r>
                        <a:rPr lang="en-GB" sz="1800" dirty="0">
                          <a:latin typeface="Arial" panose="020B0604020202020204" pitchFamily="34" charset="0"/>
                          <a:cs typeface="Arial" panose="020B0604020202020204" pitchFamily="34" charset="0"/>
                        </a:rPr>
                        <a:t>Median Pay Gap %</a:t>
                      </a:r>
                    </a:p>
                  </a:txBody>
                  <a:tcPr/>
                </a:tc>
                <a:tc>
                  <a:txBody>
                    <a:bodyPr/>
                    <a:lstStyle/>
                    <a:p>
                      <a:pPr algn="ctr"/>
                      <a:r>
                        <a:rPr lang="en-GB" sz="1800" dirty="0">
                          <a:latin typeface="Arial" panose="020B0604020202020204" pitchFamily="34" charset="0"/>
                          <a:cs typeface="Arial" panose="020B0604020202020204" pitchFamily="34" charset="0"/>
                        </a:rPr>
                        <a:t>Bonus Pay Gap %</a:t>
                      </a:r>
                    </a:p>
                  </a:txBody>
                  <a:tcPr/>
                </a:tc>
                <a:extLst>
                  <a:ext uri="{0D108BD9-81ED-4DB2-BD59-A6C34878D82A}">
                    <a16:rowId xmlns:a16="http://schemas.microsoft.com/office/drawing/2014/main" val="3128673432"/>
                  </a:ext>
                </a:extLst>
              </a:tr>
              <a:tr h="1235341">
                <a:tc>
                  <a:txBody>
                    <a:bodyPr/>
                    <a:lstStyle/>
                    <a:p>
                      <a:pPr algn="ctr"/>
                      <a:r>
                        <a:rPr lang="en-GB" sz="1800" b="0" dirty="0">
                          <a:latin typeface="Arial" panose="020B0604020202020204" pitchFamily="34" charset="0"/>
                          <a:cs typeface="Arial" panose="020B0604020202020204" pitchFamily="34" charset="0"/>
                        </a:rPr>
                        <a:t>Buckinghamshire Oxfordshire and Berkshire West</a:t>
                      </a:r>
                    </a:p>
                  </a:txBody>
                  <a:tcPr/>
                </a:tc>
                <a:tc>
                  <a:txBody>
                    <a:bodyPr/>
                    <a:lstStyle/>
                    <a:p>
                      <a:pPr algn="ctr"/>
                      <a:r>
                        <a:rPr lang="en-GB" sz="1800" b="0" dirty="0">
                          <a:latin typeface="Arial" panose="020B0604020202020204" pitchFamily="34" charset="0"/>
                          <a:cs typeface="Arial" panose="020B0604020202020204" pitchFamily="34" charset="0"/>
                        </a:rPr>
                        <a:t>21.4%</a:t>
                      </a:r>
                    </a:p>
                  </a:txBody>
                  <a:tcPr/>
                </a:tc>
                <a:tc>
                  <a:txBody>
                    <a:bodyPr/>
                    <a:lstStyle/>
                    <a:p>
                      <a:pPr algn="ctr"/>
                      <a:r>
                        <a:rPr lang="en-GB" sz="1800" b="0" dirty="0">
                          <a:latin typeface="Arial" panose="020B0604020202020204" pitchFamily="34" charset="0"/>
                          <a:cs typeface="Arial" panose="020B0604020202020204" pitchFamily="34" charset="0"/>
                        </a:rPr>
                        <a:t>12.7%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Arial" panose="020B0604020202020204" pitchFamily="34" charset="0"/>
                          <a:ea typeface="+mn-ea"/>
                          <a:cs typeface="Arial" panose="020B0604020202020204" pitchFamily="34" charset="0"/>
                        </a:rPr>
                        <a:t>No bonuses were paid.</a:t>
                      </a:r>
                      <a:endParaRPr lang="en-GB" sz="18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74476138"/>
                  </a:ext>
                </a:extLst>
              </a:tr>
              <a:tr h="556666">
                <a:tc>
                  <a:txBody>
                    <a:bodyPr/>
                    <a:lstStyle/>
                    <a:p>
                      <a:pPr algn="ctr"/>
                      <a:r>
                        <a:rPr lang="en-GB" sz="1800" dirty="0">
                          <a:latin typeface="Arial" panose="020B0604020202020204" pitchFamily="34" charset="0"/>
                          <a:cs typeface="Arial" panose="020B0604020202020204" pitchFamily="34" charset="0"/>
                        </a:rPr>
                        <a:t>Surrey Heartlands</a:t>
                      </a:r>
                    </a:p>
                  </a:txBody>
                  <a:tcPr/>
                </a:tc>
                <a:tc>
                  <a:txBody>
                    <a:bodyPr/>
                    <a:lstStyle/>
                    <a:p>
                      <a:pPr algn="ctr"/>
                      <a:r>
                        <a:rPr lang="en-GB" sz="1800" b="1" dirty="0">
                          <a:solidFill>
                            <a:srgbClr val="006400"/>
                          </a:solidFill>
                          <a:latin typeface="Arial" panose="020B0604020202020204" pitchFamily="34" charset="0"/>
                          <a:cs typeface="Arial" panose="020B0604020202020204" pitchFamily="34" charset="0"/>
                        </a:rPr>
                        <a:t>9.7%</a:t>
                      </a:r>
                    </a:p>
                  </a:txBody>
                  <a:tcPr/>
                </a:tc>
                <a:tc>
                  <a:txBody>
                    <a:bodyPr/>
                    <a:lstStyle/>
                    <a:p>
                      <a:pPr algn="ctr"/>
                      <a:r>
                        <a:rPr lang="en-GB" sz="1800" dirty="0">
                          <a:solidFill>
                            <a:schemeClr val="tx1"/>
                          </a:solidFill>
                          <a:latin typeface="Arial" panose="020B0604020202020204" pitchFamily="34" charset="0"/>
                          <a:cs typeface="Arial" panose="020B0604020202020204" pitchFamily="34" charset="0"/>
                        </a:rPr>
                        <a:t>12.3%</a:t>
                      </a:r>
                    </a:p>
                  </a:txBody>
                  <a:tcPr/>
                </a:tc>
                <a:tc>
                  <a:txBody>
                    <a:bodyPr/>
                    <a:lstStyle/>
                    <a:p>
                      <a:pPr algn="ctr"/>
                      <a:r>
                        <a:rPr lang="en-GB" sz="1800" b="0" i="0" kern="1200" dirty="0">
                          <a:solidFill>
                            <a:schemeClr val="dk1"/>
                          </a:solidFill>
                          <a:effectLst/>
                          <a:latin typeface="Arial" panose="020B0604020202020204" pitchFamily="34" charset="0"/>
                          <a:ea typeface="+mn-ea"/>
                          <a:cs typeface="Arial" panose="020B0604020202020204" pitchFamily="34" charset="0"/>
                        </a:rPr>
                        <a:t>No bonuses were paid.</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19097842"/>
                  </a:ext>
                </a:extLst>
              </a:tr>
              <a:tr h="869314">
                <a:tc>
                  <a:txBody>
                    <a:bodyPr/>
                    <a:lstStyle/>
                    <a:p>
                      <a:pPr algn="ctr"/>
                      <a:r>
                        <a:rPr lang="en-GB" sz="1800" dirty="0">
                          <a:latin typeface="Arial" panose="020B0604020202020204" pitchFamily="34" charset="0"/>
                          <a:cs typeface="Arial" panose="020B0604020202020204" pitchFamily="34" charset="0"/>
                        </a:rPr>
                        <a:t>Kent and Medway</a:t>
                      </a:r>
                    </a:p>
                  </a:txBody>
                  <a:tcPr/>
                </a:tc>
                <a:tc>
                  <a:txBody>
                    <a:bodyPr/>
                    <a:lstStyle/>
                    <a:p>
                      <a:pPr algn="ctr"/>
                      <a:r>
                        <a:rPr lang="en-GB" sz="1800" dirty="0">
                          <a:latin typeface="Arial" panose="020B0604020202020204" pitchFamily="34" charset="0"/>
                          <a:cs typeface="Arial" panose="020B0604020202020204" pitchFamily="34" charset="0"/>
                        </a:rPr>
                        <a:t>27.1%</a:t>
                      </a:r>
                    </a:p>
                  </a:txBody>
                  <a:tcPr/>
                </a:tc>
                <a:tc>
                  <a:txBody>
                    <a:bodyPr/>
                    <a:lstStyle/>
                    <a:p>
                      <a:pPr algn="ctr"/>
                      <a:r>
                        <a:rPr lang="en-GB" sz="1800" dirty="0">
                          <a:latin typeface="Arial" panose="020B0604020202020204" pitchFamily="34" charset="0"/>
                          <a:cs typeface="Arial" panose="020B0604020202020204" pitchFamily="34" charset="0"/>
                        </a:rPr>
                        <a:t>15.1%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Arial" panose="020B0604020202020204" pitchFamily="34" charset="0"/>
                          <a:ea typeface="+mn-ea"/>
                          <a:cs typeface="Arial" panose="020B0604020202020204" pitchFamily="34" charset="0"/>
                        </a:rPr>
                        <a:t>No bonuses were paid.</a:t>
                      </a:r>
                      <a:endParaRPr lang="en-GB" sz="1800" dirty="0">
                        <a:latin typeface="Arial" panose="020B0604020202020204" pitchFamily="34" charset="0"/>
                        <a:cs typeface="Arial" panose="020B0604020202020204" pitchFamily="34" charset="0"/>
                      </a:endParaRPr>
                    </a:p>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53313907"/>
                  </a:ext>
                </a:extLst>
              </a:tr>
              <a:tr h="556666">
                <a:tc>
                  <a:txBody>
                    <a:bodyPr/>
                    <a:lstStyle/>
                    <a:p>
                      <a:pPr algn="ctr"/>
                      <a:r>
                        <a:rPr lang="en-GB" sz="1800" dirty="0">
                          <a:latin typeface="Arial" panose="020B0604020202020204" pitchFamily="34" charset="0"/>
                          <a:cs typeface="Arial" panose="020B0604020202020204" pitchFamily="34" charset="0"/>
                        </a:rPr>
                        <a:t>Sussex </a:t>
                      </a:r>
                    </a:p>
                  </a:txBody>
                  <a:tcPr/>
                </a:tc>
                <a:tc>
                  <a:txBody>
                    <a:bodyPr/>
                    <a:lstStyle/>
                    <a:p>
                      <a:pPr algn="ctr"/>
                      <a:r>
                        <a:rPr lang="en-GB" sz="1800" dirty="0">
                          <a:latin typeface="Arial" panose="020B0604020202020204" pitchFamily="34" charset="0"/>
                          <a:cs typeface="Arial" panose="020B0604020202020204" pitchFamily="34" charset="0"/>
                        </a:rPr>
                        <a:t>20.6%</a:t>
                      </a:r>
                    </a:p>
                  </a:txBody>
                  <a:tcPr/>
                </a:tc>
                <a:tc>
                  <a:txBody>
                    <a:bodyPr/>
                    <a:lstStyle/>
                    <a:p>
                      <a:pPr algn="ctr"/>
                      <a:r>
                        <a:rPr lang="en-GB" sz="1800" b="1" dirty="0">
                          <a:solidFill>
                            <a:srgbClr val="006400"/>
                          </a:solidFill>
                          <a:latin typeface="Arial" panose="020B0604020202020204" pitchFamily="34" charset="0"/>
                          <a:cs typeface="Arial" panose="020B0604020202020204" pitchFamily="34" charset="0"/>
                        </a:rPr>
                        <a:t>9.7%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 bonuses were paid.</a:t>
                      </a:r>
                    </a:p>
                  </a:txBody>
                  <a:tcPr/>
                </a:tc>
                <a:extLst>
                  <a:ext uri="{0D108BD9-81ED-4DB2-BD59-A6C34878D82A}">
                    <a16:rowId xmlns:a16="http://schemas.microsoft.com/office/drawing/2014/main" val="2262458552"/>
                  </a:ext>
                </a:extLst>
              </a:tr>
              <a:tr h="869314">
                <a:tc>
                  <a:txBody>
                    <a:bodyPr/>
                    <a:lstStyle/>
                    <a:p>
                      <a:pPr algn="ctr"/>
                      <a:r>
                        <a:rPr lang="en-GB" sz="1800" dirty="0">
                          <a:latin typeface="Arial" panose="020B0604020202020204" pitchFamily="34" charset="0"/>
                          <a:cs typeface="Arial" panose="020B0604020202020204" pitchFamily="34" charset="0"/>
                        </a:rPr>
                        <a:t>Hampshire and Isle of Wight</a:t>
                      </a:r>
                    </a:p>
                  </a:txBody>
                  <a:tcPr/>
                </a:tc>
                <a:tc>
                  <a:txBody>
                    <a:bodyPr/>
                    <a:lstStyle/>
                    <a:p>
                      <a:pPr algn="ctr"/>
                      <a:r>
                        <a:rPr lang="en-GB" sz="1800" dirty="0">
                          <a:solidFill>
                            <a:srgbClr val="990000"/>
                          </a:solidFill>
                          <a:latin typeface="Arial" panose="020B0604020202020204" pitchFamily="34" charset="0"/>
                          <a:cs typeface="Arial" panose="020B0604020202020204" pitchFamily="34" charset="0"/>
                        </a:rPr>
                        <a:t>23.9%</a:t>
                      </a:r>
                    </a:p>
                  </a:txBody>
                  <a:tcPr/>
                </a:tc>
                <a:tc>
                  <a:txBody>
                    <a:bodyPr/>
                    <a:lstStyle/>
                    <a:p>
                      <a:pPr algn="ctr"/>
                      <a:r>
                        <a:rPr lang="en-GB" sz="1800" dirty="0">
                          <a:latin typeface="Arial" panose="020B0604020202020204" pitchFamily="34" charset="0"/>
                          <a:cs typeface="Arial" panose="020B0604020202020204" pitchFamily="34" charset="0"/>
                        </a:rPr>
                        <a:t>19.8%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 bonuses were paid.</a:t>
                      </a:r>
                    </a:p>
                  </a:txBody>
                  <a:tcPr/>
                </a:tc>
                <a:extLst>
                  <a:ext uri="{0D108BD9-81ED-4DB2-BD59-A6C34878D82A}">
                    <a16:rowId xmlns:a16="http://schemas.microsoft.com/office/drawing/2014/main" val="2616836264"/>
                  </a:ext>
                </a:extLst>
              </a:tr>
              <a:tr h="556666">
                <a:tc>
                  <a:txBody>
                    <a:bodyPr/>
                    <a:lstStyle/>
                    <a:p>
                      <a:pPr algn="ctr"/>
                      <a:r>
                        <a:rPr lang="en-GB" sz="1800" b="0" dirty="0">
                          <a:latin typeface="Arial" panose="020B0604020202020204" pitchFamily="34" charset="0"/>
                          <a:cs typeface="Arial" panose="020B0604020202020204" pitchFamily="34" charset="0"/>
                        </a:rPr>
                        <a:t>Frimley</a:t>
                      </a:r>
                    </a:p>
                  </a:txBody>
                  <a:tcPr/>
                </a:tc>
                <a:tc>
                  <a:txBody>
                    <a:bodyPr/>
                    <a:lstStyle/>
                    <a:p>
                      <a:pPr algn="ctr"/>
                      <a:r>
                        <a:rPr lang="en-GB" sz="1800" b="0" dirty="0">
                          <a:latin typeface="Arial" panose="020B0604020202020204" pitchFamily="34" charset="0"/>
                          <a:cs typeface="Arial" panose="020B0604020202020204" pitchFamily="34" charset="0"/>
                        </a:rPr>
                        <a:t>20%</a:t>
                      </a:r>
                    </a:p>
                  </a:txBody>
                  <a:tcPr/>
                </a:tc>
                <a:tc>
                  <a:txBody>
                    <a:bodyPr/>
                    <a:lstStyle/>
                    <a:p>
                      <a:pPr algn="ctr"/>
                      <a:r>
                        <a:rPr lang="en-GB" sz="1800" b="1" dirty="0">
                          <a:solidFill>
                            <a:srgbClr val="FF0000"/>
                          </a:solidFill>
                          <a:latin typeface="Arial" panose="020B0604020202020204" pitchFamily="34" charset="0"/>
                          <a:cs typeface="Arial" panose="020B0604020202020204" pitchFamily="34" charset="0"/>
                        </a:rPr>
                        <a:t>25%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 bonuses were paid.</a:t>
                      </a:r>
                    </a:p>
                  </a:txBody>
                  <a:tcPr/>
                </a:tc>
                <a:extLst>
                  <a:ext uri="{0D108BD9-81ED-4DB2-BD59-A6C34878D82A}">
                    <a16:rowId xmlns:a16="http://schemas.microsoft.com/office/drawing/2014/main" val="4000731327"/>
                  </a:ext>
                </a:extLst>
              </a:tr>
            </a:tbl>
          </a:graphicData>
        </a:graphic>
      </p:graphicFrame>
      <p:sp>
        <p:nvSpPr>
          <p:cNvPr id="25" name="TextBox 24">
            <a:extLst>
              <a:ext uri="{FF2B5EF4-FFF2-40B4-BE49-F238E27FC236}">
                <a16:creationId xmlns:a16="http://schemas.microsoft.com/office/drawing/2014/main" id="{4E3977E9-3672-B1FF-B81F-AC7E43EE9358}"/>
              </a:ext>
            </a:extLst>
          </p:cNvPr>
          <p:cNvSpPr txBox="1"/>
          <p:nvPr/>
        </p:nvSpPr>
        <p:spPr>
          <a:xfrm>
            <a:off x="702211" y="7581900"/>
            <a:ext cx="16823787" cy="2031325"/>
          </a:xfrm>
          <a:prstGeom prst="rect">
            <a:avLst/>
          </a:prstGeom>
          <a:noFill/>
          <a:ln>
            <a:solidFill>
              <a:srgbClr val="05090F"/>
            </a:solidFill>
          </a:ln>
        </p:spPr>
        <p:txBody>
          <a:bodyPr wrap="square" rtlCol="0">
            <a:spAutoFit/>
          </a:bodyPr>
          <a:lstStyle/>
          <a:p>
            <a:r>
              <a:rPr lang="en-GB" dirty="0">
                <a:latin typeface="Arial" panose="020B0604020202020204" pitchFamily="34" charset="0"/>
                <a:cs typeface="Arial" panose="020B0604020202020204" pitchFamily="34" charset="0"/>
              </a:rPr>
              <a:t>The above information is drawn from the Government Equalities Office website – it compares disclosure rates for the March 2024 snapshot for ICBs in the South East. ICBs with the highest Pay Gap are in Red, whilst those with the lowest Pay Gap are in Green.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Surrey Heartlands ICB had the lowest mean pay gap whilst Sussex ICB had the lowest median pay gap. Hampshire and Isle of Wight ICB had the highest mean pay gap and Frimley ICB had the highest median pay gap. The EDI Team are speaking to Sussex to understand their approach in this space.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March 2025 comparisons will be available from April 2026. </a:t>
            </a:r>
          </a:p>
        </p:txBody>
      </p:sp>
    </p:spTree>
    <p:extLst>
      <p:ext uri="{BB962C8B-B14F-4D97-AF65-F5344CB8AC3E}">
        <p14:creationId xmlns:p14="http://schemas.microsoft.com/office/powerpoint/2010/main" val="470670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4E16B-9A53-4D23-12C5-D45C9A255519}"/>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4D2EAE15-6CE0-AEA5-16B4-4B3924F24FAC}"/>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DA4F6EB9-A019-FC77-648B-DE4B6CAAF250}"/>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C9497212-A017-BEEC-8C4B-708D9B5FD6E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533E14E3-269E-D6C8-6310-57D244BA97DF}"/>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473B0593-4C6A-8BF1-48EA-6DE028A1E3D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B475BD4D-3705-3D53-6377-1AC2C46261E0}"/>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1E625683-951A-969B-D6AA-C7552C9055B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FE622301-C654-5D5C-DDAF-39020D1FBF7F}"/>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CECFBB90-D830-DB52-AD00-A2CF42011D8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0D050F7A-C817-A2E4-4F0E-D0BC348C8F5B}"/>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413DC6FA-57CE-E560-DB9D-9DDAC4E3D345}"/>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36580A9D-CE66-E8A5-DEDB-D700DEBA7C8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7FB7F150-9415-57B9-E8D0-9D37759E539B}"/>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2D49BD8C-45EC-B793-5BBF-A5F14139FC1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D1B02056-BC73-4A17-3598-4C164CBB33D7}"/>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4E85062C-BB58-6736-7389-7E645E00EB89}"/>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5DDA6341-FD7B-AD2A-BD06-3ABB81E76402}"/>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DDAE690C-C0D9-6767-65F6-35DEF30E5F5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5" name="Title 24">
            <a:extLst>
              <a:ext uri="{FF2B5EF4-FFF2-40B4-BE49-F238E27FC236}">
                <a16:creationId xmlns:a16="http://schemas.microsoft.com/office/drawing/2014/main" id="{DA08647D-9FC2-5167-6B9D-BD5D0ECEF51F}"/>
              </a:ext>
            </a:extLst>
          </p:cNvPr>
          <p:cNvSpPr txBox="1">
            <a:spLocks noGrp="1"/>
          </p:cNvSpPr>
          <p:nvPr>
            <p:ph type="title" idx="4294967295"/>
          </p:nvPr>
        </p:nvSpPr>
        <p:spPr>
          <a:xfrm>
            <a:off x="609600" y="7581900"/>
            <a:ext cx="16992600" cy="646331"/>
          </a:xfrm>
          <a:prstGeom prst="rect">
            <a:avLst/>
          </a:prstGeom>
          <a:noFill/>
          <a:ln>
            <a:solidFill>
              <a:schemeClr val="tx1">
                <a:lumMod val="95000"/>
                <a:lumOff val="5000"/>
              </a:schemeClr>
            </a:solid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This Table highlights comparisons across pay quarters – focussing on the lowest pay quarter (Quartile 1) and highest pay quarter (Quartile 4). The ICBs with the lowest representation at Quartile 4 and highest representation at Quartile 1 are highlighted Red. </a:t>
            </a:r>
          </a:p>
        </p:txBody>
      </p:sp>
      <p:graphicFrame>
        <p:nvGraphicFramePr>
          <p:cNvPr id="24" name="Table 23">
            <a:extLst>
              <a:ext uri="{FF2B5EF4-FFF2-40B4-BE49-F238E27FC236}">
                <a16:creationId xmlns:a16="http://schemas.microsoft.com/office/drawing/2014/main" id="{7938A0F0-14DE-B470-AC92-247CF6426B54}"/>
              </a:ext>
            </a:extLst>
          </p:cNvPr>
          <p:cNvGraphicFramePr>
            <a:graphicFrameLocks noGrp="1"/>
          </p:cNvGraphicFramePr>
          <p:nvPr>
            <p:extLst>
              <p:ext uri="{D42A27DB-BD31-4B8C-83A1-F6EECF244321}">
                <p14:modId xmlns:p14="http://schemas.microsoft.com/office/powerpoint/2010/main" val="3468685112"/>
              </p:ext>
            </p:extLst>
          </p:nvPr>
        </p:nvGraphicFramePr>
        <p:xfrm>
          <a:off x="457200" y="1600200"/>
          <a:ext cx="17145000" cy="5295897"/>
        </p:xfrm>
        <a:graphic>
          <a:graphicData uri="http://schemas.openxmlformats.org/drawingml/2006/table">
            <a:tbl>
              <a:tblPr firstRow="1" bandRow="1">
                <a:tableStyleId>{5C22544A-7EE6-4342-B048-85BDC9FD1C3A}</a:tableStyleId>
              </a:tblPr>
              <a:tblGrid>
                <a:gridCol w="4211568">
                  <a:extLst>
                    <a:ext uri="{9D8B030D-6E8A-4147-A177-3AD203B41FA5}">
                      <a16:colId xmlns:a16="http://schemas.microsoft.com/office/drawing/2014/main" val="2411519454"/>
                    </a:ext>
                  </a:extLst>
                </a:gridCol>
                <a:gridCol w="3233012">
                  <a:extLst>
                    <a:ext uri="{9D8B030D-6E8A-4147-A177-3AD203B41FA5}">
                      <a16:colId xmlns:a16="http://schemas.microsoft.com/office/drawing/2014/main" val="2195731698"/>
                    </a:ext>
                  </a:extLst>
                </a:gridCol>
                <a:gridCol w="3635043">
                  <a:extLst>
                    <a:ext uri="{9D8B030D-6E8A-4147-A177-3AD203B41FA5}">
                      <a16:colId xmlns:a16="http://schemas.microsoft.com/office/drawing/2014/main" val="2319310574"/>
                    </a:ext>
                  </a:extLst>
                </a:gridCol>
                <a:gridCol w="2636377">
                  <a:extLst>
                    <a:ext uri="{9D8B030D-6E8A-4147-A177-3AD203B41FA5}">
                      <a16:colId xmlns:a16="http://schemas.microsoft.com/office/drawing/2014/main" val="1117786944"/>
                    </a:ext>
                  </a:extLst>
                </a:gridCol>
                <a:gridCol w="3429000">
                  <a:extLst>
                    <a:ext uri="{9D8B030D-6E8A-4147-A177-3AD203B41FA5}">
                      <a16:colId xmlns:a16="http://schemas.microsoft.com/office/drawing/2014/main" val="2639623385"/>
                    </a:ext>
                  </a:extLst>
                </a:gridCol>
              </a:tblGrid>
              <a:tr h="747027">
                <a:tc>
                  <a:txBody>
                    <a:bodyPr/>
                    <a:lstStyle/>
                    <a:p>
                      <a:pPr algn="ctr"/>
                      <a:r>
                        <a:rPr lang="en-GB" sz="1800" b="0" dirty="0">
                          <a:latin typeface="Arial" panose="020B0604020202020204" pitchFamily="34" charset="0"/>
                          <a:cs typeface="Arial" panose="020B0604020202020204" pitchFamily="34" charset="0"/>
                        </a:rPr>
                        <a:t>Integrated Care Board</a:t>
                      </a:r>
                    </a:p>
                  </a:txBody>
                  <a:tcPr/>
                </a:tc>
                <a:tc>
                  <a:txBody>
                    <a:bodyPr/>
                    <a:lstStyle/>
                    <a:p>
                      <a:pPr algn="ctr"/>
                      <a:r>
                        <a:rPr lang="en-GB" sz="1800" b="0" dirty="0">
                          <a:latin typeface="Arial" panose="020B0604020202020204" pitchFamily="34" charset="0"/>
                          <a:cs typeface="Arial" panose="020B0604020202020204" pitchFamily="34" charset="0"/>
                        </a:rPr>
                        <a:t>Quartile 1</a:t>
                      </a:r>
                    </a:p>
                  </a:txBody>
                  <a:tcPr/>
                </a:tc>
                <a:tc>
                  <a:txBody>
                    <a:bodyPr/>
                    <a:lstStyle/>
                    <a:p>
                      <a:pPr algn="ctr"/>
                      <a:r>
                        <a:rPr lang="en-GB" sz="1800" b="0" dirty="0">
                          <a:latin typeface="Arial" panose="020B0604020202020204" pitchFamily="34" charset="0"/>
                          <a:cs typeface="Arial" panose="020B0604020202020204" pitchFamily="34" charset="0"/>
                        </a:rPr>
                        <a:t>Quartile 2</a:t>
                      </a:r>
                    </a:p>
                  </a:txBody>
                  <a:tcPr/>
                </a:tc>
                <a:tc>
                  <a:txBody>
                    <a:bodyPr/>
                    <a:lstStyle/>
                    <a:p>
                      <a:pPr algn="ctr"/>
                      <a:r>
                        <a:rPr lang="en-GB" sz="1800" b="0" dirty="0">
                          <a:latin typeface="Arial" panose="020B0604020202020204" pitchFamily="34" charset="0"/>
                          <a:cs typeface="Arial" panose="020B0604020202020204" pitchFamily="34" charset="0"/>
                        </a:rPr>
                        <a:t>Quartile 3</a:t>
                      </a:r>
                    </a:p>
                  </a:txBody>
                  <a:tcPr/>
                </a:tc>
                <a:tc>
                  <a:txBody>
                    <a:bodyPr/>
                    <a:lstStyle/>
                    <a:p>
                      <a:pPr algn="ctr"/>
                      <a:r>
                        <a:rPr lang="en-GB" sz="1800" b="0" dirty="0">
                          <a:latin typeface="Arial" panose="020B0604020202020204" pitchFamily="34" charset="0"/>
                          <a:cs typeface="Arial" panose="020B0604020202020204" pitchFamily="34" charset="0"/>
                        </a:rPr>
                        <a:t>Quartile 4  (highest paid)</a:t>
                      </a:r>
                    </a:p>
                  </a:txBody>
                  <a:tcPr/>
                </a:tc>
                <a:extLst>
                  <a:ext uri="{0D108BD9-81ED-4DB2-BD59-A6C34878D82A}">
                    <a16:rowId xmlns:a16="http://schemas.microsoft.com/office/drawing/2014/main" val="1684114328"/>
                  </a:ext>
                </a:extLst>
              </a:tr>
              <a:tr h="7470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dirty="0">
                          <a:latin typeface="Arial" panose="020B0604020202020204" pitchFamily="34" charset="0"/>
                          <a:cs typeface="Arial" panose="020B0604020202020204" pitchFamily="34" charset="0"/>
                        </a:rPr>
                        <a:t>Buckinghamshire Oxfordshire and Berkshire West</a:t>
                      </a:r>
                    </a:p>
                  </a:txBody>
                  <a:tcPr/>
                </a:tc>
                <a:tc>
                  <a:txBody>
                    <a:bodyPr/>
                    <a:lstStyle/>
                    <a:p>
                      <a:pPr algn="ctr"/>
                      <a:r>
                        <a:rPr lang="en-GB" sz="1800" b="0" dirty="0">
                          <a:solidFill>
                            <a:srgbClr val="990000"/>
                          </a:solidFill>
                          <a:latin typeface="Arial" panose="020B0604020202020204" pitchFamily="34" charset="0"/>
                          <a:cs typeface="Arial" panose="020B0604020202020204" pitchFamily="34" charset="0"/>
                        </a:rPr>
                        <a:t>90.7%</a:t>
                      </a:r>
                    </a:p>
                  </a:txBody>
                  <a:tcPr/>
                </a:tc>
                <a:tc>
                  <a:txBody>
                    <a:bodyPr/>
                    <a:lstStyle/>
                    <a:p>
                      <a:pPr algn="ctr"/>
                      <a:r>
                        <a:rPr lang="en-GB" sz="1800" b="0" dirty="0">
                          <a:latin typeface="Arial" panose="020B0604020202020204" pitchFamily="34" charset="0"/>
                          <a:cs typeface="Arial" panose="020B0604020202020204" pitchFamily="34" charset="0"/>
                        </a:rPr>
                        <a:t>77.8%</a:t>
                      </a:r>
                    </a:p>
                  </a:txBody>
                  <a:tcPr/>
                </a:tc>
                <a:tc>
                  <a:txBody>
                    <a:bodyPr/>
                    <a:lstStyle/>
                    <a:p>
                      <a:pPr algn="ctr"/>
                      <a:r>
                        <a:rPr lang="en-GB" sz="1800" b="0" dirty="0">
                          <a:latin typeface="Arial" panose="020B0604020202020204" pitchFamily="34" charset="0"/>
                          <a:cs typeface="Arial" panose="020B0604020202020204" pitchFamily="34" charset="0"/>
                        </a:rPr>
                        <a:t>71.8%</a:t>
                      </a:r>
                    </a:p>
                  </a:txBody>
                  <a:tcPr/>
                </a:tc>
                <a:tc>
                  <a:txBody>
                    <a:bodyPr/>
                    <a:lstStyle/>
                    <a:p>
                      <a:pPr algn="ctr"/>
                      <a:r>
                        <a:rPr lang="en-GB" sz="1800" b="0" dirty="0">
                          <a:solidFill>
                            <a:schemeClr val="tx1"/>
                          </a:solidFill>
                          <a:latin typeface="Arial" panose="020B0604020202020204" pitchFamily="34" charset="0"/>
                          <a:cs typeface="Arial" panose="020B0604020202020204" pitchFamily="34" charset="0"/>
                        </a:rPr>
                        <a:t>67.5%</a:t>
                      </a:r>
                    </a:p>
                  </a:txBody>
                  <a:tcPr/>
                </a:tc>
                <a:extLst>
                  <a:ext uri="{0D108BD9-81ED-4DB2-BD59-A6C34878D82A}">
                    <a16:rowId xmlns:a16="http://schemas.microsoft.com/office/drawing/2014/main" val="3774707652"/>
                  </a:ext>
                </a:extLst>
              </a:tr>
              <a:tr h="813735">
                <a:tc>
                  <a:txBody>
                    <a:bodyPr/>
                    <a:lstStyle/>
                    <a:p>
                      <a:pPr algn="ctr"/>
                      <a:r>
                        <a:rPr lang="en-GB" sz="1800" b="0" dirty="0">
                          <a:latin typeface="Arial" panose="020B0604020202020204" pitchFamily="34" charset="0"/>
                          <a:cs typeface="Arial" panose="020B0604020202020204" pitchFamily="34" charset="0"/>
                        </a:rPr>
                        <a:t>Surrey Heartlands</a:t>
                      </a:r>
                    </a:p>
                  </a:txBody>
                  <a:tcPr/>
                </a:tc>
                <a:tc>
                  <a:txBody>
                    <a:bodyPr/>
                    <a:lstStyle/>
                    <a:p>
                      <a:pPr algn="ctr"/>
                      <a:r>
                        <a:rPr lang="en-GB" sz="1800" b="0" dirty="0">
                          <a:latin typeface="Arial" panose="020B0604020202020204" pitchFamily="34" charset="0"/>
                          <a:cs typeface="Arial" panose="020B0604020202020204" pitchFamily="34" charset="0"/>
                        </a:rPr>
                        <a:t>83.9%</a:t>
                      </a:r>
                    </a:p>
                  </a:txBody>
                  <a:tcPr/>
                </a:tc>
                <a:tc>
                  <a:txBody>
                    <a:bodyPr/>
                    <a:lstStyle/>
                    <a:p>
                      <a:pPr algn="ctr"/>
                      <a:r>
                        <a:rPr lang="en-GB" sz="1800" b="0" dirty="0">
                          <a:latin typeface="Arial" panose="020B0604020202020204" pitchFamily="34" charset="0"/>
                          <a:cs typeface="Arial" panose="020B0604020202020204" pitchFamily="34" charset="0"/>
                        </a:rPr>
                        <a:t>82.2%</a:t>
                      </a:r>
                    </a:p>
                  </a:txBody>
                  <a:tcPr/>
                </a:tc>
                <a:tc>
                  <a:txBody>
                    <a:bodyPr/>
                    <a:lstStyle/>
                    <a:p>
                      <a:pPr algn="ctr"/>
                      <a:r>
                        <a:rPr lang="en-GB" sz="1800" b="0" dirty="0">
                          <a:latin typeface="Arial" panose="020B0604020202020204" pitchFamily="34" charset="0"/>
                          <a:cs typeface="Arial" panose="020B0604020202020204" pitchFamily="34" charset="0"/>
                        </a:rPr>
                        <a:t>80.3%</a:t>
                      </a:r>
                    </a:p>
                  </a:txBody>
                  <a:tcPr/>
                </a:tc>
                <a:tc>
                  <a:txBody>
                    <a:bodyPr/>
                    <a:lstStyle/>
                    <a:p>
                      <a:pPr algn="ctr"/>
                      <a:r>
                        <a:rPr lang="en-GB" sz="1800" b="0" dirty="0">
                          <a:solidFill>
                            <a:schemeClr val="tx1"/>
                          </a:solidFill>
                          <a:latin typeface="Arial" panose="020B0604020202020204" pitchFamily="34" charset="0"/>
                          <a:cs typeface="Arial" panose="020B0604020202020204" pitchFamily="34" charset="0"/>
                        </a:rPr>
                        <a:t>72.7%</a:t>
                      </a:r>
                    </a:p>
                  </a:txBody>
                  <a:tcPr/>
                </a:tc>
                <a:extLst>
                  <a:ext uri="{0D108BD9-81ED-4DB2-BD59-A6C34878D82A}">
                    <a16:rowId xmlns:a16="http://schemas.microsoft.com/office/drawing/2014/main" val="2339027746"/>
                  </a:ext>
                </a:extLst>
              </a:tr>
              <a:tr h="747027">
                <a:tc>
                  <a:txBody>
                    <a:bodyPr/>
                    <a:lstStyle/>
                    <a:p>
                      <a:pPr algn="ctr"/>
                      <a:r>
                        <a:rPr lang="en-GB" sz="1800" b="0" dirty="0">
                          <a:latin typeface="Arial" panose="020B0604020202020204" pitchFamily="34" charset="0"/>
                          <a:cs typeface="Arial" panose="020B0604020202020204" pitchFamily="34" charset="0"/>
                        </a:rPr>
                        <a:t>Kent and Medway</a:t>
                      </a:r>
                    </a:p>
                  </a:txBody>
                  <a:tcPr/>
                </a:tc>
                <a:tc>
                  <a:txBody>
                    <a:bodyPr/>
                    <a:lstStyle/>
                    <a:p>
                      <a:pPr algn="ctr"/>
                      <a:r>
                        <a:rPr lang="en-GB" sz="1800" b="0" dirty="0">
                          <a:solidFill>
                            <a:schemeClr val="tx1"/>
                          </a:solidFill>
                          <a:latin typeface="Arial" panose="020B0604020202020204" pitchFamily="34" charset="0"/>
                          <a:cs typeface="Arial" panose="020B0604020202020204" pitchFamily="34" charset="0"/>
                        </a:rPr>
                        <a:t>88.2%</a:t>
                      </a:r>
                    </a:p>
                  </a:txBody>
                  <a:tcPr/>
                </a:tc>
                <a:tc>
                  <a:txBody>
                    <a:bodyPr/>
                    <a:lstStyle/>
                    <a:p>
                      <a:pPr algn="ctr"/>
                      <a:r>
                        <a:rPr lang="en-GB" sz="1800" b="0" dirty="0">
                          <a:latin typeface="Arial" panose="020B0604020202020204" pitchFamily="34" charset="0"/>
                          <a:cs typeface="Arial" panose="020B0604020202020204" pitchFamily="34" charset="0"/>
                        </a:rPr>
                        <a:t>81.6%</a:t>
                      </a:r>
                    </a:p>
                  </a:txBody>
                  <a:tcPr/>
                </a:tc>
                <a:tc>
                  <a:txBody>
                    <a:bodyPr/>
                    <a:lstStyle/>
                    <a:p>
                      <a:pPr algn="ctr"/>
                      <a:r>
                        <a:rPr lang="en-GB" sz="1800" b="0" dirty="0">
                          <a:latin typeface="Arial" panose="020B0604020202020204" pitchFamily="34" charset="0"/>
                          <a:cs typeface="Arial" panose="020B0604020202020204" pitchFamily="34" charset="0"/>
                        </a:rPr>
                        <a:t>74.4%</a:t>
                      </a:r>
                    </a:p>
                  </a:txBody>
                  <a:tcPr/>
                </a:tc>
                <a:tc>
                  <a:txBody>
                    <a:bodyPr/>
                    <a:lstStyle/>
                    <a:p>
                      <a:pPr algn="ctr"/>
                      <a:r>
                        <a:rPr lang="en-GB" sz="1800" b="0" dirty="0">
                          <a:solidFill>
                            <a:srgbClr val="990000"/>
                          </a:solidFill>
                          <a:latin typeface="Arial" panose="020B0604020202020204" pitchFamily="34" charset="0"/>
                          <a:cs typeface="Arial" panose="020B0604020202020204" pitchFamily="34" charset="0"/>
                        </a:rPr>
                        <a:t>61.5%</a:t>
                      </a:r>
                    </a:p>
                  </a:txBody>
                  <a:tcPr/>
                </a:tc>
                <a:extLst>
                  <a:ext uri="{0D108BD9-81ED-4DB2-BD59-A6C34878D82A}">
                    <a16:rowId xmlns:a16="http://schemas.microsoft.com/office/drawing/2014/main" val="2050331903"/>
                  </a:ext>
                </a:extLst>
              </a:tr>
              <a:tr h="747027">
                <a:tc>
                  <a:txBody>
                    <a:bodyPr/>
                    <a:lstStyle/>
                    <a:p>
                      <a:pPr algn="ctr"/>
                      <a:r>
                        <a:rPr lang="en-GB" sz="1800" b="0" dirty="0">
                          <a:latin typeface="Arial" panose="020B0604020202020204" pitchFamily="34" charset="0"/>
                          <a:cs typeface="Arial" panose="020B0604020202020204" pitchFamily="34" charset="0"/>
                        </a:rPr>
                        <a:t>Sussex ICB</a:t>
                      </a:r>
                    </a:p>
                  </a:txBody>
                  <a:tcPr/>
                </a:tc>
                <a:tc>
                  <a:txBody>
                    <a:bodyPr/>
                    <a:lstStyle/>
                    <a:p>
                      <a:pPr algn="ctr"/>
                      <a:r>
                        <a:rPr lang="en-GB" sz="1800" b="0" dirty="0">
                          <a:latin typeface="Arial" panose="020B0604020202020204" pitchFamily="34" charset="0"/>
                          <a:cs typeface="Arial" panose="020B0604020202020204" pitchFamily="34" charset="0"/>
                        </a:rPr>
                        <a:t>83.2%</a:t>
                      </a:r>
                    </a:p>
                  </a:txBody>
                  <a:tcPr/>
                </a:tc>
                <a:tc>
                  <a:txBody>
                    <a:bodyPr/>
                    <a:lstStyle/>
                    <a:p>
                      <a:pPr algn="ctr"/>
                      <a:r>
                        <a:rPr lang="en-GB" sz="1800" b="0" dirty="0">
                          <a:latin typeface="Arial" panose="020B0604020202020204" pitchFamily="34" charset="0"/>
                          <a:cs typeface="Arial" panose="020B0604020202020204" pitchFamily="34" charset="0"/>
                        </a:rPr>
                        <a:t>85.8%</a:t>
                      </a:r>
                    </a:p>
                  </a:txBody>
                  <a:tcPr/>
                </a:tc>
                <a:tc>
                  <a:txBody>
                    <a:bodyPr/>
                    <a:lstStyle/>
                    <a:p>
                      <a:pPr algn="ctr"/>
                      <a:r>
                        <a:rPr lang="en-GB" sz="1800" b="0" dirty="0">
                          <a:latin typeface="Arial" panose="020B0604020202020204" pitchFamily="34" charset="0"/>
                          <a:cs typeface="Arial" panose="020B0604020202020204" pitchFamily="34" charset="0"/>
                        </a:rPr>
                        <a:t>75.8%</a:t>
                      </a:r>
                    </a:p>
                  </a:txBody>
                  <a:tcPr/>
                </a:tc>
                <a:tc>
                  <a:txBody>
                    <a:bodyPr/>
                    <a:lstStyle/>
                    <a:p>
                      <a:pPr algn="ctr"/>
                      <a:r>
                        <a:rPr lang="en-GB" sz="1800" b="0" dirty="0">
                          <a:latin typeface="Arial" panose="020B0604020202020204" pitchFamily="34" charset="0"/>
                          <a:cs typeface="Arial" panose="020B0604020202020204" pitchFamily="34" charset="0"/>
                        </a:rPr>
                        <a:t>65.7%</a:t>
                      </a:r>
                    </a:p>
                  </a:txBody>
                  <a:tcPr/>
                </a:tc>
                <a:extLst>
                  <a:ext uri="{0D108BD9-81ED-4DB2-BD59-A6C34878D82A}">
                    <a16:rowId xmlns:a16="http://schemas.microsoft.com/office/drawing/2014/main" val="4050098702"/>
                  </a:ext>
                </a:extLst>
              </a:tr>
              <a:tr h="747027">
                <a:tc>
                  <a:txBody>
                    <a:bodyPr/>
                    <a:lstStyle/>
                    <a:p>
                      <a:pPr algn="ctr"/>
                      <a:r>
                        <a:rPr lang="en-GB" sz="1800" b="0" dirty="0">
                          <a:latin typeface="Arial" panose="020B0604020202020204" pitchFamily="34" charset="0"/>
                          <a:cs typeface="Arial" panose="020B0604020202020204" pitchFamily="34" charset="0"/>
                        </a:rPr>
                        <a:t>Hampshire and Isle of Wight</a:t>
                      </a:r>
                    </a:p>
                  </a:txBody>
                  <a:tcPr/>
                </a:tc>
                <a:tc>
                  <a:txBody>
                    <a:bodyPr/>
                    <a:lstStyle/>
                    <a:p>
                      <a:pPr algn="ctr"/>
                      <a:r>
                        <a:rPr lang="en-GB" sz="1800" b="0" dirty="0">
                          <a:latin typeface="Arial" panose="020B0604020202020204" pitchFamily="34" charset="0"/>
                          <a:cs typeface="Arial" panose="020B0604020202020204" pitchFamily="34" charset="0"/>
                        </a:rPr>
                        <a:t>88.0%</a:t>
                      </a:r>
                    </a:p>
                  </a:txBody>
                  <a:tcPr/>
                </a:tc>
                <a:tc>
                  <a:txBody>
                    <a:bodyPr/>
                    <a:lstStyle/>
                    <a:p>
                      <a:pPr algn="ctr"/>
                      <a:r>
                        <a:rPr lang="en-GB" sz="1800" b="0" dirty="0">
                          <a:latin typeface="Arial" panose="020B0604020202020204" pitchFamily="34" charset="0"/>
                          <a:cs typeface="Arial" panose="020B0604020202020204" pitchFamily="34" charset="0"/>
                        </a:rPr>
                        <a:t>83.1%</a:t>
                      </a:r>
                    </a:p>
                  </a:txBody>
                  <a:tcPr/>
                </a:tc>
                <a:tc>
                  <a:txBody>
                    <a:bodyPr/>
                    <a:lstStyle/>
                    <a:p>
                      <a:pPr algn="ctr"/>
                      <a:r>
                        <a:rPr lang="en-GB" sz="1800" b="0" dirty="0">
                          <a:latin typeface="Arial" panose="020B0604020202020204" pitchFamily="34" charset="0"/>
                          <a:cs typeface="Arial" panose="020B0604020202020204" pitchFamily="34" charset="0"/>
                        </a:rPr>
                        <a:t>74.3%</a:t>
                      </a:r>
                    </a:p>
                  </a:txBody>
                  <a:tcPr/>
                </a:tc>
                <a:tc>
                  <a:txBody>
                    <a:bodyPr/>
                    <a:lstStyle/>
                    <a:p>
                      <a:pPr algn="ctr"/>
                      <a:r>
                        <a:rPr lang="en-GB" sz="1800" b="0" dirty="0">
                          <a:latin typeface="Arial" panose="020B0604020202020204" pitchFamily="34" charset="0"/>
                          <a:cs typeface="Arial" panose="020B0604020202020204" pitchFamily="34" charset="0"/>
                        </a:rPr>
                        <a:t>64.3%</a:t>
                      </a:r>
                    </a:p>
                  </a:txBody>
                  <a:tcPr/>
                </a:tc>
                <a:extLst>
                  <a:ext uri="{0D108BD9-81ED-4DB2-BD59-A6C34878D82A}">
                    <a16:rowId xmlns:a16="http://schemas.microsoft.com/office/drawing/2014/main" val="3644624423"/>
                  </a:ext>
                </a:extLst>
              </a:tr>
              <a:tr h="747027">
                <a:tc>
                  <a:txBody>
                    <a:bodyPr/>
                    <a:lstStyle/>
                    <a:p>
                      <a:pPr algn="ctr"/>
                      <a:r>
                        <a:rPr lang="en-GB" sz="1800" b="0" dirty="0">
                          <a:latin typeface="Arial" panose="020B0604020202020204" pitchFamily="34" charset="0"/>
                          <a:cs typeface="Arial" panose="020B0604020202020204" pitchFamily="34" charset="0"/>
                        </a:rPr>
                        <a:t>Frimley</a:t>
                      </a:r>
                    </a:p>
                  </a:txBody>
                  <a:tcPr/>
                </a:tc>
                <a:tc>
                  <a:txBody>
                    <a:bodyPr/>
                    <a:lstStyle/>
                    <a:p>
                      <a:pPr algn="ctr"/>
                      <a:r>
                        <a:rPr lang="en-GB" sz="1800" b="0" dirty="0">
                          <a:latin typeface="Arial" panose="020B0604020202020204" pitchFamily="34" charset="0"/>
                          <a:cs typeface="Arial" panose="020B0604020202020204" pitchFamily="34" charset="0"/>
                        </a:rPr>
                        <a:t>83.5%</a:t>
                      </a:r>
                    </a:p>
                  </a:txBody>
                  <a:tcPr/>
                </a:tc>
                <a:tc>
                  <a:txBody>
                    <a:bodyPr/>
                    <a:lstStyle/>
                    <a:p>
                      <a:pPr algn="ctr"/>
                      <a:r>
                        <a:rPr lang="en-GB" sz="1800" b="0" dirty="0">
                          <a:latin typeface="Arial" panose="020B0604020202020204" pitchFamily="34" charset="0"/>
                          <a:cs typeface="Arial" panose="020B0604020202020204" pitchFamily="34" charset="0"/>
                        </a:rPr>
                        <a:t>80.9%</a:t>
                      </a:r>
                    </a:p>
                  </a:txBody>
                  <a:tcPr/>
                </a:tc>
                <a:tc>
                  <a:txBody>
                    <a:bodyPr/>
                    <a:lstStyle/>
                    <a:p>
                      <a:pPr algn="ctr"/>
                      <a:r>
                        <a:rPr lang="en-GB" sz="1800" b="0" dirty="0">
                          <a:latin typeface="Arial" panose="020B0604020202020204" pitchFamily="34" charset="0"/>
                          <a:cs typeface="Arial" panose="020B0604020202020204" pitchFamily="34" charset="0"/>
                        </a:rPr>
                        <a:t>72.5%</a:t>
                      </a:r>
                    </a:p>
                  </a:txBody>
                  <a:tcPr/>
                </a:tc>
                <a:tc>
                  <a:txBody>
                    <a:bodyPr/>
                    <a:lstStyle/>
                    <a:p>
                      <a:pPr algn="ctr"/>
                      <a:r>
                        <a:rPr lang="en-GB" sz="1800" b="0" dirty="0">
                          <a:latin typeface="Arial" panose="020B0604020202020204" pitchFamily="34" charset="0"/>
                          <a:cs typeface="Arial" panose="020B0604020202020204" pitchFamily="34" charset="0"/>
                        </a:rPr>
                        <a:t>61.8%</a:t>
                      </a:r>
                    </a:p>
                  </a:txBody>
                  <a:tcPr/>
                </a:tc>
                <a:extLst>
                  <a:ext uri="{0D108BD9-81ED-4DB2-BD59-A6C34878D82A}">
                    <a16:rowId xmlns:a16="http://schemas.microsoft.com/office/drawing/2014/main" val="1411548511"/>
                  </a:ext>
                </a:extLst>
              </a:tr>
            </a:tbl>
          </a:graphicData>
        </a:graphic>
      </p:graphicFrame>
      <p:sp>
        <p:nvSpPr>
          <p:cNvPr id="20" name="TextBox 46">
            <a:extLst>
              <a:ext uri="{FF2B5EF4-FFF2-40B4-BE49-F238E27FC236}">
                <a16:creationId xmlns:a16="http://schemas.microsoft.com/office/drawing/2014/main" id="{1BAD3E12-1294-2576-3718-C94184F8AE12}"/>
              </a:ext>
            </a:extLst>
          </p:cNvPr>
          <p:cNvSpPr txBox="1">
            <a:spLocks/>
          </p:cNvSpPr>
          <p:nvPr/>
        </p:nvSpPr>
        <p:spPr>
          <a:xfrm>
            <a:off x="253072" y="201789"/>
            <a:ext cx="16968128"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6999"/>
              </a:lnSpc>
              <a:spcBef>
                <a:spcPts val="0"/>
              </a:spcBef>
              <a:defRPr/>
            </a:pPr>
            <a:r>
              <a:rPr lang="en-US" sz="4000" b="1" dirty="0">
                <a:solidFill>
                  <a:srgbClr val="003087"/>
                </a:solidFill>
                <a:latin typeface="Arial" panose="020B0604020202020204" pitchFamily="34" charset="0"/>
                <a:ea typeface="Open Sans Bold"/>
                <a:cs typeface="Arial" panose="020B0604020202020204" pitchFamily="34" charset="0"/>
                <a:sym typeface="Open Sans Bold"/>
              </a:rPr>
              <a:t>Gender Pay Gap March 2024 South East Snapshot – Pay Quartile</a:t>
            </a:r>
          </a:p>
          <a:p>
            <a:pPr algn="l">
              <a:lnSpc>
                <a:spcPts val="6999"/>
              </a:lnSpc>
              <a:spcBef>
                <a:spcPts val="0"/>
              </a:spcBef>
              <a:defRPr/>
            </a:pPr>
            <a:endParaRPr lang="en-US" sz="4000" b="1" dirty="0">
              <a:solidFill>
                <a:srgbClr val="003087"/>
              </a:solidFill>
              <a:latin typeface="Arial" panose="020B0604020202020204" pitchFamily="34" charset="0"/>
              <a:ea typeface="Open Sans Bold"/>
              <a:cs typeface="Arial" panose="020B0604020202020204" pitchFamily="34" charset="0"/>
              <a:sym typeface="Open Sans Bold"/>
            </a:endParaRPr>
          </a:p>
        </p:txBody>
      </p:sp>
    </p:spTree>
    <p:extLst>
      <p:ext uri="{BB962C8B-B14F-4D97-AF65-F5344CB8AC3E}">
        <p14:creationId xmlns:p14="http://schemas.microsoft.com/office/powerpoint/2010/main" val="410403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A0378-3C1B-759E-5679-2ECADFDB8585}"/>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A270CE5C-50A7-DCEF-FA5E-C148E69BFEC2}"/>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E2B51F6C-954C-93D0-BA16-48FAF3EFCD2F}"/>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F55BC1BA-DEC9-094D-A369-7DFFE510C080}"/>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355A0BA4-0A93-B598-84E4-5E65935189D7}"/>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92547091-6871-6AA4-EFFB-B038DBD8E526}"/>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34B6041A-3FF8-98D2-AA4E-C1784D5590C4}"/>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6A680477-5584-DCB2-DE15-098AE0916DB9}"/>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986A2D89-3EBD-49F9-0BEA-3C02E1EC188C}"/>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D83985EE-BA34-9FAC-543D-BFE4C1F190B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1A3CC357-70B0-2994-3C8A-2EFFB841EA17}"/>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FB17C8CE-434A-9745-C1AF-009EA11A26A0}"/>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92F18A20-E558-9537-F26B-DB8D3FCE74F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BE1E47DE-E6A2-6A44-3EDD-DF3B27A9D2CB}"/>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C7B54487-02D5-E28D-7D57-DBE59571DD3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693ECD93-E451-DABB-EB83-5F36F6CAF098}"/>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007A656D-5DBA-C2AE-0E18-6E0E0D6B479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6AE5D717-C1B2-9A90-5035-61F8710305A1}"/>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098A71DA-1FA8-642B-0D7B-80340F36D0E6}"/>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B8D1B536-0076-5F75-A425-E171B137F4F5}"/>
              </a:ext>
            </a:extLst>
          </p:cNvPr>
          <p:cNvSpPr txBox="1">
            <a:spLocks noGrp="1"/>
          </p:cNvSpPr>
          <p:nvPr>
            <p:ph type="title" idx="4294967295"/>
          </p:nvPr>
        </p:nvSpPr>
        <p:spPr>
          <a:xfrm>
            <a:off x="253072" y="201789"/>
            <a:ext cx="16968128"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Comparison with National Average in 2025</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sp>
        <p:nvSpPr>
          <p:cNvPr id="21" name="TextBox 20">
            <a:extLst>
              <a:ext uri="{FF2B5EF4-FFF2-40B4-BE49-F238E27FC236}">
                <a16:creationId xmlns:a16="http://schemas.microsoft.com/office/drawing/2014/main" id="{C1BFE2A7-D167-FC01-1A29-B5A684D98D6D}"/>
              </a:ext>
            </a:extLst>
          </p:cNvPr>
          <p:cNvSpPr txBox="1"/>
          <p:nvPr/>
        </p:nvSpPr>
        <p:spPr>
          <a:xfrm>
            <a:off x="317549" y="1333500"/>
            <a:ext cx="17632826" cy="1200329"/>
          </a:xfrm>
          <a:prstGeom prst="rect">
            <a:avLst/>
          </a:prstGeom>
          <a:noFill/>
          <a:ln w="28575">
            <a:solidFill>
              <a:srgbClr val="05090F"/>
            </a:solidFill>
          </a:ln>
        </p:spPr>
        <p:txBody>
          <a:bodyPr wrap="square" rtlCol="0">
            <a:spAutoFit/>
          </a:bodyPr>
          <a:lstStyle/>
          <a:p>
            <a:r>
              <a:rPr lang="en-GB" dirty="0">
                <a:solidFill>
                  <a:srgbClr val="05090F"/>
                </a:solidFill>
                <a:latin typeface="Arial" panose="020B0604020202020204" pitchFamily="34" charset="0"/>
                <a:cs typeface="Arial" panose="020B0604020202020204" pitchFamily="34" charset="0"/>
              </a:rPr>
              <a:t>In April 2025, the Office for National Statistics (ONS) reported that the national median Gender Pay Gap </a:t>
            </a:r>
            <a:r>
              <a:rPr lang="en-GB" b="1" dirty="0">
                <a:solidFill>
                  <a:srgbClr val="05090F"/>
                </a:solidFill>
                <a:latin typeface="Arial" panose="020B0604020202020204" pitchFamily="34" charset="0"/>
                <a:cs typeface="Arial" panose="020B0604020202020204" pitchFamily="34" charset="0"/>
              </a:rPr>
              <a:t>was 6.9% (</a:t>
            </a:r>
            <a:r>
              <a:rPr lang="en-GB" dirty="0">
                <a:solidFill>
                  <a:srgbClr val="05090F"/>
                </a:solidFill>
                <a:latin typeface="Arial" panose="020B0604020202020204" pitchFamily="34" charset="0"/>
                <a:cs typeface="Arial" panose="020B0604020202020204" pitchFamily="34" charset="0"/>
              </a:rPr>
              <a:t>down from 7% in 2024). NHS Frimley ICB’s median Gender Pay Gap was as </a:t>
            </a:r>
            <a:r>
              <a:rPr lang="en-GB" b="1" dirty="0">
                <a:solidFill>
                  <a:srgbClr val="05090F"/>
                </a:solidFill>
                <a:latin typeface="Arial" panose="020B0604020202020204" pitchFamily="34" charset="0"/>
                <a:cs typeface="Arial" panose="020B0604020202020204" pitchFamily="34" charset="0"/>
              </a:rPr>
              <a:t>26.2% </a:t>
            </a:r>
            <a:r>
              <a:rPr lang="en-GB" dirty="0">
                <a:solidFill>
                  <a:srgbClr val="05090F"/>
                </a:solidFill>
                <a:latin typeface="Arial" panose="020B0604020202020204" pitchFamily="34" charset="0"/>
                <a:cs typeface="Arial" panose="020B0604020202020204" pitchFamily="34" charset="0"/>
              </a:rPr>
              <a:t>at March 31 2025, which is 19.3% higher than the national average higher than the South East average across sectors of </a:t>
            </a:r>
            <a:r>
              <a:rPr lang="en-GB" b="1" dirty="0">
                <a:solidFill>
                  <a:srgbClr val="05090F"/>
                </a:solidFill>
                <a:latin typeface="Arial" panose="020B0604020202020204" pitchFamily="34" charset="0"/>
                <a:cs typeface="Arial" panose="020B0604020202020204" pitchFamily="34" charset="0"/>
              </a:rPr>
              <a:t>11%</a:t>
            </a:r>
            <a:r>
              <a:rPr lang="en-GB" dirty="0">
                <a:solidFill>
                  <a:srgbClr val="05090F"/>
                </a:solidFill>
                <a:latin typeface="Arial" panose="020B0604020202020204" pitchFamily="34" charset="0"/>
                <a:cs typeface="Arial" panose="020B0604020202020204" pitchFamily="34" charset="0"/>
              </a:rPr>
              <a:t>.</a:t>
            </a:r>
          </a:p>
          <a:p>
            <a:endParaRPr lang="en-GB" dirty="0">
              <a:solidFill>
                <a:srgbClr val="05090F"/>
              </a:solidFill>
              <a:latin typeface="Arial" panose="020B0604020202020204" pitchFamily="34" charset="0"/>
              <a:cs typeface="Arial" panose="020B0604020202020204" pitchFamily="34" charset="0"/>
            </a:endParaRPr>
          </a:p>
          <a:p>
            <a:r>
              <a:rPr lang="en-GB" dirty="0">
                <a:solidFill>
                  <a:srgbClr val="05090F"/>
                </a:solidFill>
                <a:latin typeface="Arial" panose="020B0604020202020204" pitchFamily="34" charset="0"/>
                <a:cs typeface="Arial" panose="020B0604020202020204" pitchFamily="34" charset="0"/>
              </a:rPr>
              <a:t> Comparisons with peer ICBs in the South East will be undertaken in Q1 of 2026/27 after their Gender Pay Gap results are published.</a:t>
            </a:r>
          </a:p>
        </p:txBody>
      </p:sp>
      <p:sp>
        <p:nvSpPr>
          <p:cNvPr id="22" name="TextBox 21">
            <a:extLst>
              <a:ext uri="{FF2B5EF4-FFF2-40B4-BE49-F238E27FC236}">
                <a16:creationId xmlns:a16="http://schemas.microsoft.com/office/drawing/2014/main" id="{324AA1AA-7C03-6175-32BE-CAC20C9AA481}"/>
              </a:ext>
            </a:extLst>
          </p:cNvPr>
          <p:cNvSpPr txBox="1"/>
          <p:nvPr/>
        </p:nvSpPr>
        <p:spPr>
          <a:xfrm>
            <a:off x="317549" y="3234300"/>
            <a:ext cx="8140651" cy="6463308"/>
          </a:xfrm>
          <a:prstGeom prst="rect">
            <a:avLst/>
          </a:prstGeom>
          <a:noFill/>
          <a:ln w="28575">
            <a:solidFill>
              <a:srgbClr val="05090F"/>
            </a:solidFill>
          </a:ln>
        </p:spPr>
        <p:txBody>
          <a:bodyPr wrap="square" rtlCol="0">
            <a:spAutoFit/>
          </a:bodyPr>
          <a:lstStyle/>
          <a:p>
            <a:r>
              <a:rPr lang="en-GB" dirty="0">
                <a:solidFill>
                  <a:srgbClr val="05090F"/>
                </a:solidFill>
                <a:latin typeface="Arial" panose="020B0604020202020204" pitchFamily="34" charset="0"/>
                <a:cs typeface="Arial" panose="020B0604020202020204" pitchFamily="34" charset="0"/>
              </a:rPr>
              <a:t>Office of National Studies reported the following in April 2025:</a:t>
            </a:r>
          </a:p>
          <a:p>
            <a:endParaRPr lang="en-GB" dirty="0">
              <a:solidFill>
                <a:srgbClr val="05090F"/>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5090F"/>
                </a:solidFill>
                <a:latin typeface="Arial" panose="020B0604020202020204" pitchFamily="34" charset="0"/>
                <a:cs typeface="Arial" panose="020B0604020202020204" pitchFamily="34" charset="0"/>
              </a:rPr>
              <a:t>Nationally, the gender pay gap has fallen by approximately a quarter among full-time employees over the last decade. It stood at 6.9% in April 2025, down from 7% in 2024.</a:t>
            </a:r>
          </a:p>
          <a:p>
            <a:endParaRPr lang="en-GB" dirty="0">
              <a:solidFill>
                <a:srgbClr val="05090F"/>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5090F"/>
                </a:solidFill>
                <a:latin typeface="Arial" panose="020B0604020202020204" pitchFamily="34" charset="0"/>
                <a:cs typeface="Arial" panose="020B0604020202020204" pitchFamily="34" charset="0"/>
              </a:rPr>
              <a:t>The gap is larger for employees aged 40 years and over than those aged under 40 years. Women’s share in high paying jobs decreases with age.</a:t>
            </a:r>
          </a:p>
          <a:p>
            <a:endParaRPr lang="en-GB" dirty="0">
              <a:solidFill>
                <a:srgbClr val="05090F"/>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5090F"/>
                </a:solidFill>
                <a:latin typeface="Arial" panose="020B0604020202020204" pitchFamily="34" charset="0"/>
                <a:cs typeface="Arial" panose="020B0604020202020204" pitchFamily="34" charset="0"/>
              </a:rPr>
              <a:t>The gap is larger among high earners than among lower-paid employees - with the highest gap found in skilled trades occupations and lowest in the caring, leisure and other service occupations.</a:t>
            </a:r>
          </a:p>
          <a:p>
            <a:endParaRPr lang="en-GB" dirty="0">
              <a:solidFill>
                <a:srgbClr val="05090F"/>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5090F"/>
                </a:solidFill>
                <a:latin typeface="Arial" panose="020B0604020202020204" pitchFamily="34" charset="0"/>
                <a:cs typeface="Arial" panose="020B0604020202020204" pitchFamily="34" charset="0"/>
              </a:rPr>
              <a:t>Within England, the gap among full-time employees was higher in the South East (11%) and London (10.7%) – partly because these regions had more earning the highest wages.</a:t>
            </a:r>
          </a:p>
          <a:p>
            <a:pPr marL="285750" indent="-285750">
              <a:buFont typeface="Arial" panose="020B0604020202020204" pitchFamily="34" charset="0"/>
              <a:buChar char="•"/>
            </a:pPr>
            <a:endParaRPr lang="en-GB" dirty="0">
              <a:solidFill>
                <a:srgbClr val="05090F"/>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5090F"/>
                </a:solidFill>
                <a:latin typeface="Arial" panose="020B0604020202020204" pitchFamily="34" charset="0"/>
                <a:cs typeface="Arial" panose="020B0604020202020204" pitchFamily="34" charset="0"/>
              </a:rPr>
              <a:t>The English regions had a higher pay gap compared with Wales (1.9%), Scotland (3.5%) and Northern Ireland (1.1%). </a:t>
            </a:r>
          </a:p>
          <a:p>
            <a:endParaRPr lang="en-GB" dirty="0">
              <a:solidFill>
                <a:srgbClr val="05090F"/>
              </a:solidFill>
              <a:latin typeface="Arial" panose="020B0604020202020204" pitchFamily="34" charset="0"/>
              <a:cs typeface="Arial" panose="020B0604020202020204" pitchFamily="34" charset="0"/>
            </a:endParaRPr>
          </a:p>
          <a:p>
            <a:r>
              <a:rPr lang="en-GB" dirty="0">
                <a:solidFill>
                  <a:srgbClr val="05090F"/>
                </a:solidFill>
                <a:latin typeface="Arial" panose="020B0604020202020204" pitchFamily="34" charset="0"/>
                <a:cs typeface="Arial" panose="020B0604020202020204" pitchFamily="34" charset="0"/>
              </a:rPr>
              <a:t>https://www.ons.gov.uk/employmentandlabourmarket/peopleinwork/earningsandworkinghours/bulletins/genderpaygapintheuk/2025#the-gender-pay-gap-by-region</a:t>
            </a:r>
          </a:p>
        </p:txBody>
      </p:sp>
      <p:sp>
        <p:nvSpPr>
          <p:cNvPr id="23" name="TextBox 22">
            <a:extLst>
              <a:ext uri="{FF2B5EF4-FFF2-40B4-BE49-F238E27FC236}">
                <a16:creationId xmlns:a16="http://schemas.microsoft.com/office/drawing/2014/main" id="{3F6EA30B-9F04-23E7-2F1C-94DBBB427A70}"/>
              </a:ext>
            </a:extLst>
          </p:cNvPr>
          <p:cNvSpPr txBox="1"/>
          <p:nvPr/>
        </p:nvSpPr>
        <p:spPr>
          <a:xfrm>
            <a:off x="8991600" y="3234851"/>
            <a:ext cx="8839200" cy="4247317"/>
          </a:xfrm>
          <a:prstGeom prst="rect">
            <a:avLst/>
          </a:prstGeom>
          <a:noFill/>
          <a:ln w="28575">
            <a:solidFill>
              <a:schemeClr val="tx1"/>
            </a:solidFill>
          </a:ln>
        </p:spPr>
        <p:txBody>
          <a:bodyPr wrap="square" rtlCol="0">
            <a:spAutoFit/>
          </a:bodyPr>
          <a:lstStyle/>
          <a:p>
            <a:r>
              <a:rPr lang="en-GB" dirty="0">
                <a:solidFill>
                  <a:prstClr val="black"/>
                </a:solidFill>
                <a:latin typeface="Arial" panose="020B0604020202020204" pitchFamily="34" charset="0"/>
                <a:cs typeface="Arial" panose="020B0604020202020204" pitchFamily="34" charset="0"/>
              </a:rPr>
              <a:t>Within the health sector, the </a:t>
            </a:r>
            <a:r>
              <a:rPr lang="en-GB" i="1" dirty="0">
                <a:solidFill>
                  <a:prstClr val="black"/>
                </a:solidFill>
                <a:latin typeface="Arial" panose="020B0604020202020204" pitchFamily="34" charset="0"/>
                <a:cs typeface="Arial" panose="020B0604020202020204" pitchFamily="34" charset="0"/>
              </a:rPr>
              <a:t>Mend the Gap Report </a:t>
            </a:r>
            <a:r>
              <a:rPr lang="en-GB" dirty="0">
                <a:solidFill>
                  <a:prstClr val="black"/>
                </a:solidFill>
                <a:latin typeface="Arial" panose="020B0604020202020204" pitchFamily="34" charset="0"/>
                <a:cs typeface="Arial" panose="020B0604020202020204" pitchFamily="34" charset="0"/>
              </a:rPr>
              <a:t>(2020) identified the following societal and structural factors contributing to the Gender Pay Gap among doctors:</a:t>
            </a:r>
          </a:p>
          <a:p>
            <a:endParaRPr lang="en-GB" dirty="0">
              <a:solidFill>
                <a:prstClr val="black"/>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Women being more likely to work less than full-time (LTFT), which lowers their pay. </a:t>
            </a:r>
          </a:p>
          <a:p>
            <a:endParaRPr lang="en-GB" dirty="0">
              <a:solidFill>
                <a:prstClr val="black"/>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Male doctors being more likely to be older, more experienced and hold more senior positions – which leads to higher pay. </a:t>
            </a:r>
          </a:p>
          <a:p>
            <a:pPr marL="285750" indent="-285750">
              <a:buFont typeface="Arial" panose="020B0604020202020204" pitchFamily="34" charset="0"/>
              <a:buChar char="•"/>
            </a:pPr>
            <a:endParaRPr lang="en-GB" dirty="0">
              <a:solidFill>
                <a:prstClr val="black"/>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Periods of LTFT working impact women’s career and pay trajectories negatively as they reduce their experience and slows down their progression to senior positions. </a:t>
            </a:r>
          </a:p>
          <a:p>
            <a:pPr marL="285750" indent="-285750">
              <a:buFont typeface="Arial" panose="020B0604020202020204" pitchFamily="34" charset="0"/>
              <a:buChar char="•"/>
            </a:pPr>
            <a:endParaRPr lang="en-GB" dirty="0">
              <a:solidFill>
                <a:prstClr val="black"/>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Among hospital doctors, gaps in total pay were largely due to Clinical Excellence Awards (CEAs), allowances and money from additional work – which are larger than gaps in basic pay alone.</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99284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ABD1B-D525-998D-9005-26F5BAAC140A}"/>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81F43ABD-8905-56A5-F878-A9D040998E8A}"/>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9E0F693C-5242-FAF7-1D04-0039E1C3D18B}"/>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B7CE4DDE-93D7-298D-EC1D-9601A32C4A1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8DDC0935-B54E-7621-2D32-AE920EC1F87B}"/>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AD47FF60-C04F-7EDB-E6CF-56B9780E4E1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C3F4B7C1-FFC5-40FA-DA75-8C83A4923A37}"/>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EE97D613-F2A0-2687-84D3-06896277C7CD}"/>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79FAE924-BC7C-BDE1-110C-50D0BCF06FE7}"/>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CB195747-CB4B-7230-2ED3-B80EA3D170E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01A0176E-9850-5D2B-2404-020BE4223DB7}"/>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0394F5D7-D1A1-E3B6-61D8-9A5E980F0D43}"/>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21D18288-D7CB-D677-1C39-5378AF96E0D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B49C6E0A-89D7-C173-CBEA-BCE2FEAFBCA4}"/>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871194C5-440C-FB08-E1DD-6FD1A8B5F3B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BAFFEB70-E299-4F85-D5EB-8CE66A88DC46}"/>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02984A2D-A172-6306-5FB8-9A13B989302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C8227012-2886-F046-12E8-B522085C0748}"/>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4BCE8D48-CC01-EDB3-DBC8-ACA6123F5CC6}"/>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75C8C26A-B1E9-7B16-7CAF-A83ABFD9739A}"/>
              </a:ext>
            </a:extLst>
          </p:cNvPr>
          <p:cNvSpPr txBox="1">
            <a:spLocks noGrp="1"/>
          </p:cNvSpPr>
          <p:nvPr>
            <p:ph type="title" idx="4294967295"/>
          </p:nvPr>
        </p:nvSpPr>
        <p:spPr>
          <a:xfrm>
            <a:off x="253072" y="201789"/>
            <a:ext cx="16968128"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Key Drivers of Gender Pay Gap</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sp>
        <p:nvSpPr>
          <p:cNvPr id="24" name="Content Placeholder 1">
            <a:extLst>
              <a:ext uri="{FF2B5EF4-FFF2-40B4-BE49-F238E27FC236}">
                <a16:creationId xmlns:a16="http://schemas.microsoft.com/office/drawing/2014/main" id="{8A464F5B-4F8A-3597-1380-8273DCE57FCE}"/>
              </a:ext>
            </a:extLst>
          </p:cNvPr>
          <p:cNvSpPr txBox="1">
            <a:spLocks/>
          </p:cNvSpPr>
          <p:nvPr/>
        </p:nvSpPr>
        <p:spPr>
          <a:xfrm>
            <a:off x="609600" y="1975626"/>
            <a:ext cx="7162800" cy="5987274"/>
          </a:xfrm>
          <a:prstGeom prst="rect">
            <a:avLst/>
          </a:prstGeom>
          <a:ln w="19050">
            <a:solidFill>
              <a:schemeClr val="tx1"/>
            </a:solidFill>
          </a:ln>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Tx/>
              <a:buNone/>
              <a:defRPr/>
            </a:pPr>
            <a:r>
              <a:rPr lang="en-GB" sz="2400" kern="0" dirty="0">
                <a:solidFill>
                  <a:srgbClr val="313131"/>
                </a:solidFill>
                <a:latin typeface="Arial" panose="020B0604020202020204" pitchFamily="34" charset="0"/>
                <a:cs typeface="Arial" panose="020B0604020202020204" pitchFamily="34" charset="0"/>
              </a:rPr>
              <a:t>According to the Charted Institute of Personnel Development::</a:t>
            </a:r>
          </a:p>
          <a:p>
            <a:pPr marL="0" indent="0">
              <a:spcBef>
                <a:spcPts val="0"/>
              </a:spcBef>
              <a:buFontTx/>
              <a:buNone/>
              <a:defRPr/>
            </a:pPr>
            <a:endParaRPr lang="en-GB" sz="2400" kern="0" dirty="0">
              <a:solidFill>
                <a:srgbClr val="313131"/>
              </a:solidFill>
              <a:latin typeface="Arial" panose="020B0604020202020204" pitchFamily="34" charset="0"/>
              <a:cs typeface="Arial" panose="020B0604020202020204" pitchFamily="34" charset="0"/>
            </a:endParaRPr>
          </a:p>
          <a:p>
            <a:pPr marL="285750" indent="-285750">
              <a:spcBef>
                <a:spcPts val="0"/>
              </a:spcBef>
              <a:defRPr/>
            </a:pPr>
            <a:r>
              <a:rPr lang="en-GB" sz="2400" kern="0" dirty="0">
                <a:solidFill>
                  <a:srgbClr val="313131"/>
                </a:solidFill>
                <a:latin typeface="Arial" panose="020B0604020202020204" pitchFamily="34" charset="0"/>
                <a:cs typeface="Arial" panose="020B0604020202020204" pitchFamily="34" charset="0"/>
              </a:rPr>
              <a:t>Gender pay gaps are often the outcome of economic, cultural, societal and educational factors.</a:t>
            </a:r>
          </a:p>
          <a:p>
            <a:pPr marL="285750" indent="-285750">
              <a:spcBef>
                <a:spcPts val="0"/>
              </a:spcBef>
              <a:defRPr/>
            </a:pPr>
            <a:endParaRPr lang="en-GB" sz="2400" kern="0" dirty="0">
              <a:solidFill>
                <a:srgbClr val="313131"/>
              </a:solidFill>
              <a:latin typeface="Arial" panose="020B0604020202020204" pitchFamily="34" charset="0"/>
              <a:cs typeface="Arial" panose="020B0604020202020204" pitchFamily="34" charset="0"/>
            </a:endParaRPr>
          </a:p>
          <a:p>
            <a:pPr marL="285750" indent="-285750">
              <a:spcBef>
                <a:spcPts val="0"/>
              </a:spcBef>
              <a:defRPr/>
            </a:pPr>
            <a:r>
              <a:rPr lang="en-GB" sz="2400" kern="0" dirty="0">
                <a:solidFill>
                  <a:srgbClr val="313131"/>
                </a:solidFill>
                <a:latin typeface="Arial" panose="020B0604020202020204" pitchFamily="34" charset="0"/>
                <a:cs typeface="Arial" panose="020B0604020202020204" pitchFamily="34" charset="0"/>
              </a:rPr>
              <a:t>Personal choices on working arrangements (part-time) and careers are often influenced by matters outside of the individual’s control, such as the availability and affordability of childcare – leading to structural barriers.</a:t>
            </a:r>
          </a:p>
          <a:p>
            <a:pPr marL="285750" indent="-285750">
              <a:spcBef>
                <a:spcPts val="0"/>
              </a:spcBef>
              <a:defRPr/>
            </a:pPr>
            <a:endParaRPr lang="en-GB" sz="2400" kern="0" dirty="0">
              <a:solidFill>
                <a:srgbClr val="313131"/>
              </a:solidFill>
              <a:latin typeface="Arial" panose="020B0604020202020204" pitchFamily="34" charset="0"/>
              <a:cs typeface="Arial" panose="020B0604020202020204" pitchFamily="34" charset="0"/>
            </a:endParaRPr>
          </a:p>
          <a:p>
            <a:pPr marL="285750" indent="-285750">
              <a:spcBef>
                <a:spcPts val="0"/>
              </a:spcBef>
              <a:defRPr/>
            </a:pPr>
            <a:r>
              <a:rPr lang="en-GB" sz="2400" kern="0" dirty="0">
                <a:solidFill>
                  <a:srgbClr val="313131"/>
                </a:solidFill>
                <a:latin typeface="Arial" panose="020B0604020202020204" pitchFamily="34" charset="0"/>
                <a:cs typeface="Arial" panose="020B0604020202020204" pitchFamily="34" charset="0"/>
              </a:rPr>
              <a:t>Choices available to women continue to be more constrained than those available to men. </a:t>
            </a:r>
            <a:endParaRPr lang="en-GB" sz="2400" kern="0" dirty="0">
              <a:solidFill>
                <a:prstClr val="black"/>
              </a:solidFill>
              <a:latin typeface="Arial" panose="020B0604020202020204" pitchFamily="34" charset="0"/>
              <a:cs typeface="Arial" panose="020B0604020202020204" pitchFamily="34" charset="0"/>
            </a:endParaRPr>
          </a:p>
          <a:p>
            <a:pPr marL="0" indent="0">
              <a:buFont typeface="Arial" pitchFamily="34" charset="0"/>
              <a:buNone/>
            </a:pPr>
            <a:endParaRPr lang="en-GB" dirty="0"/>
          </a:p>
        </p:txBody>
      </p:sp>
      <p:graphicFrame>
        <p:nvGraphicFramePr>
          <p:cNvPr id="25" name="Diagram 24">
            <a:extLst>
              <a:ext uri="{FF2B5EF4-FFF2-40B4-BE49-F238E27FC236}">
                <a16:creationId xmlns:a16="http://schemas.microsoft.com/office/drawing/2014/main" id="{E69054AA-E408-DACC-E9B7-0B1ACBFAE6BF}"/>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457287880"/>
              </p:ext>
            </p:extLst>
          </p:nvPr>
        </p:nvGraphicFramePr>
        <p:xfrm>
          <a:off x="8991600" y="1889495"/>
          <a:ext cx="8001000" cy="6073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TextBox 25">
            <a:extLst>
              <a:ext uri="{FF2B5EF4-FFF2-40B4-BE49-F238E27FC236}">
                <a16:creationId xmlns:a16="http://schemas.microsoft.com/office/drawing/2014/main" id="{B7A9E3BA-EF10-17DC-0BD0-DC74A5F12D3F}"/>
              </a:ext>
            </a:extLst>
          </p:cNvPr>
          <p:cNvSpPr txBox="1"/>
          <p:nvPr/>
        </p:nvSpPr>
        <p:spPr>
          <a:xfrm>
            <a:off x="8991601" y="8700450"/>
            <a:ext cx="8001000" cy="369332"/>
          </a:xfrm>
          <a:prstGeom prst="rect">
            <a:avLst/>
          </a:prstGeom>
          <a:noFill/>
        </p:spPr>
        <p:txBody>
          <a:bodyPr wrap="square" rtlCol="0">
            <a:spAutoFit/>
          </a:bodyPr>
          <a:lstStyle/>
          <a:p>
            <a:r>
              <a:rPr lang="en-GB" dirty="0">
                <a:solidFill>
                  <a:prstClr val="black"/>
                </a:solidFill>
                <a:latin typeface="Arial" panose="020B0604020202020204" pitchFamily="34" charset="0"/>
                <a:cs typeface="Arial" panose="020B0604020202020204" pitchFamily="34" charset="0"/>
              </a:rPr>
              <a:t>https://www.cipd.org/uk/knowledge/guides/gender-pay-gap-reporting-guide/</a:t>
            </a:r>
          </a:p>
        </p:txBody>
      </p:sp>
    </p:spTree>
    <p:extLst>
      <p:ext uri="{BB962C8B-B14F-4D97-AF65-F5344CB8AC3E}">
        <p14:creationId xmlns:p14="http://schemas.microsoft.com/office/powerpoint/2010/main" val="2679091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F06AC-604C-B272-5549-2A93AA0EB4AD}"/>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F48DED04-5623-C38C-D8E0-6ABC31D78A2B}"/>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16E0A78A-699A-EE77-E5B0-9F0F2112358F}"/>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3CD8AD04-C8F3-4584-1773-928E17CC506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571621AF-7C32-DF94-A667-54AD32A7C40C}"/>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D1CB96F8-A2F1-BAF6-F7E0-5F11B265C50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6F84C3EA-7D4A-4B1B-CF3C-2A7901608F4C}"/>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A9B78677-8EB4-B190-3129-33A9893E52BD}"/>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ABCB2D13-D8D8-07FB-2976-19F6DDEF3799}"/>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9089E94D-8FAA-C792-0C9F-BDC5CE15B0E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2BE8A7BF-580C-CF8C-0F7A-3A6AC3DD73C8}"/>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999E613F-9C5E-8D3A-A1F7-6B9A1F5BA597}"/>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8DF90F42-567F-627D-EA27-B410A37ED96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4E95AF0A-A79C-0B99-A058-6A33BEED9E1B}"/>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2DD973BE-F1C8-8B01-4658-373DD03E864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8DA26A39-1DFD-610D-93BE-52BF92507A67}"/>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62469FC8-8A14-9239-42FB-EC146581E87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03BE7F07-C705-2A39-9586-468FDD7FE530}"/>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08C958BF-DBA4-D17B-0214-D440D84B4B4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34EE45DC-F6DC-93FC-FD8A-3D0D73355BFB}"/>
              </a:ext>
            </a:extLst>
          </p:cNvPr>
          <p:cNvSpPr txBox="1">
            <a:spLocks noGrp="1"/>
          </p:cNvSpPr>
          <p:nvPr>
            <p:ph type="title" idx="4294967295"/>
          </p:nvPr>
        </p:nvSpPr>
        <p:spPr>
          <a:xfrm>
            <a:off x="152400" y="201789"/>
            <a:ext cx="16968128"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Closing the Gap – Next Steps</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sp>
        <p:nvSpPr>
          <p:cNvPr id="21" name="TextBox 20">
            <a:extLst>
              <a:ext uri="{FF2B5EF4-FFF2-40B4-BE49-F238E27FC236}">
                <a16:creationId xmlns:a16="http://schemas.microsoft.com/office/drawing/2014/main" id="{1DD19A2F-35FC-5C97-0482-409CADB70074}"/>
              </a:ext>
            </a:extLst>
          </p:cNvPr>
          <p:cNvSpPr txBox="1"/>
          <p:nvPr/>
        </p:nvSpPr>
        <p:spPr>
          <a:xfrm>
            <a:off x="457200" y="1969764"/>
            <a:ext cx="16968128" cy="4370427"/>
          </a:xfrm>
          <a:prstGeom prst="rect">
            <a:avLst/>
          </a:prstGeom>
          <a:noFill/>
          <a:ln w="28575">
            <a:solidFill>
              <a:schemeClr val="tx2"/>
            </a:solidFill>
          </a:ln>
        </p:spPr>
        <p:txBody>
          <a:bodyPr wrap="square" rtlCol="0">
            <a:spAutoFit/>
          </a:bodyPr>
          <a:lstStyle/>
          <a:p>
            <a:r>
              <a:rPr lang="en-GB" sz="2400" dirty="0">
                <a:latin typeface="Arial" panose="020B0604020202020204" pitchFamily="34" charset="0"/>
                <a:cs typeface="Arial" panose="020B0604020202020204" pitchFamily="34" charset="0"/>
              </a:rPr>
              <a:t>Monitoring the Gender Pay Gap will be undertaken annually and we will continue to benchmark ourselves with peer comparators and learn from good practice across sectors to ensure we are closing pay and progression gaps and offering male and female staff equal opportunities to progress and be rewarded through robust, fair and objective methods.</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Gathering data and developing our systems to monitor and report trends will be critical to that effort. The action plan will be monitored on an ongoing basis to support the ICB’s Equality Diversity and Inclusion Action Plan as it transitions into the new Thames Valley ICB. See Appendix 6 for the Gender Pay Gap Action Plan.</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We will publish our ethnicity and disability pay gaps after the passage of the Equality (Race and Disability) Bill, which will make it a statutory duty to report both. We have started making preparations towards it and will report through our annual Public Sector Equality Duty Report.</a:t>
            </a:r>
          </a:p>
          <a:p>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525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37E68-7F8A-949F-4BBD-B86D7E1ADFE2}"/>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C124EF80-7024-99E9-0A60-7B454EF54101}"/>
              </a:ext>
              <a:ext uri="{C183D7F6-B498-43B3-948B-1728B52AA6E4}">
                <adec:decorative xmlns:adec="http://schemas.microsoft.com/office/drawing/2017/decorative" val="1"/>
              </a:ext>
            </a:extLst>
          </p:cNvPr>
          <p:cNvSpPr/>
          <p:nvPr/>
        </p:nvSpPr>
        <p:spPr>
          <a:xfrm>
            <a:off x="15947684" y="-13482"/>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0A0DD1E0-B1CF-23ED-9B69-2D53C24BD825}"/>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30A6048A-BE40-DEE9-B274-44D6AB4AB486}"/>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5AB89C7A-AEEB-2CFD-B781-15AC53EACCB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466BE756-6BA4-E8B1-C6F0-526EED690511}"/>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4BFFE1BF-F9F5-9C1D-9419-9397CD40D3F3}"/>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0B2F3295-459F-DE01-F26C-9578B465A006}"/>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60DFE8AC-7BA4-76AE-FF6B-2A7D64B2B27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ADDD7F5A-2D3F-0CD8-F4AF-D66C44B89EB7}"/>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5329473D-6436-3331-46B6-D0CA6D509B0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07392B75-A00D-A1FC-95A7-92BB4DF4ED8E}"/>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EACEA0B6-B158-86A7-4399-17521D85CD2B}"/>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802C0296-E25C-C1AF-6777-BB7EB2AA8EFA}"/>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75B3E196-298A-4E94-7F1B-6B0DFBB0D6DD}"/>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F6CC00F1-0B6A-B993-41E0-4DF92DD1480F}"/>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39D8697C-C769-084B-64FE-A9DFCBE368E3}"/>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43671084-2FA0-63AF-9BAB-8F788DD7D2E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70F898D3-0960-26D6-EEE8-E5D3AC3FB2FC}"/>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2E138D75-2803-2DF5-DACA-31F8E7BD822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24E545BB-A511-9DE4-AF04-A8A171B7D72E}"/>
              </a:ext>
            </a:extLst>
          </p:cNvPr>
          <p:cNvSpPr txBox="1">
            <a:spLocks noGrp="1"/>
          </p:cNvSpPr>
          <p:nvPr>
            <p:ph type="title" idx="4294967295"/>
          </p:nvPr>
        </p:nvSpPr>
        <p:spPr>
          <a:xfrm>
            <a:off x="685800" y="403394"/>
            <a:ext cx="64770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Contents</a:t>
            </a:r>
          </a:p>
        </p:txBody>
      </p:sp>
      <p:graphicFrame>
        <p:nvGraphicFramePr>
          <p:cNvPr id="21" name="Table 20">
            <a:extLst>
              <a:ext uri="{FF2B5EF4-FFF2-40B4-BE49-F238E27FC236}">
                <a16:creationId xmlns:a16="http://schemas.microsoft.com/office/drawing/2014/main" id="{B824CC54-C799-86DE-B913-6E7D206F82DD}"/>
              </a:ext>
            </a:extLst>
          </p:cNvPr>
          <p:cNvGraphicFramePr>
            <a:graphicFrameLocks noGrp="1"/>
          </p:cNvGraphicFramePr>
          <p:nvPr>
            <p:extLst>
              <p:ext uri="{D42A27DB-BD31-4B8C-83A1-F6EECF244321}">
                <p14:modId xmlns:p14="http://schemas.microsoft.com/office/powerpoint/2010/main" val="657382183"/>
              </p:ext>
            </p:extLst>
          </p:nvPr>
        </p:nvGraphicFramePr>
        <p:xfrm>
          <a:off x="1770073" y="1539896"/>
          <a:ext cx="14732392" cy="8503920"/>
        </p:xfrm>
        <a:graphic>
          <a:graphicData uri="http://schemas.openxmlformats.org/drawingml/2006/table">
            <a:tbl>
              <a:tblPr firstRow="1" bandRow="1">
                <a:tableStyleId>{5C22544A-7EE6-4342-B048-85BDC9FD1C3A}</a:tableStyleId>
              </a:tblPr>
              <a:tblGrid>
                <a:gridCol w="10846192">
                  <a:extLst>
                    <a:ext uri="{9D8B030D-6E8A-4147-A177-3AD203B41FA5}">
                      <a16:colId xmlns:a16="http://schemas.microsoft.com/office/drawing/2014/main" val="1083539152"/>
                    </a:ext>
                  </a:extLst>
                </a:gridCol>
                <a:gridCol w="3886200">
                  <a:extLst>
                    <a:ext uri="{9D8B030D-6E8A-4147-A177-3AD203B41FA5}">
                      <a16:colId xmlns:a16="http://schemas.microsoft.com/office/drawing/2014/main" val="2203291243"/>
                    </a:ext>
                  </a:extLst>
                </a:gridCol>
              </a:tblGrid>
              <a:tr h="344447">
                <a:tc>
                  <a:txBody>
                    <a:bodyPr/>
                    <a:lstStyle/>
                    <a:p>
                      <a:r>
                        <a:rPr lang="en-GB" dirty="0">
                          <a:latin typeface="Arial" panose="020B0604020202020204" pitchFamily="34" charset="0"/>
                          <a:cs typeface="Arial" panose="020B0604020202020204" pitchFamily="34" charset="0"/>
                        </a:rPr>
                        <a:t>Headings</a:t>
                      </a:r>
                    </a:p>
                  </a:txBody>
                  <a:tcPr/>
                </a:tc>
                <a:tc>
                  <a:txBody>
                    <a:bodyPr/>
                    <a:lstStyle/>
                    <a:p>
                      <a:r>
                        <a:rPr lang="en-GB" dirty="0">
                          <a:latin typeface="Arial" panose="020B0604020202020204" pitchFamily="34" charset="0"/>
                          <a:cs typeface="Arial" panose="020B0604020202020204" pitchFamily="34" charset="0"/>
                        </a:rPr>
                        <a:t>Slide No</a:t>
                      </a:r>
                    </a:p>
                  </a:txBody>
                  <a:tcPr/>
                </a:tc>
                <a:extLst>
                  <a:ext uri="{0D108BD9-81ED-4DB2-BD59-A6C34878D82A}">
                    <a16:rowId xmlns:a16="http://schemas.microsoft.com/office/drawing/2014/main" val="2520718128"/>
                  </a:ext>
                </a:extLst>
              </a:tr>
              <a:tr h="344447">
                <a:tc>
                  <a:txBody>
                    <a:bodyPr/>
                    <a:lstStyle/>
                    <a:p>
                      <a:r>
                        <a:rPr lang="en-GB" b="1" dirty="0">
                          <a:latin typeface="Arial" panose="020B0604020202020204" pitchFamily="34" charset="0"/>
                          <a:cs typeface="Arial" panose="020B0604020202020204" pitchFamily="34" charset="0"/>
                        </a:rPr>
                        <a:t>Executive Summary</a:t>
                      </a:r>
                    </a:p>
                  </a:txBody>
                  <a:tcPr/>
                </a:tc>
                <a:tc>
                  <a:txBody>
                    <a:bodyPr/>
                    <a:lstStyle/>
                    <a:p>
                      <a:r>
                        <a:rPr lang="en-GB" dirty="0">
                          <a:latin typeface="Arial" panose="020B0604020202020204" pitchFamily="34" charset="0"/>
                          <a:cs typeface="Arial" panose="020B0604020202020204" pitchFamily="34" charset="0"/>
                        </a:rPr>
                        <a:t>2 – 5</a:t>
                      </a:r>
                    </a:p>
                  </a:txBody>
                  <a:tcPr/>
                </a:tc>
                <a:extLst>
                  <a:ext uri="{0D108BD9-81ED-4DB2-BD59-A6C34878D82A}">
                    <a16:rowId xmlns:a16="http://schemas.microsoft.com/office/drawing/2014/main" val="3202285133"/>
                  </a:ext>
                </a:extLst>
              </a:tr>
              <a:tr h="344447">
                <a:tc>
                  <a:txBody>
                    <a:bodyPr/>
                    <a:lstStyle/>
                    <a:p>
                      <a:r>
                        <a:rPr lang="en-GB" b="1" dirty="0">
                          <a:latin typeface="Arial" panose="020B0604020202020204" pitchFamily="34" charset="0"/>
                          <a:cs typeface="Arial" panose="020B0604020202020204" pitchFamily="34" charset="0"/>
                        </a:rPr>
                        <a:t>Introduction</a:t>
                      </a:r>
                    </a:p>
                  </a:txBody>
                  <a:tcPr/>
                </a:tc>
                <a:tc>
                  <a:txBody>
                    <a:bodyPr/>
                    <a:lstStyle/>
                    <a:p>
                      <a:r>
                        <a:rPr lang="en-GB" dirty="0">
                          <a:latin typeface="Arial" panose="020B0604020202020204" pitchFamily="34" charset="0"/>
                          <a:cs typeface="Arial" panose="020B0604020202020204" pitchFamily="34" charset="0"/>
                        </a:rPr>
                        <a:t>7</a:t>
                      </a:r>
                    </a:p>
                  </a:txBody>
                  <a:tcPr/>
                </a:tc>
                <a:extLst>
                  <a:ext uri="{0D108BD9-81ED-4DB2-BD59-A6C34878D82A}">
                    <a16:rowId xmlns:a16="http://schemas.microsoft.com/office/drawing/2014/main" val="2333433566"/>
                  </a:ext>
                </a:extLst>
              </a:tr>
              <a:tr h="344447">
                <a:tc>
                  <a:txBody>
                    <a:bodyPr/>
                    <a:lstStyle/>
                    <a:p>
                      <a:r>
                        <a:rPr lang="en-GB" b="1" dirty="0">
                          <a:latin typeface="Arial" panose="020B0604020202020204" pitchFamily="34" charset="0"/>
                          <a:cs typeface="Arial" panose="020B0604020202020204" pitchFamily="34" charset="0"/>
                        </a:rPr>
                        <a:t>About NHS Frimley Integrated Care Board</a:t>
                      </a:r>
                    </a:p>
                  </a:txBody>
                  <a:tcPr/>
                </a:tc>
                <a:tc>
                  <a:txBody>
                    <a:bodyPr/>
                    <a:lstStyle/>
                    <a:p>
                      <a:r>
                        <a:rPr lang="en-GB" dirty="0">
                          <a:latin typeface="Arial" panose="020B0604020202020204" pitchFamily="34" charset="0"/>
                          <a:cs typeface="Arial" panose="020B0604020202020204" pitchFamily="34" charset="0"/>
                        </a:rPr>
                        <a:t>8</a:t>
                      </a:r>
                    </a:p>
                  </a:txBody>
                  <a:tcPr/>
                </a:tc>
                <a:extLst>
                  <a:ext uri="{0D108BD9-81ED-4DB2-BD59-A6C34878D82A}">
                    <a16:rowId xmlns:a16="http://schemas.microsoft.com/office/drawing/2014/main" val="2284793297"/>
                  </a:ext>
                </a:extLst>
              </a:tr>
              <a:tr h="344447">
                <a:tc>
                  <a:txBody>
                    <a:bodyPr/>
                    <a:lstStyle/>
                    <a:p>
                      <a:r>
                        <a:rPr lang="en-GB" b="1" dirty="0">
                          <a:latin typeface="Arial" panose="020B0604020202020204" pitchFamily="34" charset="0"/>
                          <a:cs typeface="Arial" panose="020B0604020202020204" pitchFamily="34" charset="0"/>
                        </a:rPr>
                        <a:t>Scope of Agenda Pay Gap Report</a:t>
                      </a:r>
                    </a:p>
                  </a:txBody>
                  <a:tcPr/>
                </a:tc>
                <a:tc>
                  <a:txBody>
                    <a:bodyPr/>
                    <a:lstStyle/>
                    <a:p>
                      <a:r>
                        <a:rPr lang="en-GB" dirty="0">
                          <a:latin typeface="Arial" panose="020B0604020202020204" pitchFamily="34" charset="0"/>
                          <a:cs typeface="Arial" panose="020B0604020202020204" pitchFamily="34" charset="0"/>
                        </a:rPr>
                        <a:t>9</a:t>
                      </a:r>
                    </a:p>
                  </a:txBody>
                  <a:tcPr/>
                </a:tc>
                <a:extLst>
                  <a:ext uri="{0D108BD9-81ED-4DB2-BD59-A6C34878D82A}">
                    <a16:rowId xmlns:a16="http://schemas.microsoft.com/office/drawing/2014/main" val="127012815"/>
                  </a:ext>
                </a:extLst>
              </a:tr>
              <a:tr h="344447">
                <a:tc>
                  <a:txBody>
                    <a:bodyPr/>
                    <a:lstStyle/>
                    <a:p>
                      <a:r>
                        <a:rPr lang="en-GB" b="1" dirty="0">
                          <a:latin typeface="Arial" panose="020B0604020202020204" pitchFamily="34" charset="0"/>
                          <a:cs typeface="Arial" panose="020B0604020202020204" pitchFamily="34" charset="0"/>
                        </a:rPr>
                        <a:t>Workforce Profile</a:t>
                      </a:r>
                    </a:p>
                  </a:txBody>
                  <a:tcPr/>
                </a:tc>
                <a:tc>
                  <a:txBody>
                    <a:bodyPr/>
                    <a:lstStyle/>
                    <a:p>
                      <a:r>
                        <a:rPr lang="en-GB" dirty="0">
                          <a:latin typeface="Arial" panose="020B0604020202020204" pitchFamily="34" charset="0"/>
                          <a:cs typeface="Arial" panose="020B0604020202020204" pitchFamily="34" charset="0"/>
                        </a:rPr>
                        <a:t>10</a:t>
                      </a:r>
                    </a:p>
                  </a:txBody>
                  <a:tcPr/>
                </a:tc>
                <a:extLst>
                  <a:ext uri="{0D108BD9-81ED-4DB2-BD59-A6C34878D82A}">
                    <a16:rowId xmlns:a16="http://schemas.microsoft.com/office/drawing/2014/main" val="1281923874"/>
                  </a:ext>
                </a:extLst>
              </a:tr>
              <a:tr h="344447">
                <a:tc>
                  <a:txBody>
                    <a:bodyPr/>
                    <a:lstStyle/>
                    <a:p>
                      <a:r>
                        <a:rPr lang="en-GB" b="1" dirty="0">
                          <a:latin typeface="Arial" panose="020B0604020202020204" pitchFamily="34" charset="0"/>
                          <a:cs typeface="Arial" panose="020B0604020202020204" pitchFamily="34" charset="0"/>
                        </a:rPr>
                        <a:t>Gender Pay Gap Disclosure – Key Findings</a:t>
                      </a:r>
                    </a:p>
                  </a:txBody>
                  <a:tcPr/>
                </a:tc>
                <a:tc>
                  <a:txBody>
                    <a:bodyPr/>
                    <a:lstStyle/>
                    <a:p>
                      <a:r>
                        <a:rPr lang="en-GB" dirty="0">
                          <a:latin typeface="Arial" panose="020B0604020202020204" pitchFamily="34" charset="0"/>
                          <a:cs typeface="Arial" panose="020B0604020202020204" pitchFamily="34" charset="0"/>
                        </a:rPr>
                        <a:t>11</a:t>
                      </a:r>
                    </a:p>
                  </a:txBody>
                  <a:tcPr/>
                </a:tc>
                <a:extLst>
                  <a:ext uri="{0D108BD9-81ED-4DB2-BD59-A6C34878D82A}">
                    <a16:rowId xmlns:a16="http://schemas.microsoft.com/office/drawing/2014/main" val="1645396248"/>
                  </a:ext>
                </a:extLst>
              </a:tr>
              <a:tr h="344447">
                <a:tc>
                  <a:txBody>
                    <a:bodyPr/>
                    <a:lstStyle/>
                    <a:p>
                      <a:r>
                        <a:rPr lang="en-GB" b="1" dirty="0">
                          <a:latin typeface="Arial" panose="020B0604020202020204" pitchFamily="34" charset="0"/>
                          <a:cs typeface="Arial" panose="020B0604020202020204" pitchFamily="34" charset="0"/>
                        </a:rPr>
                        <a:t>Gender Pay Gap – Comparisons 2023, 2024, 2025</a:t>
                      </a:r>
                    </a:p>
                  </a:txBody>
                  <a:tcPr/>
                </a:tc>
                <a:tc>
                  <a:txBody>
                    <a:bodyPr/>
                    <a:lstStyle/>
                    <a:p>
                      <a:r>
                        <a:rPr lang="en-GB" dirty="0">
                          <a:latin typeface="Arial" panose="020B0604020202020204" pitchFamily="34" charset="0"/>
                          <a:cs typeface="Arial" panose="020B0604020202020204" pitchFamily="34" charset="0"/>
                        </a:rPr>
                        <a:t>12</a:t>
                      </a:r>
                    </a:p>
                  </a:txBody>
                  <a:tcPr/>
                </a:tc>
                <a:extLst>
                  <a:ext uri="{0D108BD9-81ED-4DB2-BD59-A6C34878D82A}">
                    <a16:rowId xmlns:a16="http://schemas.microsoft.com/office/drawing/2014/main" val="1549139063"/>
                  </a:ext>
                </a:extLst>
              </a:tr>
              <a:tr h="344447">
                <a:tc>
                  <a:txBody>
                    <a:bodyPr/>
                    <a:lstStyle/>
                    <a:p>
                      <a:r>
                        <a:rPr lang="en-GB" b="1" dirty="0">
                          <a:latin typeface="Arial" panose="020B0604020202020204" pitchFamily="34" charset="0"/>
                          <a:cs typeface="Arial" panose="020B0604020202020204" pitchFamily="34" charset="0"/>
                        </a:rPr>
                        <a:t>Gender Pay Gap Analysis by Agenda for Change Bands</a:t>
                      </a:r>
                    </a:p>
                  </a:txBody>
                  <a:tcPr/>
                </a:tc>
                <a:tc>
                  <a:txBody>
                    <a:bodyPr/>
                    <a:lstStyle/>
                    <a:p>
                      <a:r>
                        <a:rPr lang="en-GB" dirty="0">
                          <a:latin typeface="Arial" panose="020B0604020202020204" pitchFamily="34" charset="0"/>
                          <a:cs typeface="Arial" panose="020B0604020202020204" pitchFamily="34" charset="0"/>
                        </a:rPr>
                        <a:t>13</a:t>
                      </a:r>
                    </a:p>
                  </a:txBody>
                  <a:tcPr/>
                </a:tc>
                <a:extLst>
                  <a:ext uri="{0D108BD9-81ED-4DB2-BD59-A6C34878D82A}">
                    <a16:rowId xmlns:a16="http://schemas.microsoft.com/office/drawing/2014/main" val="1623745847"/>
                  </a:ext>
                </a:extLst>
              </a:tr>
              <a:tr h="344447">
                <a:tc>
                  <a:txBody>
                    <a:bodyPr/>
                    <a:lstStyle/>
                    <a:p>
                      <a:r>
                        <a:rPr lang="en-GB" b="1" dirty="0">
                          <a:latin typeface="Arial" panose="020B0604020202020204" pitchFamily="34" charset="0"/>
                          <a:cs typeface="Arial" panose="020B0604020202020204" pitchFamily="34" charset="0"/>
                        </a:rPr>
                        <a:t>Gender Pay Gap – March 2024 Snapshot – comparisons with South East ICBs</a:t>
                      </a:r>
                    </a:p>
                  </a:txBody>
                  <a:tcPr/>
                </a:tc>
                <a:tc>
                  <a:txBody>
                    <a:bodyPr/>
                    <a:lstStyle/>
                    <a:p>
                      <a:r>
                        <a:rPr lang="en-GB" dirty="0">
                          <a:latin typeface="Arial" panose="020B0604020202020204" pitchFamily="34" charset="0"/>
                          <a:cs typeface="Arial" panose="020B0604020202020204" pitchFamily="34" charset="0"/>
                        </a:rPr>
                        <a:t>14</a:t>
                      </a:r>
                    </a:p>
                  </a:txBody>
                  <a:tcPr/>
                </a:tc>
                <a:extLst>
                  <a:ext uri="{0D108BD9-81ED-4DB2-BD59-A6C34878D82A}">
                    <a16:rowId xmlns:a16="http://schemas.microsoft.com/office/drawing/2014/main" val="381564553"/>
                  </a:ext>
                </a:extLst>
              </a:tr>
              <a:tr h="344447">
                <a:tc>
                  <a:txBody>
                    <a:bodyPr/>
                    <a:lstStyle/>
                    <a:p>
                      <a:r>
                        <a:rPr lang="en-GB" b="1" dirty="0">
                          <a:latin typeface="Arial" panose="020B0604020202020204" pitchFamily="34" charset="0"/>
                          <a:cs typeface="Arial" panose="020B0604020202020204" pitchFamily="34" charset="0"/>
                        </a:rPr>
                        <a:t>Gender Pay Gap – March 2024 South East Snapshot Pay Quartile</a:t>
                      </a:r>
                    </a:p>
                  </a:txBody>
                  <a:tcPr/>
                </a:tc>
                <a:tc>
                  <a:txBody>
                    <a:bodyPr/>
                    <a:lstStyle/>
                    <a:p>
                      <a:r>
                        <a:rPr lang="en-GB" dirty="0">
                          <a:latin typeface="Arial" panose="020B0604020202020204" pitchFamily="34" charset="0"/>
                          <a:cs typeface="Arial" panose="020B0604020202020204" pitchFamily="34" charset="0"/>
                        </a:rPr>
                        <a:t>15</a:t>
                      </a:r>
                    </a:p>
                  </a:txBody>
                  <a:tcPr/>
                </a:tc>
                <a:extLst>
                  <a:ext uri="{0D108BD9-81ED-4DB2-BD59-A6C34878D82A}">
                    <a16:rowId xmlns:a16="http://schemas.microsoft.com/office/drawing/2014/main" val="3039414099"/>
                  </a:ext>
                </a:extLst>
              </a:tr>
              <a:tr h="344447">
                <a:tc>
                  <a:txBody>
                    <a:bodyPr/>
                    <a:lstStyle/>
                    <a:p>
                      <a:r>
                        <a:rPr lang="en-GB" b="1" dirty="0">
                          <a:latin typeface="Arial" panose="020B0604020202020204" pitchFamily="34" charset="0"/>
                          <a:cs typeface="Arial" panose="020B0604020202020204" pitchFamily="34" charset="0"/>
                        </a:rPr>
                        <a:t>Gender Pay Gap – Comparison with National Average</a:t>
                      </a:r>
                    </a:p>
                  </a:txBody>
                  <a:tcPr/>
                </a:tc>
                <a:tc>
                  <a:txBody>
                    <a:bodyPr/>
                    <a:lstStyle/>
                    <a:p>
                      <a:r>
                        <a:rPr lang="en-GB" dirty="0">
                          <a:latin typeface="Arial" panose="020B0604020202020204" pitchFamily="34" charset="0"/>
                          <a:cs typeface="Arial" panose="020B0604020202020204" pitchFamily="34" charset="0"/>
                        </a:rPr>
                        <a:t>16</a:t>
                      </a:r>
                    </a:p>
                  </a:txBody>
                  <a:tcPr/>
                </a:tc>
                <a:extLst>
                  <a:ext uri="{0D108BD9-81ED-4DB2-BD59-A6C34878D82A}">
                    <a16:rowId xmlns:a16="http://schemas.microsoft.com/office/drawing/2014/main" val="3011051532"/>
                  </a:ext>
                </a:extLst>
              </a:tr>
              <a:tr h="344447">
                <a:tc>
                  <a:txBody>
                    <a:bodyPr/>
                    <a:lstStyle/>
                    <a:p>
                      <a:r>
                        <a:rPr lang="en-GB" b="1" dirty="0">
                          <a:latin typeface="Arial" panose="020B0604020202020204" pitchFamily="34" charset="0"/>
                          <a:cs typeface="Arial" panose="020B0604020202020204" pitchFamily="34" charset="0"/>
                        </a:rPr>
                        <a:t>Possible Key Drivers for the Gender Pay Gap</a:t>
                      </a:r>
                    </a:p>
                  </a:txBody>
                  <a:tcPr/>
                </a:tc>
                <a:tc>
                  <a:txBody>
                    <a:bodyPr/>
                    <a:lstStyle/>
                    <a:p>
                      <a:r>
                        <a:rPr lang="en-GB" dirty="0">
                          <a:latin typeface="Arial" panose="020B0604020202020204" pitchFamily="34" charset="0"/>
                          <a:cs typeface="Arial" panose="020B0604020202020204" pitchFamily="34" charset="0"/>
                        </a:rPr>
                        <a:t>17</a:t>
                      </a:r>
                    </a:p>
                  </a:txBody>
                  <a:tcPr/>
                </a:tc>
                <a:extLst>
                  <a:ext uri="{0D108BD9-81ED-4DB2-BD59-A6C34878D82A}">
                    <a16:rowId xmlns:a16="http://schemas.microsoft.com/office/drawing/2014/main" val="2727886687"/>
                  </a:ext>
                </a:extLst>
              </a:tr>
              <a:tr h="1119453">
                <a:tc>
                  <a:txBody>
                    <a:bodyPr/>
                    <a:lstStyle/>
                    <a:p>
                      <a:r>
                        <a:rPr lang="en-GB" b="1" dirty="0">
                          <a:latin typeface="Arial" panose="020B0604020202020204" pitchFamily="34" charset="0"/>
                          <a:cs typeface="Arial" panose="020B0604020202020204" pitchFamily="34" charset="0"/>
                        </a:rPr>
                        <a:t>Closing the Pay Gap</a:t>
                      </a:r>
                    </a:p>
                    <a:p>
                      <a:endParaRPr lang="en-GB" b="1"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panose="020B0604020202020204" pitchFamily="34" charset="0"/>
                          <a:ea typeface="Open Sans Bold"/>
                          <a:cs typeface="Arial" panose="020B0604020202020204" pitchFamily="34" charset="0"/>
                          <a:sym typeface="Open Sans Bold"/>
                        </a:rPr>
                        <a:t>Action Plan as NHS Frimley Transitions to Thames Valley ICB</a:t>
                      </a:r>
                    </a:p>
                    <a:p>
                      <a:endParaRPr lang="en-GB" b="1" dirty="0">
                        <a:latin typeface="Arial" panose="020B0604020202020204" pitchFamily="34" charset="0"/>
                        <a:cs typeface="Arial" panose="020B0604020202020204" pitchFamily="34" charset="0"/>
                      </a:endParaRPr>
                    </a:p>
                  </a:txBody>
                  <a:tcPr/>
                </a:tc>
                <a:tc>
                  <a:txBody>
                    <a:bodyPr/>
                    <a:lstStyle/>
                    <a:p>
                      <a:r>
                        <a:rPr lang="en-GB" dirty="0">
                          <a:latin typeface="Arial" panose="020B0604020202020204" pitchFamily="34" charset="0"/>
                          <a:cs typeface="Arial" panose="020B0604020202020204" pitchFamily="34" charset="0"/>
                        </a:rPr>
                        <a:t>18</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19</a:t>
                      </a:r>
                    </a:p>
                    <a:p>
                      <a:endParaRPr lang="en-GB"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16773249"/>
                  </a:ext>
                </a:extLst>
              </a:tr>
              <a:tr h="2521999">
                <a:tc>
                  <a:txBody>
                    <a:bodyPr/>
                    <a:lstStyle/>
                    <a:p>
                      <a:r>
                        <a:rPr lang="en-GB" b="1" dirty="0">
                          <a:latin typeface="Arial" panose="020B0604020202020204" pitchFamily="34" charset="0"/>
                          <a:cs typeface="Arial" panose="020B0604020202020204" pitchFamily="34" charset="0"/>
                        </a:rPr>
                        <a:t>Appendices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 Action Plan</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Gender Pay Gap Calculations Explained</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Gender Pay Gap – Agenda for Change  2023, 2024 &amp; 2025</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Gender Pay Gap by Quartile</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Gender Pay Gap NHS Frimley Data Comparison 2023, 2024 &amp; 2025</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References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txBody>
                  <a:tcPr/>
                </a:tc>
                <a:tc>
                  <a:txBody>
                    <a:bodyPr/>
                    <a:lstStyle/>
                    <a:p>
                      <a:r>
                        <a:rPr lang="en-GB" dirty="0">
                          <a:latin typeface="Arial" panose="020B0604020202020204" pitchFamily="34" charset="0"/>
                          <a:cs typeface="Arial" panose="020B0604020202020204" pitchFamily="34" charset="0"/>
                        </a:rPr>
                        <a:t>20 - 24</a:t>
                      </a:r>
                    </a:p>
                  </a:txBody>
                  <a:tcPr/>
                </a:tc>
                <a:extLst>
                  <a:ext uri="{0D108BD9-81ED-4DB2-BD59-A6C34878D82A}">
                    <a16:rowId xmlns:a16="http://schemas.microsoft.com/office/drawing/2014/main" val="1975976344"/>
                  </a:ext>
                </a:extLst>
              </a:tr>
            </a:tbl>
          </a:graphicData>
        </a:graphic>
      </p:graphicFrame>
    </p:spTree>
    <p:extLst>
      <p:ext uri="{BB962C8B-B14F-4D97-AF65-F5344CB8AC3E}">
        <p14:creationId xmlns:p14="http://schemas.microsoft.com/office/powerpoint/2010/main" val="282340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2BD5A-4BCD-D294-0DE0-AD350FA0DEA8}"/>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F2DE4AC4-899C-1638-77A5-97003B668A91}"/>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C86FF0A3-2848-05FC-35B9-9C6A8540E67C}"/>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560AE18A-B361-3B51-BFB8-5EB55EF4CA1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005BB878-FAED-2143-152B-2F08E86E5CD0}"/>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34FBD1F9-8A2D-B5F2-1ABB-FBE4D0F58B3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5FAFE16C-DA09-43E7-9383-EC3BF88570A0}"/>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6365ADB9-358F-78CB-539E-1B2B79151CA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A14BC51F-C430-667B-F386-01D9491A5044}"/>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25C44968-E505-336E-5BE2-BF6EB0EC807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56392830-8B54-DAED-AC04-40E66F2D1DB4}"/>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AA3750AF-42E1-742E-CF09-1D24935E8178}"/>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03236012-9192-8F8D-3516-A78A0EDB057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06B82943-1138-E638-EF95-1A55601671E0}"/>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9E2A3C9F-607A-52AC-B37F-89EBA69379B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5CB99DC4-49D4-AB8A-B078-09C5C6B76A39}"/>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40CC7841-04AD-C027-F3A3-8C300BA9A67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051A6D43-492D-B057-C9E3-25DE09484376}"/>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B280348E-11E1-3F16-0AF4-35E391DA333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39882873-8C80-DC90-C1D2-EE5D6D682242}"/>
              </a:ext>
            </a:extLst>
          </p:cNvPr>
          <p:cNvSpPr txBox="1">
            <a:spLocks noGrp="1"/>
          </p:cNvSpPr>
          <p:nvPr>
            <p:ph type="title" idx="4294967295"/>
          </p:nvPr>
        </p:nvSpPr>
        <p:spPr>
          <a:xfrm>
            <a:off x="457200" y="419100"/>
            <a:ext cx="16968128"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Action Plan as NHS Frimley Transitions to Thames Valley ICB</a:t>
            </a:r>
          </a:p>
        </p:txBody>
      </p:sp>
      <p:sp>
        <p:nvSpPr>
          <p:cNvPr id="21" name="TextBox 20">
            <a:extLst>
              <a:ext uri="{FF2B5EF4-FFF2-40B4-BE49-F238E27FC236}">
                <a16:creationId xmlns:a16="http://schemas.microsoft.com/office/drawing/2014/main" id="{0DEEEE8E-61D2-7ED3-96D5-0EC569132B99}"/>
              </a:ext>
            </a:extLst>
          </p:cNvPr>
          <p:cNvSpPr txBox="1"/>
          <p:nvPr/>
        </p:nvSpPr>
        <p:spPr>
          <a:xfrm>
            <a:off x="457200" y="1969764"/>
            <a:ext cx="16968128" cy="6832640"/>
          </a:xfrm>
          <a:prstGeom prst="rect">
            <a:avLst/>
          </a:prstGeom>
          <a:noFill/>
          <a:ln w="38100">
            <a:solidFill>
              <a:schemeClr val="tx1"/>
            </a:solidFill>
          </a:ln>
        </p:spPr>
        <p:txBody>
          <a:bodyPr wrap="square" rtlCol="0">
            <a:spAutoFit/>
          </a:bodyPr>
          <a:lstStyle/>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 actions set out for 2025/26 under NHS Frimley (See Appendix 6)  will be carried forward to inform and influence the development of the Thames Valley Integrated Care Board (ICB) approach to addressing the gender pay gap. These actions will provide a foundation for consistency, learning, and continuity during the transition to the new ICB arrangements and will be reviewed and adapted as required to reflect the governance, workforce profile, and strategic priorities of Thames Valley ICB.</a:t>
            </a:r>
          </a:p>
          <a:p>
            <a:endParaRPr lang="en-GB" sz="2400"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 following ongoing governance and delivery arrangements will be considered as NHS Frimley transitions to the Thames Valley ICB</a:t>
            </a:r>
          </a:p>
          <a:p>
            <a:endParaRPr lang="en-GB" sz="2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A Task and Finish Group will be established to oversee delivery of the gender pay gap action plan.</a:t>
            </a:r>
          </a:p>
          <a:p>
            <a:pPr marL="285750"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The group will report to the EDI Working Group, with upward reporting to the Executive Team and Board.</a:t>
            </a:r>
          </a:p>
          <a:p>
            <a:pPr marL="285750"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A detailed action plan will be developed, monitored, and reviewed through the EDI Team and OD Team.</a:t>
            </a:r>
          </a:p>
          <a:p>
            <a:pPr marL="285750"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Plan. Progress, risks, and impact will be reported regularly through agreed governance routes to ensure accountability and assurance.</a:t>
            </a:r>
          </a:p>
          <a:p>
            <a:pPr marL="285750" indent="-285750">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981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31788-175D-C72F-027A-8EBB4933E1AA}"/>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522A507B-150B-1866-B888-EAC1504AA727}"/>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a:p>
        </p:txBody>
      </p:sp>
      <p:grpSp>
        <p:nvGrpSpPr>
          <p:cNvPr id="2" name="Group 1">
            <a:extLst>
              <a:ext uri="{FF2B5EF4-FFF2-40B4-BE49-F238E27FC236}">
                <a16:creationId xmlns:a16="http://schemas.microsoft.com/office/drawing/2014/main" id="{F2558123-AC3D-744A-5D58-21063FE495C5}"/>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78E17FEE-FF64-2EC0-6817-ED7A7BED69B5}"/>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0C8A3601-04D1-DCB7-4314-A2883A69644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ADD069C4-790E-50D7-66D7-314D950B76EE}"/>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49DFA09B-72A9-BEEF-DAF0-75F47727AE0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B1A20224-3855-D3B5-1CF2-5E219D063293}"/>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5BB2EEC9-0528-1F5D-DA7E-6513B6DA709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5E8EE9AA-D25F-3FE6-FF64-7EED8E1F61F4}"/>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AB04CE3B-99DA-43F6-D359-F0415B11A88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BE4C9D0F-2BD1-430F-164B-A7D8B93D8853}"/>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66D9C708-E884-66C6-7D0C-760B942D281C}"/>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4916A853-BDC6-D896-556E-77D0BD1ED06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20C05564-9338-5EC8-559D-9B3CA73FFEDF}"/>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3C228E67-6706-EED9-522F-7060678C787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02948888-93B0-2B15-DA5A-2846BCEC68A3}"/>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DAE59D39-7BE7-66BB-E4F2-304DD2BC7F1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27D18381-65C8-7C4B-515F-18FEC577FAAD}"/>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F8500744-533B-A12C-97BE-11FBB189694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E688E84A-A571-954A-CD77-2F966D0832BB}"/>
              </a:ext>
            </a:extLst>
          </p:cNvPr>
          <p:cNvSpPr txBox="1">
            <a:spLocks noGrp="1"/>
          </p:cNvSpPr>
          <p:nvPr>
            <p:ph type="title" idx="4294967295"/>
          </p:nvPr>
        </p:nvSpPr>
        <p:spPr>
          <a:xfrm>
            <a:off x="685800" y="684619"/>
            <a:ext cx="109728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Appendix 3 – Gender by </a:t>
            </a:r>
            <a:r>
              <a:rPr kumimoji="0" lang="en-US" sz="4000" b="1" i="0" u="none" strike="noStrike" kern="1200" cap="none" spc="0" normalizeH="0" baseline="0" noProof="0" dirty="0" err="1">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AfC</a:t>
            </a: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 Pay Grade</a:t>
            </a:r>
          </a:p>
        </p:txBody>
      </p:sp>
      <p:graphicFrame>
        <p:nvGraphicFramePr>
          <p:cNvPr id="23" name="Table 22">
            <a:extLst>
              <a:ext uri="{FF2B5EF4-FFF2-40B4-BE49-F238E27FC236}">
                <a16:creationId xmlns:a16="http://schemas.microsoft.com/office/drawing/2014/main" id="{108AC6D3-F867-0CB9-4271-D1828BEF06CC}"/>
              </a:ext>
            </a:extLst>
          </p:cNvPr>
          <p:cNvGraphicFramePr>
            <a:graphicFrameLocks noGrp="1"/>
          </p:cNvGraphicFramePr>
          <p:nvPr>
            <p:extLst>
              <p:ext uri="{D42A27DB-BD31-4B8C-83A1-F6EECF244321}">
                <p14:modId xmlns:p14="http://schemas.microsoft.com/office/powerpoint/2010/main" val="1616977409"/>
              </p:ext>
            </p:extLst>
          </p:nvPr>
        </p:nvGraphicFramePr>
        <p:xfrm>
          <a:off x="609600" y="2705100"/>
          <a:ext cx="4343401" cy="4359134"/>
        </p:xfrm>
        <a:graphic>
          <a:graphicData uri="http://schemas.openxmlformats.org/drawingml/2006/table">
            <a:tbl>
              <a:tblPr firstRow="1" bandRow="1"/>
              <a:tblGrid>
                <a:gridCol w="655770">
                  <a:extLst>
                    <a:ext uri="{9D8B030D-6E8A-4147-A177-3AD203B41FA5}">
                      <a16:colId xmlns:a16="http://schemas.microsoft.com/office/drawing/2014/main" val="6521122"/>
                    </a:ext>
                  </a:extLst>
                </a:gridCol>
                <a:gridCol w="885032">
                  <a:extLst>
                    <a:ext uri="{9D8B030D-6E8A-4147-A177-3AD203B41FA5}">
                      <a16:colId xmlns:a16="http://schemas.microsoft.com/office/drawing/2014/main" val="1539374319"/>
                    </a:ext>
                  </a:extLst>
                </a:gridCol>
                <a:gridCol w="786694">
                  <a:extLst>
                    <a:ext uri="{9D8B030D-6E8A-4147-A177-3AD203B41FA5}">
                      <a16:colId xmlns:a16="http://schemas.microsoft.com/office/drawing/2014/main" val="2826226342"/>
                    </a:ext>
                  </a:extLst>
                </a:gridCol>
                <a:gridCol w="1106289">
                  <a:extLst>
                    <a:ext uri="{9D8B030D-6E8A-4147-A177-3AD203B41FA5}">
                      <a16:colId xmlns:a16="http://schemas.microsoft.com/office/drawing/2014/main" val="3108483654"/>
                    </a:ext>
                  </a:extLst>
                </a:gridCol>
                <a:gridCol w="909616">
                  <a:extLst>
                    <a:ext uri="{9D8B030D-6E8A-4147-A177-3AD203B41FA5}">
                      <a16:colId xmlns:a16="http://schemas.microsoft.com/office/drawing/2014/main" val="3953704890"/>
                    </a:ext>
                  </a:extLst>
                </a:gridCol>
              </a:tblGrid>
              <a:tr h="311287">
                <a:tc gridSpan="5">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algn="ctr"/>
                      <a:r>
                        <a:rPr lang="en-GB" sz="1200" dirty="0">
                          <a:latin typeface="+mn-lt"/>
                          <a:cs typeface="Arial" panose="020B0604020202020204" pitchFamily="34" charset="0"/>
                        </a:rPr>
                        <a:t>31/03/2023</a:t>
                      </a:r>
                      <a:endParaRPr lang="en-GB" sz="1200" dirty="0">
                        <a:solidFill>
                          <a:srgbClr val="FF0000"/>
                        </a:solidFill>
                        <a:latin typeface="+mn-lt"/>
                        <a:cs typeface="Arial" panose="020B0604020202020204" pitchFamily="34" charset="0"/>
                      </a:endParaRP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42349278"/>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Band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Female</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Male</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Female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Male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51925425"/>
                  </a:ext>
                </a:extLst>
              </a:tr>
              <a:tr h="31165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2</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a:solidFill>
                            <a:srgbClr val="000000"/>
                          </a:solidFill>
                          <a:effectLst/>
                          <a:latin typeface="+mn-lt"/>
                          <a:ea typeface="Aptos" panose="020B0004020202020204" pitchFamily="34" charset="0"/>
                          <a:cs typeface="Aptos" panose="020B0004020202020204" pitchFamily="34" charset="0"/>
                        </a:rPr>
                        <a:t>       0</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100%</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0%</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698861407"/>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3</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1</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67%</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2601803329"/>
                  </a:ext>
                </a:extLst>
              </a:tr>
              <a:tr h="31165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4</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12</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80%</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20%</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3656447728"/>
                  </a:ext>
                </a:extLst>
              </a:tr>
              <a:tr h="31165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5</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26</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5</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84%</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16%</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2078906424"/>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6</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38</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6</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86%</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14%</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2702867555"/>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7</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48</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13</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79%</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21%</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2062964706"/>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8A</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61</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9</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87%</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3852552335"/>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8B</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26</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10</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72%</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28%</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3603213997"/>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8C</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31</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9</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78%</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3451409626"/>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8D</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14</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7</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67%</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9426936"/>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9</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6</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a:solidFill>
                            <a:srgbClr val="000000"/>
                          </a:solidFill>
                          <a:effectLst/>
                          <a:latin typeface="+mn-lt"/>
                          <a:ea typeface="Aptos" panose="020B0004020202020204" pitchFamily="34" charset="0"/>
                          <a:cs typeface="Aptos" panose="020B0004020202020204" pitchFamily="34" charset="0"/>
                        </a:rPr>
                        <a:t>67%</a:t>
                      </a:r>
                      <a:endParaRPr lang="en-GB" sz="110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33%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1435593968"/>
                  </a:ext>
                </a:extLst>
              </a:tr>
              <a:tr h="31128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Other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29</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22</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57%</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GB" sz="1100" dirty="0">
                          <a:solidFill>
                            <a:srgbClr val="000000"/>
                          </a:solidFill>
                          <a:effectLst/>
                          <a:latin typeface="+mn-lt"/>
                          <a:ea typeface="Aptos" panose="020B0004020202020204" pitchFamily="34" charset="0"/>
                          <a:cs typeface="Aptos" panose="020B0004020202020204" pitchFamily="34" charset="0"/>
                        </a:rPr>
                        <a:t>43%</a:t>
                      </a:r>
                      <a:endParaRPr lang="en-GB" sz="1100" dirty="0">
                        <a:effectLst/>
                        <a:latin typeface="+mn-lt"/>
                        <a:ea typeface="Aptos" panose="020B0004020202020204" pitchFamily="34" charset="0"/>
                        <a:cs typeface="Aptos" panose="020B0004020202020204" pitchFamily="34" charset="0"/>
                      </a:endParaRP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2071548925"/>
                  </a:ext>
                </a:extLst>
              </a:tr>
            </a:tbl>
          </a:graphicData>
        </a:graphic>
      </p:graphicFrame>
      <p:pic>
        <p:nvPicPr>
          <p:cNvPr id="24" name="Picture 23">
            <a:extLst>
              <a:ext uri="{FF2B5EF4-FFF2-40B4-BE49-F238E27FC236}">
                <a16:creationId xmlns:a16="http://schemas.microsoft.com/office/drawing/2014/main" id="{9DD924AA-E5C3-FC2B-EB64-536C20E0C11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553200" y="2684900"/>
            <a:ext cx="4256945" cy="4461665"/>
          </a:xfrm>
          <a:prstGeom prst="rect">
            <a:avLst/>
          </a:prstGeom>
        </p:spPr>
      </p:pic>
      <p:graphicFrame>
        <p:nvGraphicFramePr>
          <p:cNvPr id="27" name="Table 26">
            <a:extLst>
              <a:ext uri="{FF2B5EF4-FFF2-40B4-BE49-F238E27FC236}">
                <a16:creationId xmlns:a16="http://schemas.microsoft.com/office/drawing/2014/main" id="{3A110350-7574-BE93-FDE9-8409A563A7BB}"/>
              </a:ext>
            </a:extLst>
          </p:cNvPr>
          <p:cNvGraphicFramePr>
            <a:graphicFrameLocks noGrp="1"/>
          </p:cNvGraphicFramePr>
          <p:nvPr>
            <p:extLst>
              <p:ext uri="{D42A27DB-BD31-4B8C-83A1-F6EECF244321}">
                <p14:modId xmlns:p14="http://schemas.microsoft.com/office/powerpoint/2010/main" val="2362621546"/>
              </p:ext>
            </p:extLst>
          </p:nvPr>
        </p:nvGraphicFramePr>
        <p:xfrm>
          <a:off x="12649199" y="2653834"/>
          <a:ext cx="4256946" cy="4410400"/>
        </p:xfrm>
        <a:graphic>
          <a:graphicData uri="http://schemas.openxmlformats.org/drawingml/2006/table">
            <a:tbl>
              <a:tblPr firstRow="1" bandRow="1"/>
              <a:tblGrid>
                <a:gridCol w="669633">
                  <a:extLst>
                    <a:ext uri="{9D8B030D-6E8A-4147-A177-3AD203B41FA5}">
                      <a16:colId xmlns:a16="http://schemas.microsoft.com/office/drawing/2014/main" val="114208006"/>
                    </a:ext>
                  </a:extLst>
                </a:gridCol>
                <a:gridCol w="860956">
                  <a:extLst>
                    <a:ext uri="{9D8B030D-6E8A-4147-A177-3AD203B41FA5}">
                      <a16:colId xmlns:a16="http://schemas.microsoft.com/office/drawing/2014/main" val="2706703805"/>
                    </a:ext>
                  </a:extLst>
                </a:gridCol>
                <a:gridCol w="765293">
                  <a:extLst>
                    <a:ext uri="{9D8B030D-6E8A-4147-A177-3AD203B41FA5}">
                      <a16:colId xmlns:a16="http://schemas.microsoft.com/office/drawing/2014/main" val="260794324"/>
                    </a:ext>
                  </a:extLst>
                </a:gridCol>
                <a:gridCol w="1076193">
                  <a:extLst>
                    <a:ext uri="{9D8B030D-6E8A-4147-A177-3AD203B41FA5}">
                      <a16:colId xmlns:a16="http://schemas.microsoft.com/office/drawing/2014/main" val="2730026978"/>
                    </a:ext>
                  </a:extLst>
                </a:gridCol>
                <a:gridCol w="884871">
                  <a:extLst>
                    <a:ext uri="{9D8B030D-6E8A-4147-A177-3AD203B41FA5}">
                      <a16:colId xmlns:a16="http://schemas.microsoft.com/office/drawing/2014/main" val="2446710927"/>
                    </a:ext>
                  </a:extLst>
                </a:gridCol>
              </a:tblGrid>
              <a:tr h="314948">
                <a:tc gridSpan="5">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algn="ctr"/>
                      <a:r>
                        <a:rPr lang="en-GB" sz="1200" dirty="0">
                          <a:latin typeface="+mn-lt"/>
                          <a:cs typeface="Arial" panose="020B0604020202020204" pitchFamily="34" charset="0"/>
                        </a:rPr>
                        <a:t>31/03/2025</a:t>
                      </a:r>
                      <a:endParaRPr lang="en-GB" sz="1200" dirty="0">
                        <a:solidFill>
                          <a:srgbClr val="FF0000"/>
                        </a:solidFill>
                        <a:latin typeface="+mn-lt"/>
                        <a:cs typeface="Arial" panose="020B0604020202020204" pitchFamily="34" charset="0"/>
                      </a:endParaRP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43338599"/>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Band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Female</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Male</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Female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cs typeface="Arial" panose="020B0604020202020204" pitchFamily="34" charset="0"/>
                        </a:rPr>
                        <a:t>Male %</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1886322956"/>
                  </a:ext>
                </a:extLst>
              </a:tr>
              <a:tr h="31532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2</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1495384213"/>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3</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3</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100%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4233438106"/>
                  </a:ext>
                </a:extLst>
              </a:tr>
              <a:tr h="31532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4</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78%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4029629958"/>
                  </a:ext>
                </a:extLst>
              </a:tr>
              <a:tr h="31532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5</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78%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718420933"/>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6</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10</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83%</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17%</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3306461967"/>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7</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55</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74%</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26%</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1689932844"/>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8A</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49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82%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1474538582"/>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8B</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41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69%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31%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3248583261"/>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8C</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67%</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33%</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2935438652"/>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8D</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12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 5</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71%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29%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4042462326"/>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9</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7</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58%</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42%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20000"/>
                      </a:srgbClr>
                    </a:solidFill>
                  </a:tcPr>
                </a:tc>
                <a:extLst>
                  <a:ext uri="{0D108BD9-81ED-4DB2-BD59-A6C34878D82A}">
                    <a16:rowId xmlns:a16="http://schemas.microsoft.com/office/drawing/2014/main" val="4001561707"/>
                  </a:ext>
                </a:extLst>
              </a:tr>
              <a:tr h="31494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200" dirty="0">
                          <a:latin typeface="+mn-lt"/>
                        </a:rPr>
                        <a:t>Other</a:t>
                      </a:r>
                    </a:p>
                  </a:txBody>
                  <a:tcPr>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31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32</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49%</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GB" sz="1100" dirty="0">
                          <a:effectLst/>
                          <a:latin typeface="+mn-lt"/>
                          <a:ea typeface="Aptos" panose="020B0004020202020204" pitchFamily="34" charset="0"/>
                          <a:cs typeface="Aptos" panose="020B0004020202020204" pitchFamily="34" charset="0"/>
                        </a:rPr>
                        <a:t>51%</a:t>
                      </a:r>
                    </a:p>
                  </a:txBody>
                  <a:tcPr marL="68580" marR="68580" marT="0" marB="0" anchor="b">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tint val="40000"/>
                      </a:srgbClr>
                    </a:solidFill>
                  </a:tcPr>
                </a:tc>
                <a:extLst>
                  <a:ext uri="{0D108BD9-81ED-4DB2-BD59-A6C34878D82A}">
                    <a16:rowId xmlns:a16="http://schemas.microsoft.com/office/drawing/2014/main" val="4048301655"/>
                  </a:ext>
                </a:extLst>
              </a:tr>
            </a:tbl>
          </a:graphicData>
        </a:graphic>
      </p:graphicFrame>
      <p:pic>
        <p:nvPicPr>
          <p:cNvPr id="28" name="Picture 27">
            <a:extLst>
              <a:ext uri="{FF2B5EF4-FFF2-40B4-BE49-F238E27FC236}">
                <a16:creationId xmlns:a16="http://schemas.microsoft.com/office/drawing/2014/main" id="{F97A3595-A8AA-DD3B-0EEB-31CDBF4DE85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181600" y="8114437"/>
            <a:ext cx="8525786" cy="790024"/>
          </a:xfrm>
          <a:prstGeom prst="rect">
            <a:avLst/>
          </a:prstGeom>
        </p:spPr>
      </p:pic>
    </p:spTree>
    <p:extLst>
      <p:ext uri="{BB962C8B-B14F-4D97-AF65-F5344CB8AC3E}">
        <p14:creationId xmlns:p14="http://schemas.microsoft.com/office/powerpoint/2010/main" val="2150483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7E980-94B1-F3D6-52C5-E2FC02E04C61}"/>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F7AEB3E5-39F1-8F5E-985E-D234F1E4DCD3}"/>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a:p>
        </p:txBody>
      </p:sp>
      <p:grpSp>
        <p:nvGrpSpPr>
          <p:cNvPr id="2" name="Group 1">
            <a:extLst>
              <a:ext uri="{FF2B5EF4-FFF2-40B4-BE49-F238E27FC236}">
                <a16:creationId xmlns:a16="http://schemas.microsoft.com/office/drawing/2014/main" id="{780BFA62-D968-8BDB-E931-72FC4833468A}"/>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EEEFDD5B-DCB9-48E3-1180-46ACCF44A456}"/>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C38F59EF-6231-16BE-FA4A-70F9B74B567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79832B2A-7A43-9FB7-E008-5EA4CD962A1F}"/>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AC97DAEF-B531-889C-CC2A-F1DE60503EB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3D4365D3-1929-E131-DDDC-E8F0CF8578C0}"/>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00D5714A-FA51-9B91-FE6A-7D198383BB6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B4EBDC4F-F6D6-4DA0-DE81-C2A8B19638D3}"/>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AA59A543-7BAE-2132-B787-4B27637E9006}"/>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B51B6069-3BCF-4EC1-0B4E-14A39B35AD60}"/>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B907AABF-08C9-82C3-EF82-62BC7A0BC8F6}"/>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F85A6340-F36F-6CF4-3534-E84E988FBD2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82BE069E-F81D-9E3C-3F90-BC0ADBDAC3DB}"/>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4DC61A44-DF27-94D6-4BA9-D6FBA9D9436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7669A1CD-A44D-CD8A-A8C9-5326D4AD2655}"/>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E292DC03-F32E-7E2D-2416-50B19B34552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6EE339C4-D2A6-D923-00C0-6C69B1725021}"/>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949CD833-07A3-9E31-D484-50643FD068B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3F094EBA-F1FB-4F84-81F7-423F7D6DA2D6}"/>
              </a:ext>
            </a:extLst>
          </p:cNvPr>
          <p:cNvSpPr txBox="1">
            <a:spLocks noGrp="1"/>
          </p:cNvSpPr>
          <p:nvPr>
            <p:ph type="title" idx="4294967295"/>
          </p:nvPr>
        </p:nvSpPr>
        <p:spPr>
          <a:xfrm>
            <a:off x="685800" y="684619"/>
            <a:ext cx="109728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Appendix 4 – Gender Pay Gap by Quartile</a:t>
            </a:r>
          </a:p>
        </p:txBody>
      </p:sp>
      <p:sp>
        <p:nvSpPr>
          <p:cNvPr id="22" name="TextBox 21">
            <a:extLst>
              <a:ext uri="{FF2B5EF4-FFF2-40B4-BE49-F238E27FC236}">
                <a16:creationId xmlns:a16="http://schemas.microsoft.com/office/drawing/2014/main" id="{428D1EE3-54D4-EE85-7514-06CD04F66E6A}"/>
              </a:ext>
            </a:extLst>
          </p:cNvPr>
          <p:cNvSpPr txBox="1"/>
          <p:nvPr/>
        </p:nvSpPr>
        <p:spPr>
          <a:xfrm>
            <a:off x="1066800" y="2812589"/>
            <a:ext cx="15697200" cy="923330"/>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The Proportion of men and women in each pay quartile (%) is calculated by ranking all employees from highest to lowest paid, dividing the workforce into four numerically equal parts (‘quartiles’) and working out the percentage of men and women in each of the four parts. (The lowest paid jobs are in quartile one).</a:t>
            </a:r>
          </a:p>
        </p:txBody>
      </p:sp>
      <p:graphicFrame>
        <p:nvGraphicFramePr>
          <p:cNvPr id="25" name="Table 24">
            <a:extLst>
              <a:ext uri="{FF2B5EF4-FFF2-40B4-BE49-F238E27FC236}">
                <a16:creationId xmlns:a16="http://schemas.microsoft.com/office/drawing/2014/main" id="{36EF1A83-4E51-F820-F0F2-6231ADB18890}"/>
              </a:ext>
            </a:extLst>
          </p:cNvPr>
          <p:cNvGraphicFramePr>
            <a:graphicFrameLocks noGrp="1"/>
          </p:cNvGraphicFramePr>
          <p:nvPr>
            <p:extLst>
              <p:ext uri="{D42A27DB-BD31-4B8C-83A1-F6EECF244321}">
                <p14:modId xmlns:p14="http://schemas.microsoft.com/office/powerpoint/2010/main" val="2569692312"/>
              </p:ext>
            </p:extLst>
          </p:nvPr>
        </p:nvGraphicFramePr>
        <p:xfrm>
          <a:off x="381000" y="4418042"/>
          <a:ext cx="5353050" cy="3087657"/>
        </p:xfrm>
        <a:graphic>
          <a:graphicData uri="http://schemas.openxmlformats.org/drawingml/2006/table">
            <a:tbl>
              <a:tblPr firstRow="1" bandRow="1">
                <a:tableStyleId>{8A107856-5554-42FB-B03E-39F5DBC370BA}</a:tableStyleId>
              </a:tblPr>
              <a:tblGrid>
                <a:gridCol w="1326730">
                  <a:extLst>
                    <a:ext uri="{9D8B030D-6E8A-4147-A177-3AD203B41FA5}">
                      <a16:colId xmlns:a16="http://schemas.microsoft.com/office/drawing/2014/main" val="3339565677"/>
                    </a:ext>
                  </a:extLst>
                </a:gridCol>
                <a:gridCol w="1151584">
                  <a:extLst>
                    <a:ext uri="{9D8B030D-6E8A-4147-A177-3AD203B41FA5}">
                      <a16:colId xmlns:a16="http://schemas.microsoft.com/office/drawing/2014/main" val="2762990034"/>
                    </a:ext>
                  </a:extLst>
                </a:gridCol>
                <a:gridCol w="1172018">
                  <a:extLst>
                    <a:ext uri="{9D8B030D-6E8A-4147-A177-3AD203B41FA5}">
                      <a16:colId xmlns:a16="http://schemas.microsoft.com/office/drawing/2014/main" val="2698506978"/>
                    </a:ext>
                  </a:extLst>
                </a:gridCol>
                <a:gridCol w="937613">
                  <a:extLst>
                    <a:ext uri="{9D8B030D-6E8A-4147-A177-3AD203B41FA5}">
                      <a16:colId xmlns:a16="http://schemas.microsoft.com/office/drawing/2014/main" val="2835595561"/>
                    </a:ext>
                  </a:extLst>
                </a:gridCol>
                <a:gridCol w="765105">
                  <a:extLst>
                    <a:ext uri="{9D8B030D-6E8A-4147-A177-3AD203B41FA5}">
                      <a16:colId xmlns:a16="http://schemas.microsoft.com/office/drawing/2014/main" val="1072228646"/>
                    </a:ext>
                  </a:extLst>
                </a:gridCol>
              </a:tblGrid>
              <a:tr h="396909">
                <a:tc gridSpan="5">
                  <a:txBody>
                    <a:bodyPr/>
                    <a:lstStyle/>
                    <a:p>
                      <a:pPr algn="ctr"/>
                      <a:r>
                        <a:rPr lang="en-GB" sz="1200" dirty="0">
                          <a:latin typeface="Arial" panose="020B0604020202020204" pitchFamily="34" charset="0"/>
                          <a:cs typeface="Arial" panose="020B0604020202020204" pitchFamily="34" charset="0"/>
                        </a:rPr>
                        <a:t>31/03/2023</a:t>
                      </a: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06243073"/>
                  </a:ext>
                </a:extLst>
              </a:tr>
              <a:tr h="537636">
                <a:tc>
                  <a:txBody>
                    <a:bodyPr/>
                    <a:lstStyle/>
                    <a:p>
                      <a:r>
                        <a:rPr lang="en-GB" sz="1200" dirty="0">
                          <a:latin typeface="Arial" panose="020B0604020202020204" pitchFamily="34" charset="0"/>
                          <a:cs typeface="Arial" panose="020B0604020202020204" pitchFamily="34" charset="0"/>
                        </a:rPr>
                        <a:t>Quartile</a:t>
                      </a:r>
                    </a:p>
                  </a:txBody>
                  <a:tcPr/>
                </a:tc>
                <a:tc>
                  <a:txBody>
                    <a:bodyPr/>
                    <a:lstStyle/>
                    <a:p>
                      <a:r>
                        <a:rPr lang="en-GB" sz="1200" dirty="0">
                          <a:latin typeface="Arial" panose="020B0604020202020204" pitchFamily="34" charset="0"/>
                          <a:cs typeface="Arial" panose="020B0604020202020204" pitchFamily="34" charset="0"/>
                        </a:rPr>
                        <a:t>Female</a:t>
                      </a:r>
                    </a:p>
                  </a:txBody>
                  <a:tcPr/>
                </a:tc>
                <a:tc>
                  <a:txBody>
                    <a:bodyPr/>
                    <a:lstStyle/>
                    <a:p>
                      <a:r>
                        <a:rPr lang="en-GB" sz="1200" dirty="0">
                          <a:latin typeface="Arial" panose="020B0604020202020204" pitchFamily="34" charset="0"/>
                          <a:cs typeface="Arial" panose="020B0604020202020204" pitchFamily="34" charset="0"/>
                        </a:rPr>
                        <a:t>Male</a:t>
                      </a:r>
                    </a:p>
                  </a:txBody>
                  <a:tcPr/>
                </a:tc>
                <a:tc>
                  <a:txBody>
                    <a:bodyPr/>
                    <a:lstStyle/>
                    <a:p>
                      <a:r>
                        <a:rPr lang="en-GB" sz="1200" dirty="0">
                          <a:latin typeface="Arial" panose="020B0604020202020204" pitchFamily="34" charset="0"/>
                          <a:cs typeface="Arial" panose="020B0604020202020204" pitchFamily="34" charset="0"/>
                        </a:rPr>
                        <a:t>Female %</a:t>
                      </a:r>
                    </a:p>
                  </a:txBody>
                  <a:tcPr/>
                </a:tc>
                <a:tc>
                  <a:txBody>
                    <a:bodyPr/>
                    <a:lstStyle/>
                    <a:p>
                      <a:r>
                        <a:rPr lang="en-GB" sz="1200" dirty="0">
                          <a:latin typeface="Arial" panose="020B0604020202020204" pitchFamily="34" charset="0"/>
                          <a:cs typeface="Arial" panose="020B0604020202020204" pitchFamily="34" charset="0"/>
                        </a:rPr>
                        <a:t>Male %</a:t>
                      </a:r>
                    </a:p>
                  </a:txBody>
                  <a:tcPr/>
                </a:tc>
                <a:extLst>
                  <a:ext uri="{0D108BD9-81ED-4DB2-BD59-A6C34878D82A}">
                    <a16:rowId xmlns:a16="http://schemas.microsoft.com/office/drawing/2014/main" val="3925190006"/>
                  </a:ext>
                </a:extLst>
              </a:tr>
              <a:tr h="538278">
                <a:tc>
                  <a:txBody>
                    <a:bodyPr/>
                    <a:lstStyle/>
                    <a:p>
                      <a:r>
                        <a:rPr lang="en-GB" sz="1200" dirty="0"/>
                        <a:t>4 Upper</a:t>
                      </a:r>
                    </a:p>
                  </a:txBody>
                  <a:tcPr/>
                </a:tc>
                <a:tc>
                  <a:txBody>
                    <a:bodyPr/>
                    <a:lstStyle/>
                    <a:p>
                      <a:pPr algn="ctr"/>
                      <a:r>
                        <a:rPr lang="en-GB" sz="1200" dirty="0"/>
                        <a:t>56</a:t>
                      </a:r>
                    </a:p>
                  </a:txBody>
                  <a:tcPr/>
                </a:tc>
                <a:tc>
                  <a:txBody>
                    <a:bodyPr/>
                    <a:lstStyle/>
                    <a:p>
                      <a:pPr algn="ctr"/>
                      <a:r>
                        <a:rPr lang="en-GB" sz="1200" dirty="0"/>
                        <a:t>29</a:t>
                      </a:r>
                    </a:p>
                  </a:txBody>
                  <a:tcPr/>
                </a:tc>
                <a:tc>
                  <a:txBody>
                    <a:bodyPr/>
                    <a:lstStyle/>
                    <a:p>
                      <a:r>
                        <a:rPr lang="en-GB" sz="1200" dirty="0"/>
                        <a:t>65.88</a:t>
                      </a:r>
                    </a:p>
                  </a:txBody>
                  <a:tcPr/>
                </a:tc>
                <a:tc>
                  <a:txBody>
                    <a:bodyPr/>
                    <a:lstStyle/>
                    <a:p>
                      <a:r>
                        <a:rPr lang="en-GB" sz="1200" dirty="0"/>
                        <a:t>34.12</a:t>
                      </a:r>
                    </a:p>
                  </a:txBody>
                  <a:tcPr/>
                </a:tc>
                <a:extLst>
                  <a:ext uri="{0D108BD9-81ED-4DB2-BD59-A6C34878D82A}">
                    <a16:rowId xmlns:a16="http://schemas.microsoft.com/office/drawing/2014/main" val="3702029041"/>
                  </a:ext>
                </a:extLst>
              </a:tr>
              <a:tr h="538278">
                <a:tc>
                  <a:txBody>
                    <a:bodyPr/>
                    <a:lstStyle/>
                    <a:p>
                      <a:r>
                        <a:rPr lang="en-GB" sz="1200" dirty="0"/>
                        <a:t>3 Upper middle</a:t>
                      </a:r>
                    </a:p>
                  </a:txBody>
                  <a:tcPr/>
                </a:tc>
                <a:tc>
                  <a:txBody>
                    <a:bodyPr/>
                    <a:lstStyle/>
                    <a:p>
                      <a:pPr algn="ctr"/>
                      <a:r>
                        <a:rPr lang="en-GB" sz="1200" dirty="0"/>
                        <a:t>75</a:t>
                      </a:r>
                    </a:p>
                  </a:txBody>
                  <a:tcPr/>
                </a:tc>
                <a:tc>
                  <a:txBody>
                    <a:bodyPr/>
                    <a:lstStyle/>
                    <a:p>
                      <a:pPr algn="ctr"/>
                      <a:r>
                        <a:rPr lang="en-GB" sz="1200" dirty="0"/>
                        <a:t>24</a:t>
                      </a:r>
                    </a:p>
                  </a:txBody>
                  <a:tcPr/>
                </a:tc>
                <a:tc>
                  <a:txBody>
                    <a:bodyPr/>
                    <a:lstStyle/>
                    <a:p>
                      <a:r>
                        <a:rPr lang="en-GB" sz="1200" dirty="0"/>
                        <a:t>75.76</a:t>
                      </a:r>
                    </a:p>
                  </a:txBody>
                  <a:tcPr/>
                </a:tc>
                <a:tc>
                  <a:txBody>
                    <a:bodyPr/>
                    <a:lstStyle/>
                    <a:p>
                      <a:r>
                        <a:rPr lang="en-GB" sz="1200" dirty="0"/>
                        <a:t>24.24</a:t>
                      </a:r>
                    </a:p>
                  </a:txBody>
                  <a:tcPr/>
                </a:tc>
                <a:extLst>
                  <a:ext uri="{0D108BD9-81ED-4DB2-BD59-A6C34878D82A}">
                    <a16:rowId xmlns:a16="http://schemas.microsoft.com/office/drawing/2014/main" val="1730584302"/>
                  </a:ext>
                </a:extLst>
              </a:tr>
              <a:tr h="538278">
                <a:tc>
                  <a:txBody>
                    <a:bodyPr/>
                    <a:lstStyle/>
                    <a:p>
                      <a:r>
                        <a:rPr lang="en-GB" sz="1200" dirty="0"/>
                        <a:t>2 Lower middle</a:t>
                      </a:r>
                    </a:p>
                  </a:txBody>
                  <a:tcPr/>
                </a:tc>
                <a:tc>
                  <a:txBody>
                    <a:bodyPr/>
                    <a:lstStyle/>
                    <a:p>
                      <a:pPr algn="ctr"/>
                      <a:r>
                        <a:rPr lang="en-GB" sz="1200" dirty="0"/>
                        <a:t>68</a:t>
                      </a:r>
                    </a:p>
                  </a:txBody>
                  <a:tcPr/>
                </a:tc>
                <a:tc>
                  <a:txBody>
                    <a:bodyPr/>
                    <a:lstStyle/>
                    <a:p>
                      <a:pPr algn="ctr"/>
                      <a:r>
                        <a:rPr lang="en-GB" sz="1200" dirty="0"/>
                        <a:t>12</a:t>
                      </a:r>
                    </a:p>
                  </a:txBody>
                  <a:tcPr/>
                </a:tc>
                <a:tc>
                  <a:txBody>
                    <a:bodyPr/>
                    <a:lstStyle/>
                    <a:p>
                      <a:r>
                        <a:rPr lang="en-GB" sz="1200" dirty="0"/>
                        <a:t>85.00</a:t>
                      </a:r>
                    </a:p>
                  </a:txBody>
                  <a:tcPr/>
                </a:tc>
                <a:tc>
                  <a:txBody>
                    <a:bodyPr/>
                    <a:lstStyle/>
                    <a:p>
                      <a:r>
                        <a:rPr lang="en-GB" sz="1200" dirty="0"/>
                        <a:t>15.00</a:t>
                      </a:r>
                    </a:p>
                  </a:txBody>
                  <a:tcPr/>
                </a:tc>
                <a:extLst>
                  <a:ext uri="{0D108BD9-81ED-4DB2-BD59-A6C34878D82A}">
                    <a16:rowId xmlns:a16="http://schemas.microsoft.com/office/drawing/2014/main" val="3872352573"/>
                  </a:ext>
                </a:extLst>
              </a:tr>
              <a:tr h="538278">
                <a:tc>
                  <a:txBody>
                    <a:bodyPr/>
                    <a:lstStyle/>
                    <a:p>
                      <a:r>
                        <a:rPr lang="en-GB" sz="1200" dirty="0"/>
                        <a:t>1 Lower</a:t>
                      </a:r>
                    </a:p>
                  </a:txBody>
                  <a:tcPr/>
                </a:tc>
                <a:tc>
                  <a:txBody>
                    <a:bodyPr/>
                    <a:lstStyle/>
                    <a:p>
                      <a:pPr algn="ctr"/>
                      <a:r>
                        <a:rPr lang="en-GB" sz="1200" dirty="0"/>
                        <a:t>62</a:t>
                      </a:r>
                    </a:p>
                  </a:txBody>
                  <a:tcPr/>
                </a:tc>
                <a:tc>
                  <a:txBody>
                    <a:bodyPr/>
                    <a:lstStyle/>
                    <a:p>
                      <a:pPr algn="ctr"/>
                      <a:r>
                        <a:rPr lang="en-GB" sz="1200" dirty="0"/>
                        <a:t>13</a:t>
                      </a:r>
                    </a:p>
                  </a:txBody>
                  <a:tcPr/>
                </a:tc>
                <a:tc>
                  <a:txBody>
                    <a:bodyPr/>
                    <a:lstStyle/>
                    <a:p>
                      <a:r>
                        <a:rPr lang="en-GB" sz="1200" dirty="0"/>
                        <a:t>82.67</a:t>
                      </a:r>
                    </a:p>
                  </a:txBody>
                  <a:tcPr/>
                </a:tc>
                <a:tc>
                  <a:txBody>
                    <a:bodyPr/>
                    <a:lstStyle/>
                    <a:p>
                      <a:r>
                        <a:rPr lang="en-GB" sz="1200" dirty="0"/>
                        <a:t>17.33</a:t>
                      </a:r>
                    </a:p>
                  </a:txBody>
                  <a:tcPr/>
                </a:tc>
                <a:extLst>
                  <a:ext uri="{0D108BD9-81ED-4DB2-BD59-A6C34878D82A}">
                    <a16:rowId xmlns:a16="http://schemas.microsoft.com/office/drawing/2014/main" val="1006408077"/>
                  </a:ext>
                </a:extLst>
              </a:tr>
            </a:tbl>
          </a:graphicData>
        </a:graphic>
      </p:graphicFrame>
      <p:graphicFrame>
        <p:nvGraphicFramePr>
          <p:cNvPr id="26" name="Table 25">
            <a:extLst>
              <a:ext uri="{FF2B5EF4-FFF2-40B4-BE49-F238E27FC236}">
                <a16:creationId xmlns:a16="http://schemas.microsoft.com/office/drawing/2014/main" id="{4525BDCA-D118-7D2F-5BCC-E811664E2C3F}"/>
              </a:ext>
            </a:extLst>
          </p:cNvPr>
          <p:cNvGraphicFramePr>
            <a:graphicFrameLocks noGrp="1"/>
          </p:cNvGraphicFramePr>
          <p:nvPr>
            <p:extLst>
              <p:ext uri="{D42A27DB-BD31-4B8C-83A1-F6EECF244321}">
                <p14:modId xmlns:p14="http://schemas.microsoft.com/office/powerpoint/2010/main" val="3643648703"/>
              </p:ext>
            </p:extLst>
          </p:nvPr>
        </p:nvGraphicFramePr>
        <p:xfrm>
          <a:off x="6262470" y="4418040"/>
          <a:ext cx="5353050" cy="3087658"/>
        </p:xfrm>
        <a:graphic>
          <a:graphicData uri="http://schemas.openxmlformats.org/drawingml/2006/table">
            <a:tbl>
              <a:tblPr firstRow="1" bandRow="1">
                <a:tableStyleId>{8A107856-5554-42FB-B03E-39F5DBC370BA}</a:tableStyleId>
              </a:tblPr>
              <a:tblGrid>
                <a:gridCol w="1326730">
                  <a:extLst>
                    <a:ext uri="{9D8B030D-6E8A-4147-A177-3AD203B41FA5}">
                      <a16:colId xmlns:a16="http://schemas.microsoft.com/office/drawing/2014/main" val="2437035983"/>
                    </a:ext>
                  </a:extLst>
                </a:gridCol>
                <a:gridCol w="1151584">
                  <a:extLst>
                    <a:ext uri="{9D8B030D-6E8A-4147-A177-3AD203B41FA5}">
                      <a16:colId xmlns:a16="http://schemas.microsoft.com/office/drawing/2014/main" val="1988562266"/>
                    </a:ext>
                  </a:extLst>
                </a:gridCol>
                <a:gridCol w="1172018">
                  <a:extLst>
                    <a:ext uri="{9D8B030D-6E8A-4147-A177-3AD203B41FA5}">
                      <a16:colId xmlns:a16="http://schemas.microsoft.com/office/drawing/2014/main" val="1964437401"/>
                    </a:ext>
                  </a:extLst>
                </a:gridCol>
                <a:gridCol w="937613">
                  <a:extLst>
                    <a:ext uri="{9D8B030D-6E8A-4147-A177-3AD203B41FA5}">
                      <a16:colId xmlns:a16="http://schemas.microsoft.com/office/drawing/2014/main" val="3883708119"/>
                    </a:ext>
                  </a:extLst>
                </a:gridCol>
                <a:gridCol w="765105">
                  <a:extLst>
                    <a:ext uri="{9D8B030D-6E8A-4147-A177-3AD203B41FA5}">
                      <a16:colId xmlns:a16="http://schemas.microsoft.com/office/drawing/2014/main" val="2435893706"/>
                    </a:ext>
                  </a:extLst>
                </a:gridCol>
              </a:tblGrid>
              <a:tr h="514201">
                <a:tc gridSpan="5">
                  <a:txBody>
                    <a:bodyPr/>
                    <a:lstStyle/>
                    <a:p>
                      <a:pPr algn="ctr"/>
                      <a:r>
                        <a:rPr lang="en-GB" sz="1200" dirty="0">
                          <a:latin typeface="Arial" panose="020B0604020202020204" pitchFamily="34" charset="0"/>
                          <a:cs typeface="Arial" panose="020B0604020202020204" pitchFamily="34" charset="0"/>
                        </a:rPr>
                        <a:t>31/03/2024</a:t>
                      </a: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57765264"/>
                  </a:ext>
                </a:extLst>
              </a:tr>
              <a:tr h="514201">
                <a:tc>
                  <a:txBody>
                    <a:bodyPr/>
                    <a:lstStyle/>
                    <a:p>
                      <a:r>
                        <a:rPr lang="en-GB" sz="1200" dirty="0">
                          <a:latin typeface="Arial" panose="020B0604020202020204" pitchFamily="34" charset="0"/>
                          <a:cs typeface="Arial" panose="020B0604020202020204" pitchFamily="34" charset="0"/>
                        </a:rPr>
                        <a:t>Quartile</a:t>
                      </a:r>
                    </a:p>
                  </a:txBody>
                  <a:tcPr/>
                </a:tc>
                <a:tc>
                  <a:txBody>
                    <a:bodyPr/>
                    <a:lstStyle/>
                    <a:p>
                      <a:r>
                        <a:rPr lang="en-GB" sz="1200" dirty="0">
                          <a:latin typeface="Arial" panose="020B0604020202020204" pitchFamily="34" charset="0"/>
                          <a:cs typeface="Arial" panose="020B0604020202020204" pitchFamily="34" charset="0"/>
                        </a:rPr>
                        <a:t>Female</a:t>
                      </a:r>
                    </a:p>
                  </a:txBody>
                  <a:tcPr/>
                </a:tc>
                <a:tc>
                  <a:txBody>
                    <a:bodyPr/>
                    <a:lstStyle/>
                    <a:p>
                      <a:r>
                        <a:rPr lang="en-GB" sz="1200" dirty="0">
                          <a:latin typeface="Arial" panose="020B0604020202020204" pitchFamily="34" charset="0"/>
                          <a:cs typeface="Arial" panose="020B0604020202020204" pitchFamily="34" charset="0"/>
                        </a:rPr>
                        <a:t>Male</a:t>
                      </a:r>
                    </a:p>
                  </a:txBody>
                  <a:tcPr/>
                </a:tc>
                <a:tc>
                  <a:txBody>
                    <a:bodyPr/>
                    <a:lstStyle/>
                    <a:p>
                      <a:r>
                        <a:rPr lang="en-GB" sz="1200" dirty="0">
                          <a:latin typeface="Arial" panose="020B0604020202020204" pitchFamily="34" charset="0"/>
                          <a:cs typeface="Arial" panose="020B0604020202020204" pitchFamily="34" charset="0"/>
                        </a:rPr>
                        <a:t>Female %</a:t>
                      </a:r>
                    </a:p>
                  </a:txBody>
                  <a:tcPr/>
                </a:tc>
                <a:tc>
                  <a:txBody>
                    <a:bodyPr/>
                    <a:lstStyle/>
                    <a:p>
                      <a:r>
                        <a:rPr lang="en-GB" sz="1200" dirty="0">
                          <a:latin typeface="Arial" panose="020B0604020202020204" pitchFamily="34" charset="0"/>
                          <a:cs typeface="Arial" panose="020B0604020202020204" pitchFamily="34" charset="0"/>
                        </a:rPr>
                        <a:t>Male %</a:t>
                      </a:r>
                    </a:p>
                  </a:txBody>
                  <a:tcPr/>
                </a:tc>
                <a:extLst>
                  <a:ext uri="{0D108BD9-81ED-4DB2-BD59-A6C34878D82A}">
                    <a16:rowId xmlns:a16="http://schemas.microsoft.com/office/drawing/2014/main" val="4001348029"/>
                  </a:ext>
                </a:extLst>
              </a:tr>
              <a:tr h="514814">
                <a:tc>
                  <a:txBody>
                    <a:bodyPr/>
                    <a:lstStyle/>
                    <a:p>
                      <a:r>
                        <a:rPr lang="en-GB" sz="1200" dirty="0"/>
                        <a:t>4 Upper</a:t>
                      </a:r>
                    </a:p>
                  </a:txBody>
                  <a:tcPr/>
                </a:tc>
                <a:tc>
                  <a:txBody>
                    <a:bodyPr/>
                    <a:lstStyle/>
                    <a:p>
                      <a:pPr algn="ctr" fontAlgn="t"/>
                      <a:r>
                        <a:rPr lang="en-GB" sz="1200" b="0" i="0" u="none" strike="noStrike" dirty="0">
                          <a:solidFill>
                            <a:srgbClr val="000000"/>
                          </a:solidFill>
                          <a:effectLst/>
                          <a:latin typeface="Calibri" panose="020F0502020204030204" pitchFamily="34" charset="0"/>
                        </a:rPr>
                        <a:t>91</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18</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61.82</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38.18</a:t>
                      </a:r>
                    </a:p>
                  </a:txBody>
                  <a:tcPr marL="7620" marR="7620" marT="7620" marB="0"/>
                </a:tc>
                <a:extLst>
                  <a:ext uri="{0D108BD9-81ED-4DB2-BD59-A6C34878D82A}">
                    <a16:rowId xmlns:a16="http://schemas.microsoft.com/office/drawing/2014/main" val="2046447104"/>
                  </a:ext>
                </a:extLst>
              </a:tr>
              <a:tr h="514814">
                <a:tc>
                  <a:txBody>
                    <a:bodyPr/>
                    <a:lstStyle/>
                    <a:p>
                      <a:r>
                        <a:rPr lang="en-GB" sz="1200" dirty="0"/>
                        <a:t>3 Upper middle</a:t>
                      </a:r>
                    </a:p>
                  </a:txBody>
                  <a:tcPr/>
                </a:tc>
                <a:tc>
                  <a:txBody>
                    <a:bodyPr/>
                    <a:lstStyle/>
                    <a:p>
                      <a:pPr algn="ctr" fontAlgn="t"/>
                      <a:r>
                        <a:rPr lang="en-GB" sz="1200" b="0" i="0" u="none" strike="noStrike">
                          <a:solidFill>
                            <a:srgbClr val="000000"/>
                          </a:solidFill>
                          <a:effectLst/>
                          <a:latin typeface="Calibri" panose="020F0502020204030204" pitchFamily="34" charset="0"/>
                        </a:rPr>
                        <a:t>89</a:t>
                      </a:r>
                    </a:p>
                  </a:txBody>
                  <a:tcPr marL="7620" marR="7620" marT="7620" marB="0"/>
                </a:tc>
                <a:tc>
                  <a:txBody>
                    <a:bodyPr/>
                    <a:lstStyle/>
                    <a:p>
                      <a:pPr algn="ctr" fontAlgn="t"/>
                      <a:r>
                        <a:rPr lang="en-GB" sz="1200" b="0" i="0" u="none" strike="noStrike">
                          <a:solidFill>
                            <a:srgbClr val="000000"/>
                          </a:solidFill>
                          <a:effectLst/>
                          <a:latin typeface="Calibri" panose="020F0502020204030204" pitchFamily="34" charset="0"/>
                        </a:rPr>
                        <a:t>21</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72.48</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27.52</a:t>
                      </a:r>
                    </a:p>
                  </a:txBody>
                  <a:tcPr marL="7620" marR="7620" marT="7620" marB="0"/>
                </a:tc>
                <a:extLst>
                  <a:ext uri="{0D108BD9-81ED-4DB2-BD59-A6C34878D82A}">
                    <a16:rowId xmlns:a16="http://schemas.microsoft.com/office/drawing/2014/main" val="734780889"/>
                  </a:ext>
                </a:extLst>
              </a:tr>
              <a:tr h="514814">
                <a:tc>
                  <a:txBody>
                    <a:bodyPr/>
                    <a:lstStyle/>
                    <a:p>
                      <a:r>
                        <a:rPr lang="en-GB" sz="1200" dirty="0"/>
                        <a:t>2 Lower middle</a:t>
                      </a:r>
                    </a:p>
                  </a:txBody>
                  <a:tcPr/>
                </a:tc>
                <a:tc>
                  <a:txBody>
                    <a:bodyPr/>
                    <a:lstStyle/>
                    <a:p>
                      <a:pPr algn="ctr" fontAlgn="t"/>
                      <a:r>
                        <a:rPr lang="en-GB" sz="1200" b="0" i="0" u="none" strike="noStrike">
                          <a:solidFill>
                            <a:srgbClr val="000000"/>
                          </a:solidFill>
                          <a:effectLst/>
                          <a:latin typeface="Calibri" panose="020F0502020204030204" pitchFamily="34" charset="0"/>
                        </a:rPr>
                        <a:t>79</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30</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80.91</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19.09</a:t>
                      </a:r>
                    </a:p>
                  </a:txBody>
                  <a:tcPr marL="7620" marR="7620" marT="7620" marB="0"/>
                </a:tc>
                <a:extLst>
                  <a:ext uri="{0D108BD9-81ED-4DB2-BD59-A6C34878D82A}">
                    <a16:rowId xmlns:a16="http://schemas.microsoft.com/office/drawing/2014/main" val="3204681117"/>
                  </a:ext>
                </a:extLst>
              </a:tr>
              <a:tr h="514814">
                <a:tc>
                  <a:txBody>
                    <a:bodyPr/>
                    <a:lstStyle/>
                    <a:p>
                      <a:r>
                        <a:rPr lang="en-GB" sz="1200" dirty="0"/>
                        <a:t>1 Lower</a:t>
                      </a:r>
                    </a:p>
                  </a:txBody>
                  <a:tcPr/>
                </a:tc>
                <a:tc>
                  <a:txBody>
                    <a:bodyPr/>
                    <a:lstStyle/>
                    <a:p>
                      <a:pPr algn="ctr" fontAlgn="t"/>
                      <a:r>
                        <a:rPr lang="en-GB" sz="1200" b="0" i="0" u="none" strike="noStrike" dirty="0">
                          <a:solidFill>
                            <a:srgbClr val="000000"/>
                          </a:solidFill>
                          <a:effectLst/>
                          <a:latin typeface="Calibri" panose="020F0502020204030204" pitchFamily="34" charset="0"/>
                        </a:rPr>
                        <a:t>68</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42</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83.49</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16.51</a:t>
                      </a:r>
                    </a:p>
                  </a:txBody>
                  <a:tcPr marL="7620" marR="7620" marT="7620" marB="0"/>
                </a:tc>
                <a:extLst>
                  <a:ext uri="{0D108BD9-81ED-4DB2-BD59-A6C34878D82A}">
                    <a16:rowId xmlns:a16="http://schemas.microsoft.com/office/drawing/2014/main" val="1279305272"/>
                  </a:ext>
                </a:extLst>
              </a:tr>
            </a:tbl>
          </a:graphicData>
        </a:graphic>
      </p:graphicFrame>
      <p:graphicFrame>
        <p:nvGraphicFramePr>
          <p:cNvPr id="29" name="Table 28">
            <a:extLst>
              <a:ext uri="{FF2B5EF4-FFF2-40B4-BE49-F238E27FC236}">
                <a16:creationId xmlns:a16="http://schemas.microsoft.com/office/drawing/2014/main" id="{EFD04B27-ED5F-BAF2-69D0-A7A106E97FA4}"/>
              </a:ext>
            </a:extLst>
          </p:cNvPr>
          <p:cNvGraphicFramePr>
            <a:graphicFrameLocks noGrp="1"/>
          </p:cNvGraphicFramePr>
          <p:nvPr>
            <p:extLst>
              <p:ext uri="{D42A27DB-BD31-4B8C-83A1-F6EECF244321}">
                <p14:modId xmlns:p14="http://schemas.microsoft.com/office/powerpoint/2010/main" val="1725252967"/>
              </p:ext>
            </p:extLst>
          </p:nvPr>
        </p:nvGraphicFramePr>
        <p:xfrm>
          <a:off x="12139251" y="4355320"/>
          <a:ext cx="5353050" cy="3087658"/>
        </p:xfrm>
        <a:graphic>
          <a:graphicData uri="http://schemas.openxmlformats.org/drawingml/2006/table">
            <a:tbl>
              <a:tblPr firstRow="1" bandRow="1">
                <a:tableStyleId>{8A107856-5554-42FB-B03E-39F5DBC370BA}</a:tableStyleId>
              </a:tblPr>
              <a:tblGrid>
                <a:gridCol w="1326730">
                  <a:extLst>
                    <a:ext uri="{9D8B030D-6E8A-4147-A177-3AD203B41FA5}">
                      <a16:colId xmlns:a16="http://schemas.microsoft.com/office/drawing/2014/main" val="213027538"/>
                    </a:ext>
                  </a:extLst>
                </a:gridCol>
                <a:gridCol w="1151584">
                  <a:extLst>
                    <a:ext uri="{9D8B030D-6E8A-4147-A177-3AD203B41FA5}">
                      <a16:colId xmlns:a16="http://schemas.microsoft.com/office/drawing/2014/main" val="3935196510"/>
                    </a:ext>
                  </a:extLst>
                </a:gridCol>
                <a:gridCol w="1172018">
                  <a:extLst>
                    <a:ext uri="{9D8B030D-6E8A-4147-A177-3AD203B41FA5}">
                      <a16:colId xmlns:a16="http://schemas.microsoft.com/office/drawing/2014/main" val="3467210889"/>
                    </a:ext>
                  </a:extLst>
                </a:gridCol>
                <a:gridCol w="937613">
                  <a:extLst>
                    <a:ext uri="{9D8B030D-6E8A-4147-A177-3AD203B41FA5}">
                      <a16:colId xmlns:a16="http://schemas.microsoft.com/office/drawing/2014/main" val="2277870323"/>
                    </a:ext>
                  </a:extLst>
                </a:gridCol>
                <a:gridCol w="765105">
                  <a:extLst>
                    <a:ext uri="{9D8B030D-6E8A-4147-A177-3AD203B41FA5}">
                      <a16:colId xmlns:a16="http://schemas.microsoft.com/office/drawing/2014/main" val="3243794240"/>
                    </a:ext>
                  </a:extLst>
                </a:gridCol>
              </a:tblGrid>
              <a:tr h="452668">
                <a:tc gridSpan="5">
                  <a:txBody>
                    <a:bodyPr/>
                    <a:lstStyle/>
                    <a:p>
                      <a:pPr algn="ctr"/>
                      <a:r>
                        <a:rPr lang="en-GB" sz="1200" dirty="0">
                          <a:latin typeface="Arial" panose="020B0604020202020204" pitchFamily="34" charset="0"/>
                          <a:cs typeface="Arial" panose="020B0604020202020204" pitchFamily="34" charset="0"/>
                        </a:rPr>
                        <a:t>31/03/2025</a:t>
                      </a: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tc hMerge="1">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43030964"/>
                  </a:ext>
                </a:extLst>
              </a:tr>
              <a:tr h="526494">
                <a:tc>
                  <a:txBody>
                    <a:bodyPr/>
                    <a:lstStyle/>
                    <a:p>
                      <a:r>
                        <a:rPr lang="en-GB" sz="1200" dirty="0">
                          <a:latin typeface="Arial" panose="020B0604020202020204" pitchFamily="34" charset="0"/>
                          <a:cs typeface="Arial" panose="020B0604020202020204" pitchFamily="34" charset="0"/>
                        </a:rPr>
                        <a:t>Quartile</a:t>
                      </a:r>
                    </a:p>
                  </a:txBody>
                  <a:tcPr/>
                </a:tc>
                <a:tc>
                  <a:txBody>
                    <a:bodyPr/>
                    <a:lstStyle/>
                    <a:p>
                      <a:r>
                        <a:rPr lang="en-GB" sz="1200" dirty="0">
                          <a:latin typeface="Arial" panose="020B0604020202020204" pitchFamily="34" charset="0"/>
                          <a:cs typeface="Arial" panose="020B0604020202020204" pitchFamily="34" charset="0"/>
                        </a:rPr>
                        <a:t>Female</a:t>
                      </a:r>
                    </a:p>
                  </a:txBody>
                  <a:tcPr/>
                </a:tc>
                <a:tc>
                  <a:txBody>
                    <a:bodyPr/>
                    <a:lstStyle/>
                    <a:p>
                      <a:r>
                        <a:rPr lang="en-GB" sz="1200" dirty="0">
                          <a:latin typeface="Arial" panose="020B0604020202020204" pitchFamily="34" charset="0"/>
                          <a:cs typeface="Arial" panose="020B0604020202020204" pitchFamily="34" charset="0"/>
                        </a:rPr>
                        <a:t>Male</a:t>
                      </a:r>
                    </a:p>
                  </a:txBody>
                  <a:tcPr/>
                </a:tc>
                <a:tc>
                  <a:txBody>
                    <a:bodyPr/>
                    <a:lstStyle/>
                    <a:p>
                      <a:r>
                        <a:rPr lang="en-GB" sz="1200" dirty="0">
                          <a:latin typeface="Arial" panose="020B0604020202020204" pitchFamily="34" charset="0"/>
                          <a:cs typeface="Arial" panose="020B0604020202020204" pitchFamily="34" charset="0"/>
                        </a:rPr>
                        <a:t>Female %</a:t>
                      </a:r>
                    </a:p>
                  </a:txBody>
                  <a:tcPr/>
                </a:tc>
                <a:tc>
                  <a:txBody>
                    <a:bodyPr/>
                    <a:lstStyle/>
                    <a:p>
                      <a:r>
                        <a:rPr lang="en-GB" sz="1200" dirty="0">
                          <a:latin typeface="Arial" panose="020B0604020202020204" pitchFamily="34" charset="0"/>
                          <a:cs typeface="Arial" panose="020B0604020202020204" pitchFamily="34" charset="0"/>
                        </a:rPr>
                        <a:t>Male %</a:t>
                      </a:r>
                    </a:p>
                  </a:txBody>
                  <a:tcPr/>
                </a:tc>
                <a:extLst>
                  <a:ext uri="{0D108BD9-81ED-4DB2-BD59-A6C34878D82A}">
                    <a16:rowId xmlns:a16="http://schemas.microsoft.com/office/drawing/2014/main" val="2896032238"/>
                  </a:ext>
                </a:extLst>
              </a:tr>
              <a:tr h="527124">
                <a:tc>
                  <a:txBody>
                    <a:bodyPr/>
                    <a:lstStyle/>
                    <a:p>
                      <a:r>
                        <a:rPr lang="en-GB" sz="1200" dirty="0"/>
                        <a:t>4 Upper</a:t>
                      </a:r>
                    </a:p>
                  </a:txBody>
                  <a:tcPr/>
                </a:tc>
                <a:tc>
                  <a:txBody>
                    <a:bodyPr/>
                    <a:lstStyle/>
                    <a:p>
                      <a:pPr algn="ctr" fontAlgn="t"/>
                      <a:r>
                        <a:rPr lang="en-GB" sz="1200" b="0" i="0" u="none" strike="noStrike" dirty="0">
                          <a:solidFill>
                            <a:srgbClr val="000000"/>
                          </a:solidFill>
                          <a:effectLst/>
                          <a:latin typeface="Calibri" panose="020F0502020204030204" pitchFamily="34" charset="0"/>
                        </a:rPr>
                        <a:t>63</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50</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55.75</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44.25</a:t>
                      </a:r>
                    </a:p>
                  </a:txBody>
                  <a:tcPr marL="7620" marR="7620" marT="7620" marB="0"/>
                </a:tc>
                <a:extLst>
                  <a:ext uri="{0D108BD9-81ED-4DB2-BD59-A6C34878D82A}">
                    <a16:rowId xmlns:a16="http://schemas.microsoft.com/office/drawing/2014/main" val="1597478155"/>
                  </a:ext>
                </a:extLst>
              </a:tr>
              <a:tr h="527124">
                <a:tc>
                  <a:txBody>
                    <a:bodyPr/>
                    <a:lstStyle/>
                    <a:p>
                      <a:r>
                        <a:rPr lang="en-GB" sz="1200" dirty="0"/>
                        <a:t>3 Upper middle</a:t>
                      </a:r>
                    </a:p>
                  </a:txBody>
                  <a:tcPr/>
                </a:tc>
                <a:tc>
                  <a:txBody>
                    <a:bodyPr/>
                    <a:lstStyle/>
                    <a:p>
                      <a:pPr algn="ctr" fontAlgn="t"/>
                      <a:r>
                        <a:rPr lang="en-GB" sz="1200" b="0" i="0" u="none" strike="noStrike" dirty="0">
                          <a:solidFill>
                            <a:srgbClr val="000000"/>
                          </a:solidFill>
                          <a:effectLst/>
                          <a:latin typeface="Calibri" panose="020F0502020204030204" pitchFamily="34" charset="0"/>
                        </a:rPr>
                        <a:t>83</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30</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73.45</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26.55</a:t>
                      </a:r>
                    </a:p>
                  </a:txBody>
                  <a:tcPr marL="7620" marR="7620" marT="7620" marB="0"/>
                </a:tc>
                <a:extLst>
                  <a:ext uri="{0D108BD9-81ED-4DB2-BD59-A6C34878D82A}">
                    <a16:rowId xmlns:a16="http://schemas.microsoft.com/office/drawing/2014/main" val="3584493902"/>
                  </a:ext>
                </a:extLst>
              </a:tr>
              <a:tr h="527124">
                <a:tc>
                  <a:txBody>
                    <a:bodyPr/>
                    <a:lstStyle/>
                    <a:p>
                      <a:r>
                        <a:rPr lang="en-GB" sz="1200" dirty="0"/>
                        <a:t>2 Lower middle</a:t>
                      </a:r>
                    </a:p>
                  </a:txBody>
                  <a:tcPr/>
                </a:tc>
                <a:tc>
                  <a:txBody>
                    <a:bodyPr/>
                    <a:lstStyle/>
                    <a:p>
                      <a:pPr algn="ctr" fontAlgn="t"/>
                      <a:r>
                        <a:rPr lang="en-GB" sz="1200" b="0" i="0" u="none" strike="noStrike" dirty="0">
                          <a:solidFill>
                            <a:srgbClr val="000000"/>
                          </a:solidFill>
                          <a:effectLst/>
                          <a:latin typeface="Calibri" panose="020F0502020204030204" pitchFamily="34" charset="0"/>
                        </a:rPr>
                        <a:t>87</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22</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79.82</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20.18</a:t>
                      </a:r>
                    </a:p>
                  </a:txBody>
                  <a:tcPr marL="7620" marR="7620" marT="7620" marB="0"/>
                </a:tc>
                <a:extLst>
                  <a:ext uri="{0D108BD9-81ED-4DB2-BD59-A6C34878D82A}">
                    <a16:rowId xmlns:a16="http://schemas.microsoft.com/office/drawing/2014/main" val="2606273203"/>
                  </a:ext>
                </a:extLst>
              </a:tr>
              <a:tr h="527124">
                <a:tc>
                  <a:txBody>
                    <a:bodyPr/>
                    <a:lstStyle/>
                    <a:p>
                      <a:r>
                        <a:rPr lang="en-GB" sz="1200" dirty="0"/>
                        <a:t>1 Lower</a:t>
                      </a:r>
                    </a:p>
                  </a:txBody>
                  <a:tcPr/>
                </a:tc>
                <a:tc>
                  <a:txBody>
                    <a:bodyPr/>
                    <a:lstStyle/>
                    <a:p>
                      <a:pPr algn="ctr" fontAlgn="t"/>
                      <a:r>
                        <a:rPr lang="en-GB" sz="1200" b="0" i="0" u="none" strike="noStrike" dirty="0">
                          <a:solidFill>
                            <a:srgbClr val="000000"/>
                          </a:solidFill>
                          <a:effectLst/>
                          <a:latin typeface="Calibri" panose="020F0502020204030204" pitchFamily="34" charset="0"/>
                        </a:rPr>
                        <a:t>84</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22</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79.25</a:t>
                      </a:r>
                    </a:p>
                  </a:txBody>
                  <a:tcPr marL="7620" marR="7620" marT="7620" marB="0"/>
                </a:tc>
                <a:tc>
                  <a:txBody>
                    <a:bodyPr/>
                    <a:lstStyle/>
                    <a:p>
                      <a:pPr algn="ctr" fontAlgn="t"/>
                      <a:r>
                        <a:rPr lang="en-GB" sz="1200" b="0" i="0" u="none" strike="noStrike" dirty="0">
                          <a:solidFill>
                            <a:srgbClr val="000000"/>
                          </a:solidFill>
                          <a:effectLst/>
                          <a:latin typeface="Calibri" panose="020F0502020204030204" pitchFamily="34" charset="0"/>
                        </a:rPr>
                        <a:t>20.75</a:t>
                      </a:r>
                    </a:p>
                  </a:txBody>
                  <a:tcPr marL="7620" marR="7620" marT="7620" marB="0"/>
                </a:tc>
                <a:extLst>
                  <a:ext uri="{0D108BD9-81ED-4DB2-BD59-A6C34878D82A}">
                    <a16:rowId xmlns:a16="http://schemas.microsoft.com/office/drawing/2014/main" val="3613752561"/>
                  </a:ext>
                </a:extLst>
              </a:tr>
            </a:tbl>
          </a:graphicData>
        </a:graphic>
      </p:graphicFrame>
    </p:spTree>
    <p:extLst>
      <p:ext uri="{BB962C8B-B14F-4D97-AF65-F5344CB8AC3E}">
        <p14:creationId xmlns:p14="http://schemas.microsoft.com/office/powerpoint/2010/main" val="1454439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2B86D-D1DB-1E04-8FAC-A18F4DB8314A}"/>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1EECB35B-A308-F8A1-D14E-F0F57633372F}"/>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a:p>
        </p:txBody>
      </p:sp>
      <p:grpSp>
        <p:nvGrpSpPr>
          <p:cNvPr id="2" name="Group 1">
            <a:extLst>
              <a:ext uri="{FF2B5EF4-FFF2-40B4-BE49-F238E27FC236}">
                <a16:creationId xmlns:a16="http://schemas.microsoft.com/office/drawing/2014/main" id="{828C0EA1-02D6-90DD-C4C2-39A44C1A26FD}"/>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0764B8C5-31C0-3185-A9F2-080108470DDE}"/>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B2143DA0-E44D-0C27-E750-DC146146404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251BD075-B9B3-D4B9-0BDB-FBEEA8AFE7C0}"/>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58E381BF-D0A7-0C47-739D-CD13597D955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BCC4CF7E-65A5-62D7-BE96-9C1A74223292}"/>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C490FC9B-CCAD-1627-DDEF-04C5B2CF635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B9F64E5A-BD90-FD31-21FA-6D67C7AC2F3C}"/>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5EA87DFF-638E-47C9-CB1C-238ED1AB9DE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18865474-CCE8-D7E6-46F0-286D76387596}"/>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6C24ADA4-2918-017F-02FF-C6A7836BF43D}"/>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6D29F604-998B-9812-2E95-DCB114C1E17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F74B17BB-5173-16A7-7744-FA7C876929A4}"/>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E3306F38-0958-3D68-2005-3E0E36B7BA24}"/>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FEB38D5E-BCAF-AF56-C54E-51DA262BC654}"/>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473C9028-9FD6-538D-DB99-5D5F91A9839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456AD093-CD66-5CED-0249-0F2854439961}"/>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3B2F68AC-BC37-4961-6A64-CAD0299CEE6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80A550E4-D1E9-0765-E686-375E7653410C}"/>
              </a:ext>
            </a:extLst>
          </p:cNvPr>
          <p:cNvSpPr txBox="1">
            <a:spLocks noGrp="1"/>
          </p:cNvSpPr>
          <p:nvPr>
            <p:ph type="title" idx="4294967295"/>
          </p:nvPr>
        </p:nvSpPr>
        <p:spPr>
          <a:xfrm>
            <a:off x="685800" y="684619"/>
            <a:ext cx="15163800" cy="75501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Appendix 5 – Gender Pay Gap Comparison NHS Frimley Data 2023, 2024 &amp; 2025</a:t>
            </a:r>
          </a:p>
        </p:txBody>
      </p:sp>
      <p:sp>
        <p:nvSpPr>
          <p:cNvPr id="21" name="TextBox 20">
            <a:extLst>
              <a:ext uri="{FF2B5EF4-FFF2-40B4-BE49-F238E27FC236}">
                <a16:creationId xmlns:a16="http://schemas.microsoft.com/office/drawing/2014/main" id="{6F405FB2-87D3-A79A-1279-1C61D9B7C4B6}"/>
              </a:ext>
            </a:extLst>
          </p:cNvPr>
          <p:cNvSpPr txBox="1"/>
          <p:nvPr/>
        </p:nvSpPr>
        <p:spPr>
          <a:xfrm>
            <a:off x="667043" y="2247900"/>
            <a:ext cx="7522534" cy="369332"/>
          </a:xfrm>
          <a:prstGeom prst="rect">
            <a:avLst/>
          </a:prstGeom>
          <a:noFill/>
        </p:spPr>
        <p:txBody>
          <a:bodyPr wrap="square">
            <a:spAutoFit/>
          </a:bodyPr>
          <a:lstStyle/>
          <a:p>
            <a:r>
              <a:rPr lang="en-GB" sz="1800" b="1" dirty="0">
                <a:solidFill>
                  <a:schemeClr val="tx2"/>
                </a:solidFill>
                <a:latin typeface="Arial"/>
                <a:ea typeface="+mn-ea"/>
                <a:cs typeface="Arial"/>
              </a:rPr>
              <a:t>31/03/23, 31/04/24 against 31/03/2025</a:t>
            </a:r>
            <a:endParaRPr lang="en-GB" dirty="0">
              <a:solidFill>
                <a:schemeClr val="tx2"/>
              </a:solidFill>
            </a:endParaRPr>
          </a:p>
        </p:txBody>
      </p:sp>
      <p:graphicFrame>
        <p:nvGraphicFramePr>
          <p:cNvPr id="23" name="Table 22">
            <a:extLst>
              <a:ext uri="{FF2B5EF4-FFF2-40B4-BE49-F238E27FC236}">
                <a16:creationId xmlns:a16="http://schemas.microsoft.com/office/drawing/2014/main" id="{54A40CA6-0ACD-E538-F06E-FBA9146338A4}"/>
              </a:ext>
            </a:extLst>
          </p:cNvPr>
          <p:cNvGraphicFramePr>
            <a:graphicFrameLocks noGrp="1"/>
          </p:cNvGraphicFramePr>
          <p:nvPr>
            <p:extLst>
              <p:ext uri="{D42A27DB-BD31-4B8C-83A1-F6EECF244321}">
                <p14:modId xmlns:p14="http://schemas.microsoft.com/office/powerpoint/2010/main" val="2553573984"/>
              </p:ext>
            </p:extLst>
          </p:nvPr>
        </p:nvGraphicFramePr>
        <p:xfrm>
          <a:off x="698695" y="3037840"/>
          <a:ext cx="15907043" cy="6223000"/>
        </p:xfrm>
        <a:graphic>
          <a:graphicData uri="http://schemas.openxmlformats.org/drawingml/2006/table">
            <a:tbl>
              <a:tblPr firstRow="1" bandRow="1">
                <a:tableStyleId>{5C22544A-7EE6-4342-B048-85BDC9FD1C3A}</a:tableStyleId>
              </a:tblPr>
              <a:tblGrid>
                <a:gridCol w="2550387">
                  <a:extLst>
                    <a:ext uri="{9D8B030D-6E8A-4147-A177-3AD203B41FA5}">
                      <a16:colId xmlns:a16="http://schemas.microsoft.com/office/drawing/2014/main" val="544868008"/>
                    </a:ext>
                  </a:extLst>
                </a:gridCol>
                <a:gridCol w="2558122">
                  <a:extLst>
                    <a:ext uri="{9D8B030D-6E8A-4147-A177-3AD203B41FA5}">
                      <a16:colId xmlns:a16="http://schemas.microsoft.com/office/drawing/2014/main" val="2405741850"/>
                    </a:ext>
                  </a:extLst>
                </a:gridCol>
                <a:gridCol w="2562717">
                  <a:extLst>
                    <a:ext uri="{9D8B030D-6E8A-4147-A177-3AD203B41FA5}">
                      <a16:colId xmlns:a16="http://schemas.microsoft.com/office/drawing/2014/main" val="3496551511"/>
                    </a:ext>
                  </a:extLst>
                </a:gridCol>
                <a:gridCol w="2556351">
                  <a:extLst>
                    <a:ext uri="{9D8B030D-6E8A-4147-A177-3AD203B41FA5}">
                      <a16:colId xmlns:a16="http://schemas.microsoft.com/office/drawing/2014/main" val="2402602617"/>
                    </a:ext>
                  </a:extLst>
                </a:gridCol>
                <a:gridCol w="5679466">
                  <a:extLst>
                    <a:ext uri="{9D8B030D-6E8A-4147-A177-3AD203B41FA5}">
                      <a16:colId xmlns:a16="http://schemas.microsoft.com/office/drawing/2014/main" val="3428990598"/>
                    </a:ext>
                  </a:extLst>
                </a:gridCol>
              </a:tblGrid>
              <a:tr h="370840">
                <a:tc>
                  <a:txBody>
                    <a:bodyPr/>
                    <a:lstStyle/>
                    <a:p>
                      <a:r>
                        <a:rPr lang="en-GB" sz="1800" dirty="0">
                          <a:latin typeface="Arial" panose="020B0604020202020204" pitchFamily="34" charset="0"/>
                          <a:cs typeface="Arial" panose="020B0604020202020204" pitchFamily="34" charset="0"/>
                        </a:rPr>
                        <a:t>Metric</a:t>
                      </a:r>
                    </a:p>
                  </a:txBody>
                  <a:tcPr/>
                </a:tc>
                <a:tc>
                  <a:txBody>
                    <a:bodyPr/>
                    <a:lstStyle/>
                    <a:p>
                      <a:r>
                        <a:rPr lang="en-GB" sz="1800" dirty="0">
                          <a:latin typeface="Arial" panose="020B0604020202020204" pitchFamily="34" charset="0"/>
                          <a:cs typeface="Arial" panose="020B0604020202020204" pitchFamily="34" charset="0"/>
                        </a:rPr>
                        <a:t>2023</a:t>
                      </a:r>
                    </a:p>
                  </a:txBody>
                  <a:tcPr/>
                </a:tc>
                <a:tc>
                  <a:txBody>
                    <a:bodyPr/>
                    <a:lstStyle/>
                    <a:p>
                      <a:r>
                        <a:rPr lang="en-GB" sz="1800" dirty="0">
                          <a:latin typeface="Arial" panose="020B0604020202020204" pitchFamily="34" charset="0"/>
                          <a:cs typeface="Arial" panose="020B0604020202020204" pitchFamily="34" charset="0"/>
                        </a:rPr>
                        <a:t>2024</a:t>
                      </a:r>
                    </a:p>
                  </a:txBody>
                  <a:tcPr/>
                </a:tc>
                <a:tc>
                  <a:txBody>
                    <a:bodyPr/>
                    <a:lstStyle/>
                    <a:p>
                      <a:r>
                        <a:rPr lang="en-GB" sz="1800" dirty="0">
                          <a:latin typeface="Arial" panose="020B0604020202020204" pitchFamily="34" charset="0"/>
                          <a:cs typeface="Arial" panose="020B0604020202020204" pitchFamily="34" charset="0"/>
                        </a:rPr>
                        <a:t>2025</a:t>
                      </a:r>
                    </a:p>
                  </a:txBody>
                  <a:tcPr/>
                </a:tc>
                <a:tc>
                  <a:txBody>
                    <a:bodyPr/>
                    <a:lstStyle/>
                    <a:p>
                      <a:r>
                        <a:rPr lang="en-GB" sz="1800" dirty="0">
                          <a:latin typeface="Arial" panose="020B0604020202020204" pitchFamily="34" charset="0"/>
                          <a:cs typeface="Arial" panose="020B0604020202020204" pitchFamily="34" charset="0"/>
                        </a:rPr>
                        <a:t>Notes</a:t>
                      </a:r>
                    </a:p>
                  </a:txBody>
                  <a:tcPr/>
                </a:tc>
                <a:extLst>
                  <a:ext uri="{0D108BD9-81ED-4DB2-BD59-A6C34878D82A}">
                    <a16:rowId xmlns:a16="http://schemas.microsoft.com/office/drawing/2014/main" val="94347335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rial" panose="020B0604020202020204" pitchFamily="34" charset="0"/>
                          <a:cs typeface="Arial" panose="020B0604020202020204" pitchFamily="34" charset="0"/>
                        </a:rPr>
                        <a:t>Headcount </a:t>
                      </a:r>
                    </a:p>
                    <a:p>
                      <a:endParaRPr lang="en-GB" sz="1800" dirty="0">
                        <a:latin typeface="Arial" panose="020B0604020202020204" pitchFamily="34" charset="0"/>
                        <a:cs typeface="Arial" panose="020B0604020202020204" pitchFamily="34" charset="0"/>
                      </a:endParaRPr>
                    </a:p>
                  </a:txBody>
                  <a:tcPr/>
                </a:tc>
                <a:tc>
                  <a:txBody>
                    <a:bodyPr/>
                    <a:lstStyle/>
                    <a:p>
                      <a:r>
                        <a:rPr lang="en-GB" sz="1800" kern="1200" dirty="0">
                          <a:solidFill>
                            <a:schemeClr val="dk1"/>
                          </a:solidFill>
                          <a:effectLst/>
                          <a:latin typeface="Arial" panose="020B0604020202020204" pitchFamily="34" charset="0"/>
                          <a:ea typeface="+mn-ea"/>
                          <a:cs typeface="Arial" panose="020B0604020202020204" pitchFamily="34" charset="0"/>
                        </a:rPr>
                        <a:t>339</a:t>
                      </a:r>
                    </a:p>
                    <a:p>
                      <a:r>
                        <a:rPr lang="en-GB" sz="1800" kern="1200" dirty="0">
                          <a:solidFill>
                            <a:schemeClr val="dk1"/>
                          </a:solidFill>
                          <a:effectLst/>
                          <a:latin typeface="Arial" panose="020B0604020202020204" pitchFamily="34" charset="0"/>
                          <a:ea typeface="+mn-ea"/>
                          <a:cs typeface="Arial" panose="020B0604020202020204" pitchFamily="34" charset="0"/>
                        </a:rPr>
                        <a:t>25% men (78)</a:t>
                      </a:r>
                    </a:p>
                    <a:p>
                      <a:r>
                        <a:rPr lang="en-GB" sz="1800" kern="1200" dirty="0">
                          <a:solidFill>
                            <a:schemeClr val="dk1"/>
                          </a:solidFill>
                          <a:effectLst/>
                          <a:latin typeface="Arial" panose="020B0604020202020204" pitchFamily="34" charset="0"/>
                          <a:ea typeface="+mn-ea"/>
                          <a:cs typeface="Arial" panose="020B0604020202020204" pitchFamily="34" charset="0"/>
                        </a:rPr>
                        <a:t>75% women (261)</a:t>
                      </a:r>
                    </a:p>
                    <a:p>
                      <a:endParaRPr lang="en-GB" sz="1800" dirty="0">
                        <a:latin typeface="Arial" panose="020B0604020202020204" pitchFamily="34" charset="0"/>
                        <a:cs typeface="Arial" panose="020B0604020202020204" pitchFamily="34" charset="0"/>
                      </a:endParaRPr>
                    </a:p>
                  </a:txBody>
                  <a:tcPr/>
                </a:tc>
                <a:tc>
                  <a:txBody>
                    <a:bodyPr/>
                    <a:lstStyle/>
                    <a:p>
                      <a:r>
                        <a:rPr lang="en-GB" sz="1800" kern="1200" dirty="0">
                          <a:solidFill>
                            <a:schemeClr val="dk1"/>
                          </a:solidFill>
                          <a:effectLst/>
                          <a:latin typeface="Arial" panose="020B0604020202020204" pitchFamily="34" charset="0"/>
                          <a:ea typeface="+mn-ea"/>
                          <a:cs typeface="Arial" panose="020B0604020202020204" pitchFamily="34" charset="0"/>
                        </a:rPr>
                        <a:t>438</a:t>
                      </a:r>
                    </a:p>
                    <a:p>
                      <a:r>
                        <a:rPr lang="en-GB" sz="1800" kern="1200" dirty="0">
                          <a:solidFill>
                            <a:schemeClr val="dk1"/>
                          </a:solidFill>
                          <a:effectLst/>
                          <a:latin typeface="Arial" panose="020B0604020202020204" pitchFamily="34" charset="0"/>
                          <a:ea typeface="+mn-ea"/>
                          <a:cs typeface="Arial" panose="020B0604020202020204" pitchFamily="34" charset="0"/>
                        </a:rPr>
                        <a:t>25% men (111)</a:t>
                      </a:r>
                    </a:p>
                    <a:p>
                      <a:r>
                        <a:rPr lang="en-GB" sz="1800" kern="1200" dirty="0">
                          <a:solidFill>
                            <a:schemeClr val="dk1"/>
                          </a:solidFill>
                          <a:effectLst/>
                          <a:latin typeface="Arial" panose="020B0604020202020204" pitchFamily="34" charset="0"/>
                          <a:ea typeface="+mn-ea"/>
                          <a:cs typeface="Arial" panose="020B0604020202020204" pitchFamily="34" charset="0"/>
                        </a:rPr>
                        <a:t>75% women (327)</a:t>
                      </a: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441</a:t>
                      </a:r>
                    </a:p>
                    <a:p>
                      <a:r>
                        <a:rPr lang="en-GB" sz="1800" dirty="0">
                          <a:latin typeface="Arial" panose="020B0604020202020204" pitchFamily="34" charset="0"/>
                          <a:cs typeface="Arial" panose="020B0604020202020204" pitchFamily="34" charset="0"/>
                        </a:rPr>
                        <a:t>28.2% men (124)</a:t>
                      </a:r>
                    </a:p>
                    <a:p>
                      <a:r>
                        <a:rPr lang="en-GB" sz="1800" dirty="0">
                          <a:latin typeface="Arial" panose="020B0604020202020204" pitchFamily="34" charset="0"/>
                          <a:cs typeface="Arial" panose="020B0604020202020204" pitchFamily="34" charset="0"/>
                        </a:rPr>
                        <a:t>71.88% women (317)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rial" panose="020B0604020202020204" pitchFamily="34" charset="0"/>
                          <a:cs typeface="Arial" panose="020B0604020202020204" pitchFamily="34" charset="0"/>
                        </a:rPr>
                        <a:t>2024 - Increased numbers due to intake of NHSE and SCW staff * ref slide 6 for details </a:t>
                      </a:r>
                    </a:p>
                    <a:p>
                      <a:r>
                        <a:rPr lang="en-GB" sz="1800" dirty="0">
                          <a:latin typeface="Arial" panose="020B0604020202020204" pitchFamily="34" charset="0"/>
                          <a:cs typeface="Arial" panose="020B0604020202020204" pitchFamily="34" charset="0"/>
                        </a:rPr>
                        <a:t>2025 – slight increase in numbers due to growth</a:t>
                      </a:r>
                    </a:p>
                  </a:txBody>
                  <a:tcPr/>
                </a:tc>
                <a:extLst>
                  <a:ext uri="{0D108BD9-81ED-4DB2-BD59-A6C34878D82A}">
                    <a16:rowId xmlns:a16="http://schemas.microsoft.com/office/drawing/2014/main" val="298189428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rial" panose="020B0604020202020204" pitchFamily="34" charset="0"/>
                          <a:cs typeface="Arial" panose="020B0604020202020204" pitchFamily="34" charset="0"/>
                        </a:rPr>
                        <a:t>Median hourly rate </a:t>
                      </a: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£34 per hour – men </a:t>
                      </a:r>
                    </a:p>
                    <a:p>
                      <a:r>
                        <a:rPr lang="en-GB" sz="1800" dirty="0">
                          <a:latin typeface="Arial" panose="020B0604020202020204" pitchFamily="34" charset="0"/>
                          <a:cs typeface="Arial" panose="020B0604020202020204" pitchFamily="34" charset="0"/>
                        </a:rPr>
                        <a:t>£26 per hour - women</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£36 per hour – men </a:t>
                      </a:r>
                    </a:p>
                    <a:p>
                      <a:r>
                        <a:rPr lang="en-GB" sz="1800" dirty="0">
                          <a:latin typeface="Arial" panose="020B0604020202020204" pitchFamily="34" charset="0"/>
                          <a:cs typeface="Arial" panose="020B0604020202020204" pitchFamily="34" charset="0"/>
                        </a:rPr>
                        <a:t>£27 per hour - women</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£38.06 – men</a:t>
                      </a:r>
                    </a:p>
                    <a:p>
                      <a:r>
                        <a:rPr lang="en-GB" sz="1800" dirty="0">
                          <a:latin typeface="Arial" panose="020B0604020202020204" pitchFamily="34" charset="0"/>
                          <a:cs typeface="Arial" panose="020B0604020202020204" pitchFamily="34" charset="0"/>
                        </a:rPr>
                        <a:t>£28.09 – women</a:t>
                      </a:r>
                    </a:p>
                  </a:txBody>
                  <a:tcPr/>
                </a:tc>
                <a:tc>
                  <a:txBody>
                    <a:bodyPr/>
                    <a:lstStyle/>
                    <a:p>
                      <a:r>
                        <a:rPr lang="en-GB" sz="1800" dirty="0">
                          <a:latin typeface="Arial" panose="020B0604020202020204" pitchFamily="34" charset="0"/>
                          <a:cs typeface="Arial" panose="020B0604020202020204" pitchFamily="34" charset="0"/>
                        </a:rPr>
                        <a:t>At end March 2025 – women were earning 26.2% less than men. Men earn £1.35 for every £1.00 women earn</a:t>
                      </a:r>
                    </a:p>
                  </a:txBody>
                  <a:tcPr/>
                </a:tc>
                <a:extLst>
                  <a:ext uri="{0D108BD9-81ED-4DB2-BD59-A6C34878D82A}">
                    <a16:rowId xmlns:a16="http://schemas.microsoft.com/office/drawing/2014/main" val="345318999"/>
                  </a:ext>
                </a:extLst>
              </a:tr>
              <a:tr h="2764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rial" panose="020B0604020202020204" pitchFamily="34" charset="0"/>
                          <a:cs typeface="Arial" panose="020B0604020202020204" pitchFamily="34" charset="0"/>
                        </a:rPr>
                        <a:t>Mean hourly rate </a:t>
                      </a: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£39 per hour – men</a:t>
                      </a:r>
                    </a:p>
                    <a:p>
                      <a:r>
                        <a:rPr lang="en-GB" sz="1800" dirty="0">
                          <a:latin typeface="Arial" panose="020B0604020202020204" pitchFamily="34" charset="0"/>
                          <a:cs typeface="Arial" panose="020B0604020202020204" pitchFamily="34" charset="0"/>
                        </a:rPr>
                        <a:t>£31 per hour – women </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£41 per hour – men</a:t>
                      </a:r>
                    </a:p>
                    <a:p>
                      <a:r>
                        <a:rPr lang="en-GB" sz="1800" dirty="0">
                          <a:latin typeface="Arial" panose="020B0604020202020204" pitchFamily="34" charset="0"/>
                          <a:cs typeface="Arial" panose="020B0604020202020204" pitchFamily="34" charset="0"/>
                        </a:rPr>
                        <a:t>£32 per hour – women</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£42.71 –men</a:t>
                      </a:r>
                    </a:p>
                    <a:p>
                      <a:r>
                        <a:rPr lang="en-GB" sz="1800" dirty="0">
                          <a:latin typeface="Arial" panose="020B0604020202020204" pitchFamily="34" charset="0"/>
                          <a:cs typeface="Arial" panose="020B0604020202020204" pitchFamily="34" charset="0"/>
                        </a:rPr>
                        <a:t>£33.37 - Women</a:t>
                      </a:r>
                    </a:p>
                  </a:txBody>
                  <a:tcPr/>
                </a:tc>
                <a:tc>
                  <a:txBody>
                    <a:bodyPr/>
                    <a:lstStyle/>
                    <a:p>
                      <a:r>
                        <a:rPr lang="en-GB" sz="1800" dirty="0">
                          <a:latin typeface="Arial" panose="020B0604020202020204" pitchFamily="34" charset="0"/>
                          <a:cs typeface="Arial" panose="020B0604020202020204" pitchFamily="34" charset="0"/>
                        </a:rPr>
                        <a:t>As at 31/03/2025, men received a 4.17% increase and women received a 4.28% increase, which is a positive step toward bringing hourly rates closer to parity.</a:t>
                      </a:r>
                    </a:p>
                  </a:txBody>
                  <a:tcPr/>
                </a:tc>
                <a:extLst>
                  <a:ext uri="{0D108BD9-81ED-4DB2-BD59-A6C34878D82A}">
                    <a16:rowId xmlns:a16="http://schemas.microsoft.com/office/drawing/2014/main" val="3244708260"/>
                  </a:ext>
                </a:extLst>
              </a:tr>
              <a:tr h="370840">
                <a:tc>
                  <a:txBody>
                    <a:bodyPr/>
                    <a:lstStyle/>
                    <a:p>
                      <a:r>
                        <a:rPr lang="en-GB" sz="1800" dirty="0">
                          <a:latin typeface="Arial" panose="020B0604020202020204" pitchFamily="34" charset="0"/>
                          <a:cs typeface="Arial" panose="020B0604020202020204" pitchFamily="34" charset="0"/>
                        </a:rPr>
                        <a:t>Quartiles (1 being lowest paid)</a:t>
                      </a:r>
                    </a:p>
                    <a:p>
                      <a:r>
                        <a:rPr lang="en-GB" sz="1800" dirty="0">
                          <a:latin typeface="Arial" panose="020B0604020202020204" pitchFamily="34" charset="0"/>
                          <a:cs typeface="Arial" panose="020B0604020202020204" pitchFamily="34" charset="0"/>
                        </a:rPr>
                        <a:t>Percentage of women </a:t>
                      </a: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As at </a:t>
                      </a:r>
                      <a:r>
                        <a:rPr lang="en-GB" sz="1800" b="1" dirty="0">
                          <a:latin typeface="Arial" panose="020B0604020202020204" pitchFamily="34" charset="0"/>
                          <a:cs typeface="Arial" panose="020B0604020202020204" pitchFamily="34" charset="0"/>
                        </a:rPr>
                        <a:t>31/03/23</a:t>
                      </a:r>
                      <a:r>
                        <a:rPr lang="en-GB" sz="1800" dirty="0">
                          <a:latin typeface="Arial" panose="020B0604020202020204" pitchFamily="34" charset="0"/>
                          <a:cs typeface="Arial" panose="020B0604020202020204" pitchFamily="34" charset="0"/>
                        </a:rPr>
                        <a:t> women were over- represented in the lower pay quartiles (1st and 2nd) and men were over-represented in the 4</a:t>
                      </a:r>
                      <a:r>
                        <a:rPr lang="en-GB" sz="1800" baseline="30000" dirty="0">
                          <a:latin typeface="Arial" panose="020B0604020202020204" pitchFamily="34" charset="0"/>
                          <a:cs typeface="Arial" panose="020B0604020202020204" pitchFamily="34" charset="0"/>
                        </a:rPr>
                        <a:t>th</a:t>
                      </a:r>
                    </a:p>
                    <a:p>
                      <a:r>
                        <a:rPr lang="en-GB" sz="1800" dirty="0">
                          <a:latin typeface="Arial" panose="020B0604020202020204" pitchFamily="34" charset="0"/>
                          <a:cs typeface="Arial" panose="020B0604020202020204" pitchFamily="34" charset="0"/>
                        </a:rPr>
                        <a:t> As at </a:t>
                      </a:r>
                      <a:r>
                        <a:rPr lang="en-GB" sz="1800" b="1" dirty="0">
                          <a:latin typeface="Arial" panose="020B0604020202020204" pitchFamily="34" charset="0"/>
                          <a:cs typeface="Arial" panose="020B0604020202020204" pitchFamily="34" charset="0"/>
                        </a:rPr>
                        <a:t>31/03/24</a:t>
                      </a:r>
                      <a:r>
                        <a:rPr lang="en-GB" sz="1800" dirty="0">
                          <a:latin typeface="Arial" panose="020B0604020202020204" pitchFamily="34" charset="0"/>
                          <a:cs typeface="Arial" panose="020B0604020202020204" pitchFamily="34" charset="0"/>
                        </a:rPr>
                        <a:t> the position had improved in the 2nd but declined in the others</a:t>
                      </a:r>
                    </a:p>
                    <a:p>
                      <a:r>
                        <a:rPr lang="en-GB" sz="1800" dirty="0">
                          <a:latin typeface="Arial" panose="020B0604020202020204" pitchFamily="34" charset="0"/>
                          <a:cs typeface="Arial" panose="020B0604020202020204" pitchFamily="34" charset="0"/>
                        </a:rPr>
                        <a:t>As at </a:t>
                      </a:r>
                      <a:r>
                        <a:rPr lang="en-GB" sz="1800" b="1" dirty="0">
                          <a:latin typeface="Arial" panose="020B0604020202020204" pitchFamily="34" charset="0"/>
                          <a:cs typeface="Arial" panose="020B0604020202020204" pitchFamily="34" charset="0"/>
                        </a:rPr>
                        <a:t>31/04/25</a:t>
                      </a:r>
                      <a:r>
                        <a:rPr lang="en-GB" sz="1800" dirty="0">
                          <a:latin typeface="Arial" panose="020B0604020202020204" pitchFamily="34" charset="0"/>
                          <a:cs typeface="Arial" panose="020B0604020202020204" pitchFamily="34" charset="0"/>
                        </a:rPr>
                        <a:t> has significantly improved in the highest quartile 4 and is over 50%. There has been some slight movement in the other quartiles.</a:t>
                      </a:r>
                    </a:p>
                  </a:txBody>
                  <a:tcPr/>
                </a:tc>
                <a:extLst>
                  <a:ext uri="{0D108BD9-81ED-4DB2-BD59-A6C34878D82A}">
                    <a16:rowId xmlns:a16="http://schemas.microsoft.com/office/drawing/2014/main" val="3095255553"/>
                  </a:ext>
                </a:extLst>
              </a:tr>
            </a:tbl>
          </a:graphicData>
        </a:graphic>
      </p:graphicFrame>
      <p:pic>
        <p:nvPicPr>
          <p:cNvPr id="28" name="Picture 27">
            <a:extLst>
              <a:ext uri="{FF2B5EF4-FFF2-40B4-BE49-F238E27FC236}">
                <a16:creationId xmlns:a16="http://schemas.microsoft.com/office/drawing/2014/main" id="{7F7F7217-7312-60A5-7940-62E5071625D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00400" y="6949997"/>
            <a:ext cx="2552556" cy="2310843"/>
          </a:xfrm>
          <a:prstGeom prst="rect">
            <a:avLst/>
          </a:prstGeom>
        </p:spPr>
      </p:pic>
      <p:pic>
        <p:nvPicPr>
          <p:cNvPr id="31" name="Picture 30">
            <a:extLst>
              <a:ext uri="{FF2B5EF4-FFF2-40B4-BE49-F238E27FC236}">
                <a16:creationId xmlns:a16="http://schemas.microsoft.com/office/drawing/2014/main" id="{FAF91F1C-76AB-AA58-D0CD-21FB6A6A89C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67400" y="6978689"/>
            <a:ext cx="2552556" cy="2310843"/>
          </a:xfrm>
          <a:prstGeom prst="rect">
            <a:avLst/>
          </a:prstGeom>
        </p:spPr>
      </p:pic>
      <p:pic>
        <p:nvPicPr>
          <p:cNvPr id="33" name="Picture 32">
            <a:extLst>
              <a:ext uri="{FF2B5EF4-FFF2-40B4-BE49-F238E27FC236}">
                <a16:creationId xmlns:a16="http://schemas.microsoft.com/office/drawing/2014/main" id="{0F520DC0-64E0-FB0C-6DF0-3187B4989C39}"/>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8481891" y="6978688"/>
            <a:ext cx="2552556" cy="2282151"/>
          </a:xfrm>
          <a:prstGeom prst="rect">
            <a:avLst/>
          </a:prstGeom>
        </p:spPr>
      </p:pic>
    </p:spTree>
    <p:extLst>
      <p:ext uri="{BB962C8B-B14F-4D97-AF65-F5344CB8AC3E}">
        <p14:creationId xmlns:p14="http://schemas.microsoft.com/office/powerpoint/2010/main" val="3326802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2121A-CEB6-52AF-9F5A-1582C6A0FEF5}"/>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CED9E6CF-75E0-C88B-E07A-0C15C1065F45}"/>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a:p>
        </p:txBody>
      </p:sp>
      <p:grpSp>
        <p:nvGrpSpPr>
          <p:cNvPr id="2" name="Group 1">
            <a:extLst>
              <a:ext uri="{FF2B5EF4-FFF2-40B4-BE49-F238E27FC236}">
                <a16:creationId xmlns:a16="http://schemas.microsoft.com/office/drawing/2014/main" id="{DCEED037-E22E-61C3-B02D-9B85178920DC}"/>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336C8C05-8DB0-529B-BC25-BC5FB465874D}"/>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AC097699-2187-4C8D-452E-C9B675C51B1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BE89BB24-AC0C-9D8C-578A-22D8EEFEAC66}"/>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CA5204D6-9C1C-3102-D2D8-ACCCE9D5177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EE9FBF21-69CB-A065-5363-7146329C095D}"/>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CC24E865-6651-CCE2-38EC-33FE194F1CF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66A5ADE5-7026-E10C-774C-69BABE527FED}"/>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162CA87C-7066-FF5C-9FDA-ABF0B279C42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1A2E6A67-8FA0-5B38-F12A-BAA431AA0151}"/>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74BF9F89-C6F3-61E0-F1E3-57C7183A2682}"/>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831854C2-C489-381B-2CBD-7A5E667F2BF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D07DC57E-F75B-FF24-4D2C-9B895056682D}"/>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8FD0E973-F043-F483-9B57-AF0B59D7A7E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5E40C375-122D-1E07-EA7B-C93D5DEF497B}"/>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0BB2C5CE-A298-A954-8EDB-47D003F42A0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8C026835-C531-0CAF-2DA9-9066B6475E7F}"/>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0581375E-CC09-F648-9DCB-BA2CBA1245C6}"/>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D9B60733-BC81-20B1-8764-1CBF662F4BF0}"/>
              </a:ext>
            </a:extLst>
          </p:cNvPr>
          <p:cNvSpPr txBox="1">
            <a:spLocks noGrp="1"/>
          </p:cNvSpPr>
          <p:nvPr>
            <p:ph type="title" idx="4294967295"/>
          </p:nvPr>
        </p:nvSpPr>
        <p:spPr>
          <a:xfrm>
            <a:off x="685800" y="684619"/>
            <a:ext cx="15163800" cy="75501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Appendix 6 – Action Plan - NHS Frimley Gender Pay Gap</a:t>
            </a:r>
          </a:p>
        </p:txBody>
      </p:sp>
      <p:graphicFrame>
        <p:nvGraphicFramePr>
          <p:cNvPr id="24" name="Table 23">
            <a:extLst>
              <a:ext uri="{FF2B5EF4-FFF2-40B4-BE49-F238E27FC236}">
                <a16:creationId xmlns:a16="http://schemas.microsoft.com/office/drawing/2014/main" id="{C062A591-B229-53B9-D4A8-DAADEF4F92A2}"/>
              </a:ext>
            </a:extLst>
          </p:cNvPr>
          <p:cNvGraphicFramePr>
            <a:graphicFrameLocks noGrp="1"/>
          </p:cNvGraphicFramePr>
          <p:nvPr>
            <p:extLst>
              <p:ext uri="{D42A27DB-BD31-4B8C-83A1-F6EECF244321}">
                <p14:modId xmlns:p14="http://schemas.microsoft.com/office/powerpoint/2010/main" val="2001970275"/>
              </p:ext>
            </p:extLst>
          </p:nvPr>
        </p:nvGraphicFramePr>
        <p:xfrm>
          <a:off x="838200" y="2552700"/>
          <a:ext cx="16230600" cy="6325196"/>
        </p:xfrm>
        <a:graphic>
          <a:graphicData uri="http://schemas.openxmlformats.org/drawingml/2006/table">
            <a:tbl>
              <a:tblPr firstRow="1" bandRow="1">
                <a:tableStyleId>{5C22544A-7EE6-4342-B048-85BDC9FD1C3A}</a:tableStyleId>
              </a:tblPr>
              <a:tblGrid>
                <a:gridCol w="4200399">
                  <a:extLst>
                    <a:ext uri="{9D8B030D-6E8A-4147-A177-3AD203B41FA5}">
                      <a16:colId xmlns:a16="http://schemas.microsoft.com/office/drawing/2014/main" val="1255158621"/>
                    </a:ext>
                  </a:extLst>
                </a:gridCol>
                <a:gridCol w="4010067">
                  <a:extLst>
                    <a:ext uri="{9D8B030D-6E8A-4147-A177-3AD203B41FA5}">
                      <a16:colId xmlns:a16="http://schemas.microsoft.com/office/drawing/2014/main" val="441217750"/>
                    </a:ext>
                  </a:extLst>
                </a:gridCol>
                <a:gridCol w="4010067">
                  <a:extLst>
                    <a:ext uri="{9D8B030D-6E8A-4147-A177-3AD203B41FA5}">
                      <a16:colId xmlns:a16="http://schemas.microsoft.com/office/drawing/2014/main" val="3283510536"/>
                    </a:ext>
                  </a:extLst>
                </a:gridCol>
                <a:gridCol w="4010067">
                  <a:extLst>
                    <a:ext uri="{9D8B030D-6E8A-4147-A177-3AD203B41FA5}">
                      <a16:colId xmlns:a16="http://schemas.microsoft.com/office/drawing/2014/main" val="4103411737"/>
                    </a:ext>
                  </a:extLst>
                </a:gridCol>
              </a:tblGrid>
              <a:tr h="867219">
                <a:tc>
                  <a:txBody>
                    <a:bodyPr/>
                    <a:lstStyle/>
                    <a:p>
                      <a:r>
                        <a:rPr lang="en-GB" dirty="0">
                          <a:latin typeface="Arial" panose="020B0604020202020204" pitchFamily="34" charset="0"/>
                          <a:cs typeface="Arial" panose="020B0604020202020204" pitchFamily="34" charset="0"/>
                        </a:rPr>
                        <a:t>April – June</a:t>
                      </a:r>
                    </a:p>
                    <a:p>
                      <a:r>
                        <a:rPr lang="en-GB" dirty="0">
                          <a:latin typeface="Arial" panose="020B0604020202020204" pitchFamily="34" charset="0"/>
                          <a:cs typeface="Arial" panose="020B0604020202020204" pitchFamily="34" charset="0"/>
                        </a:rPr>
                        <a:t>Q1</a:t>
                      </a:r>
                    </a:p>
                  </a:txBody>
                  <a:tcPr/>
                </a:tc>
                <a:tc>
                  <a:txBody>
                    <a:bodyPr/>
                    <a:lstStyle/>
                    <a:p>
                      <a:r>
                        <a:rPr lang="en-GB" dirty="0">
                          <a:latin typeface="Arial" panose="020B0604020202020204" pitchFamily="34" charset="0"/>
                          <a:cs typeface="Arial" panose="020B0604020202020204" pitchFamily="34" charset="0"/>
                        </a:rPr>
                        <a:t>July – September</a:t>
                      </a:r>
                    </a:p>
                    <a:p>
                      <a:r>
                        <a:rPr lang="en-GB" dirty="0">
                          <a:latin typeface="Arial" panose="020B0604020202020204" pitchFamily="34" charset="0"/>
                          <a:cs typeface="Arial" panose="020B0604020202020204" pitchFamily="34" charset="0"/>
                        </a:rPr>
                        <a:t>Q2</a:t>
                      </a:r>
                    </a:p>
                  </a:txBody>
                  <a:tcPr/>
                </a:tc>
                <a:tc>
                  <a:txBody>
                    <a:bodyPr/>
                    <a:lstStyle/>
                    <a:p>
                      <a:r>
                        <a:rPr lang="en-GB" dirty="0">
                          <a:latin typeface="Arial" panose="020B0604020202020204" pitchFamily="34" charset="0"/>
                          <a:cs typeface="Arial" panose="020B0604020202020204" pitchFamily="34" charset="0"/>
                        </a:rPr>
                        <a:t>October – December</a:t>
                      </a:r>
                    </a:p>
                    <a:p>
                      <a:r>
                        <a:rPr lang="en-GB" dirty="0">
                          <a:latin typeface="Arial" panose="020B0604020202020204" pitchFamily="34" charset="0"/>
                          <a:cs typeface="Arial" panose="020B0604020202020204" pitchFamily="34" charset="0"/>
                        </a:rPr>
                        <a:t>Q3</a:t>
                      </a:r>
                    </a:p>
                  </a:txBody>
                  <a:tcPr/>
                </a:tc>
                <a:tc>
                  <a:txBody>
                    <a:bodyPr/>
                    <a:lstStyle/>
                    <a:p>
                      <a:r>
                        <a:rPr lang="en-GB" dirty="0">
                          <a:latin typeface="Arial" panose="020B0604020202020204" pitchFamily="34" charset="0"/>
                          <a:cs typeface="Arial" panose="020B0604020202020204" pitchFamily="34" charset="0"/>
                        </a:rPr>
                        <a:t>January – March</a:t>
                      </a:r>
                    </a:p>
                    <a:p>
                      <a:r>
                        <a:rPr lang="en-GB" dirty="0">
                          <a:latin typeface="Arial" panose="020B0604020202020204" pitchFamily="34" charset="0"/>
                          <a:cs typeface="Arial" panose="020B0604020202020204" pitchFamily="34" charset="0"/>
                        </a:rPr>
                        <a:t>Q4</a:t>
                      </a:r>
                    </a:p>
                  </a:txBody>
                  <a:tcPr/>
                </a:tc>
                <a:extLst>
                  <a:ext uri="{0D108BD9-81ED-4DB2-BD59-A6C34878D82A}">
                    <a16:rowId xmlns:a16="http://schemas.microsoft.com/office/drawing/2014/main" val="1336936317"/>
                  </a:ext>
                </a:extLst>
              </a:tr>
              <a:tr h="1238885">
                <a:tc>
                  <a:txBody>
                    <a:bodyPr/>
                    <a:lstStyle/>
                    <a:p>
                      <a:r>
                        <a:rPr lang="en-GB" dirty="0">
                          <a:latin typeface="Arial" panose="020B0604020202020204" pitchFamily="34" charset="0"/>
                          <a:cs typeface="Arial" panose="020B0604020202020204" pitchFamily="34" charset="0"/>
                        </a:rPr>
                        <a:t>Identify an Executive sponsor to lead on Gender Inequalities </a:t>
                      </a:r>
                    </a:p>
                  </a:txBody>
                  <a:tcPr/>
                </a:tc>
                <a:tc>
                  <a:txBody>
                    <a:bodyPr/>
                    <a:lstStyle/>
                    <a:p>
                      <a:r>
                        <a:rPr lang="en-GB" dirty="0">
                          <a:latin typeface="Arial" panose="020B0604020202020204" pitchFamily="34" charset="0"/>
                          <a:cs typeface="Arial" panose="020B0604020202020204" pitchFamily="34" charset="0"/>
                        </a:rPr>
                        <a:t>Benchmark Gender Pay Gap findings against other ICBs (both nationally and locally) </a:t>
                      </a:r>
                    </a:p>
                  </a:txBody>
                  <a:tcPr/>
                </a:tc>
                <a:tc>
                  <a:txBody>
                    <a:bodyPr/>
                    <a:lstStyle/>
                    <a:p>
                      <a:r>
                        <a:rPr lang="en-GB" dirty="0">
                          <a:latin typeface="Arial" panose="020B0604020202020204" pitchFamily="34" charset="0"/>
                          <a:cs typeface="Arial" panose="020B0604020202020204" pitchFamily="34" charset="0"/>
                        </a:rPr>
                        <a:t>Review intersectionality aspects (Ethnicity, Disability Pay Gaps) </a:t>
                      </a:r>
                    </a:p>
                  </a:txBody>
                  <a:tcPr/>
                </a:tc>
                <a:tc>
                  <a:txBody>
                    <a:bodyPr/>
                    <a:lstStyle/>
                    <a:p>
                      <a:r>
                        <a:rPr lang="en-GB" dirty="0">
                          <a:latin typeface="Arial" panose="020B0604020202020204" pitchFamily="34" charset="0"/>
                          <a:cs typeface="Arial" panose="020B0604020202020204" pitchFamily="34" charset="0"/>
                        </a:rPr>
                        <a:t>Prepare for 2024/25 Pay gap report </a:t>
                      </a:r>
                    </a:p>
                  </a:txBody>
                  <a:tcPr/>
                </a:tc>
                <a:extLst>
                  <a:ext uri="{0D108BD9-81ED-4DB2-BD59-A6C34878D82A}">
                    <a16:rowId xmlns:a16="http://schemas.microsoft.com/office/drawing/2014/main" val="2597092367"/>
                  </a:ext>
                </a:extLst>
              </a:tr>
              <a:tr h="1238885">
                <a:tc>
                  <a:txBody>
                    <a:bodyPr/>
                    <a:lstStyle/>
                    <a:p>
                      <a:r>
                        <a:rPr lang="en-GB" dirty="0">
                          <a:latin typeface="Arial" panose="020B0604020202020204" pitchFamily="34" charset="0"/>
                          <a:cs typeface="Arial" panose="020B0604020202020204" pitchFamily="34" charset="0"/>
                        </a:rPr>
                        <a:t>Develop a Women’s Network across the ICB</a:t>
                      </a:r>
                    </a:p>
                  </a:txBody>
                  <a:tcPr/>
                </a:tc>
                <a:tc>
                  <a:txBody>
                    <a:bodyPr/>
                    <a:lstStyle/>
                    <a:p>
                      <a:r>
                        <a:rPr lang="en-GB" dirty="0">
                          <a:latin typeface="Arial" panose="020B0604020202020204" pitchFamily="34" charset="0"/>
                          <a:cs typeface="Arial" panose="020B0604020202020204" pitchFamily="34" charset="0"/>
                        </a:rPr>
                        <a:t>Review national guides and action plans to incorporate best practice locally</a:t>
                      </a:r>
                    </a:p>
                  </a:txBody>
                  <a:tcPr/>
                </a:tc>
                <a:tc>
                  <a:txBody>
                    <a:bodyPr/>
                    <a:lstStyle/>
                    <a:p>
                      <a:r>
                        <a:rPr lang="en-GB" dirty="0">
                          <a:latin typeface="Arial" panose="020B0604020202020204" pitchFamily="34" charset="0"/>
                          <a:cs typeface="Arial" panose="020B0604020202020204" pitchFamily="34" charset="0"/>
                        </a:rPr>
                        <a:t>Review ‘additional payments’ (on-call/ uplifts etc) to ascertain contribution to Gender Pay Gap </a:t>
                      </a:r>
                    </a:p>
                  </a:txBody>
                  <a:tcPr/>
                </a:tc>
                <a:tc>
                  <a:txBody>
                    <a:bodyPr/>
                    <a:lstStyle/>
                    <a:p>
                      <a:r>
                        <a:rPr lang="en-GB" dirty="0">
                          <a:latin typeface="Arial" panose="020B0604020202020204" pitchFamily="34" charset="0"/>
                          <a:cs typeface="Arial" panose="020B0604020202020204" pitchFamily="34" charset="0"/>
                        </a:rPr>
                        <a:t>Ensure outcomes are included and reported in annual Equality report</a:t>
                      </a:r>
                    </a:p>
                  </a:txBody>
                  <a:tcPr/>
                </a:tc>
                <a:extLst>
                  <a:ext uri="{0D108BD9-81ED-4DB2-BD59-A6C34878D82A}">
                    <a16:rowId xmlns:a16="http://schemas.microsoft.com/office/drawing/2014/main" val="4045689753"/>
                  </a:ext>
                </a:extLst>
              </a:tr>
              <a:tr h="1238885">
                <a:tc>
                  <a:txBody>
                    <a:bodyPr/>
                    <a:lstStyle/>
                    <a:p>
                      <a:r>
                        <a:rPr lang="en-GB" dirty="0">
                          <a:latin typeface="Arial" panose="020B0604020202020204" pitchFamily="34" charset="0"/>
                          <a:cs typeface="Arial" panose="020B0604020202020204" pitchFamily="34" charset="0"/>
                        </a:rPr>
                        <a:t>Analysis of recent National Staff Survey to establish further Gender trends</a:t>
                      </a:r>
                    </a:p>
                  </a:txBody>
                  <a:tcPr/>
                </a:tc>
                <a:tc>
                  <a:txBody>
                    <a:bodyPr/>
                    <a:lstStyle/>
                    <a:p>
                      <a:r>
                        <a:rPr lang="en-GB" dirty="0">
                          <a:latin typeface="Arial" panose="020B0604020202020204" pitchFamily="34" charset="0"/>
                          <a:cs typeface="Arial" panose="020B0604020202020204" pitchFamily="34" charset="0"/>
                        </a:rPr>
                        <a:t>Establish metrics and benchmarks for monitoring improvement </a:t>
                      </a:r>
                    </a:p>
                  </a:txBody>
                  <a:tcPr/>
                </a:tc>
                <a:tc>
                  <a:txBody>
                    <a:bodyPr/>
                    <a:lstStyle/>
                    <a:p>
                      <a:endParaRPr lang="en-GB">
                        <a:latin typeface="Arial" panose="020B0604020202020204" pitchFamily="34" charset="0"/>
                        <a:cs typeface="Arial" panose="020B0604020202020204" pitchFamily="34" charset="0"/>
                      </a:endParaRPr>
                    </a:p>
                  </a:txBody>
                  <a:tcPr/>
                </a:tc>
                <a:tc>
                  <a:txBody>
                    <a:bodyPr/>
                    <a:lstStyle/>
                    <a:p>
                      <a:r>
                        <a:rPr lang="en-GB" dirty="0">
                          <a:latin typeface="Arial" panose="020B0604020202020204" pitchFamily="34" charset="0"/>
                          <a:cs typeface="Arial" panose="020B0604020202020204" pitchFamily="34" charset="0"/>
                        </a:rPr>
                        <a:t>Ensure Inclusive recruitment practices are embedded and further upskill/ training for line managers </a:t>
                      </a:r>
                    </a:p>
                  </a:txBody>
                  <a:tcPr/>
                </a:tc>
                <a:extLst>
                  <a:ext uri="{0D108BD9-81ED-4DB2-BD59-A6C34878D82A}">
                    <a16:rowId xmlns:a16="http://schemas.microsoft.com/office/drawing/2014/main" val="1735327874"/>
                  </a:ext>
                </a:extLst>
              </a:tr>
              <a:tr h="1238885">
                <a:tc>
                  <a:txBody>
                    <a:bodyPr/>
                    <a:lstStyle/>
                    <a:p>
                      <a:r>
                        <a:rPr lang="en-GB" dirty="0">
                          <a:latin typeface="Arial" panose="020B0604020202020204" pitchFamily="34" charset="0"/>
                          <a:cs typeface="Arial" panose="020B0604020202020204" pitchFamily="34" charset="0"/>
                        </a:rPr>
                        <a:t>Engage broader staff networks (male, female, menopause, SPF etc) to further develop strategy</a:t>
                      </a:r>
                    </a:p>
                  </a:txBody>
                  <a:tcPr/>
                </a:tc>
                <a:tc>
                  <a:txBody>
                    <a:bodyPr/>
                    <a:lstStyle/>
                    <a:p>
                      <a:r>
                        <a:rPr lang="en-GB" dirty="0">
                          <a:latin typeface="Arial" panose="020B0604020202020204" pitchFamily="34" charset="0"/>
                          <a:cs typeface="Arial" panose="020B0604020202020204" pitchFamily="34" charset="0"/>
                        </a:rPr>
                        <a:t>Review leaver rates and establish any trends, learning and best practice moving forward. </a:t>
                      </a:r>
                    </a:p>
                  </a:txBody>
                  <a:tcPr/>
                </a:tc>
                <a:tc>
                  <a:txBody>
                    <a:bodyPr/>
                    <a:lstStyle/>
                    <a:p>
                      <a:endParaRPr lang="en-GB">
                        <a:latin typeface="Arial" panose="020B0604020202020204" pitchFamily="34" charset="0"/>
                        <a:cs typeface="Arial" panose="020B0604020202020204" pitchFamily="34" charset="0"/>
                      </a:endParaRPr>
                    </a:p>
                  </a:txBody>
                  <a:tcPr/>
                </a:tc>
                <a:tc>
                  <a:txBody>
                    <a:bodyPr/>
                    <a:lstStyle/>
                    <a:p>
                      <a:endParaRPr lang="en-GB"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50450130"/>
                  </a:ext>
                </a:extLst>
              </a:tr>
              <a:tr h="502437">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569094106"/>
                  </a:ext>
                </a:extLst>
              </a:tr>
            </a:tbl>
          </a:graphicData>
        </a:graphic>
      </p:graphicFrame>
    </p:spTree>
    <p:extLst>
      <p:ext uri="{BB962C8B-B14F-4D97-AF65-F5344CB8AC3E}">
        <p14:creationId xmlns:p14="http://schemas.microsoft.com/office/powerpoint/2010/main" val="513493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18177-6EEA-AF4D-39BC-0F28F5C61FC0}"/>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1E90E963-2453-B77F-7B31-326AED6815E6}"/>
              </a:ext>
              <a:ext uri="{C183D7F6-B498-43B3-948B-1728B52AA6E4}">
                <adec:decorative xmlns:adec="http://schemas.microsoft.com/office/drawing/2017/decorative" val="1"/>
              </a:ext>
            </a:extLst>
          </p:cNvPr>
          <p:cNvGrpSpPr/>
          <p:nvPr/>
        </p:nvGrpSpPr>
        <p:grpSpPr>
          <a:xfrm>
            <a:off x="0" y="169585"/>
            <a:ext cx="18288000" cy="140863"/>
            <a:chOff x="205896" y="2366607"/>
            <a:chExt cx="18264187" cy="140863"/>
          </a:xfrm>
        </p:grpSpPr>
        <p:grpSp>
          <p:nvGrpSpPr>
            <p:cNvPr id="3" name="Group 26">
              <a:extLst>
                <a:ext uri="{FF2B5EF4-FFF2-40B4-BE49-F238E27FC236}">
                  <a16:creationId xmlns:a16="http://schemas.microsoft.com/office/drawing/2014/main" id="{D57B1FBC-B4A4-EEE3-6D02-1E307A1CB074}"/>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F51C4704-45A9-DC41-C2DD-B15FA41CC47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4" name="Group 28">
              <a:extLst>
                <a:ext uri="{FF2B5EF4-FFF2-40B4-BE49-F238E27FC236}">
                  <a16:creationId xmlns:a16="http://schemas.microsoft.com/office/drawing/2014/main" id="{62418295-A86C-0761-B1C5-1DB219F8E91A}"/>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07C0A70C-2DA1-9914-B9A9-F3F94BC40D1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nvGrpSpPr>
            <p:cNvPr id="5" name="Group 30">
              <a:extLst>
                <a:ext uri="{FF2B5EF4-FFF2-40B4-BE49-F238E27FC236}">
                  <a16:creationId xmlns:a16="http://schemas.microsoft.com/office/drawing/2014/main" id="{011B0D5E-E252-AD84-78C9-C30285E20650}"/>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8B79FFD2-4C77-80FF-F7FD-3EE696BDF47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6" name="Group 32">
              <a:extLst>
                <a:ext uri="{FF2B5EF4-FFF2-40B4-BE49-F238E27FC236}">
                  <a16:creationId xmlns:a16="http://schemas.microsoft.com/office/drawing/2014/main" id="{F84C3B94-2D90-F5B1-5833-D3353BDF51A2}"/>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13117B1F-3992-EAA1-885C-5F38A4C5FFA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grpSp>
        <p:nvGrpSpPr>
          <p:cNvPr id="11" name="Group 10">
            <a:extLst>
              <a:ext uri="{FF2B5EF4-FFF2-40B4-BE49-F238E27FC236}">
                <a16:creationId xmlns:a16="http://schemas.microsoft.com/office/drawing/2014/main" id="{F234699B-54D2-0147-8E1B-E13EEC4C2673}"/>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9E5CF2F9-9A2F-CBFF-EDA5-BE8A61EC6661}"/>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9B5F7B85-EA62-6E53-0CBE-81D06121063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3" name="Group 28">
              <a:extLst>
                <a:ext uri="{FF2B5EF4-FFF2-40B4-BE49-F238E27FC236}">
                  <a16:creationId xmlns:a16="http://schemas.microsoft.com/office/drawing/2014/main" id="{048BBACC-6125-9E39-43C9-8B5928C44614}"/>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12424B20-819B-3B87-60D2-21EEBAFEC66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488B6222-ABCA-72DB-F1D0-8A518CF4DEF7}"/>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ABB6DA4C-B9FB-B829-8F43-7F47415F1C3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a:p>
            </p:txBody>
          </p:sp>
        </p:grpSp>
        <p:grpSp>
          <p:nvGrpSpPr>
            <p:cNvPr id="15" name="Group 32">
              <a:extLst>
                <a:ext uri="{FF2B5EF4-FFF2-40B4-BE49-F238E27FC236}">
                  <a16:creationId xmlns:a16="http://schemas.microsoft.com/office/drawing/2014/main" id="{3866660D-DDDE-043F-A829-EEC6061C2960}"/>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C6D5AB4D-685C-EEE3-F952-D7AAC624857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a:p>
            </p:txBody>
          </p:sp>
        </p:grpSp>
      </p:grpSp>
      <p:sp>
        <p:nvSpPr>
          <p:cNvPr id="20" name="TextBox 46">
            <a:extLst>
              <a:ext uri="{FF2B5EF4-FFF2-40B4-BE49-F238E27FC236}">
                <a16:creationId xmlns:a16="http://schemas.microsoft.com/office/drawing/2014/main" id="{0BF32BDF-F34A-9464-B696-AB66D2B58251}"/>
              </a:ext>
            </a:extLst>
          </p:cNvPr>
          <p:cNvSpPr txBox="1">
            <a:spLocks noGrp="1"/>
          </p:cNvSpPr>
          <p:nvPr>
            <p:ph type="title" idx="4294967295"/>
          </p:nvPr>
        </p:nvSpPr>
        <p:spPr>
          <a:xfrm>
            <a:off x="152400" y="240016"/>
            <a:ext cx="16968128" cy="16877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Appendix 6 - References</a:t>
            </a:r>
          </a:p>
          <a:p>
            <a:pPr marL="0" marR="0" lvl="0" indent="0" algn="l" defTabSz="914400" rtl="0" eaLnBrk="1" fontAlgn="auto" latinLnBrk="0" hangingPunct="1">
              <a:lnSpc>
                <a:spcPts val="6999"/>
              </a:lnSpc>
              <a:spcBef>
                <a:spcPts val="0"/>
              </a:spcBef>
              <a:spcAft>
                <a:spcPts val="0"/>
              </a:spcAft>
              <a:buClrTx/>
              <a:buSzTx/>
              <a:buFontTx/>
              <a:buNone/>
              <a:tabLst/>
              <a:defRPr/>
            </a:pPr>
            <a:endPar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endParaRPr>
          </a:p>
        </p:txBody>
      </p:sp>
      <p:sp>
        <p:nvSpPr>
          <p:cNvPr id="22" name="Content Placeholder 1">
            <a:extLst>
              <a:ext uri="{FF2B5EF4-FFF2-40B4-BE49-F238E27FC236}">
                <a16:creationId xmlns:a16="http://schemas.microsoft.com/office/drawing/2014/main" id="{3ED12E56-768F-5410-7004-3A3D3D85A946}"/>
              </a:ext>
            </a:extLst>
          </p:cNvPr>
          <p:cNvSpPr txBox="1">
            <a:spLocks/>
          </p:cNvSpPr>
          <p:nvPr/>
        </p:nvSpPr>
        <p:spPr>
          <a:xfrm>
            <a:off x="381000" y="1790700"/>
            <a:ext cx="11251095" cy="486099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400" dirty="0">
                <a:latin typeface="Arial" panose="020B0604020202020204" pitchFamily="34" charset="0"/>
                <a:cs typeface="Arial" panose="020B0604020202020204" pitchFamily="34" charset="0"/>
                <a:hlinkClick r:id="rId3"/>
              </a:rPr>
              <a:t>https://www.gov.uk/government/publications/gender-pay-gap-reporting-guidance-for-employers</a:t>
            </a:r>
            <a:endParaRPr lang="en-GB" sz="2400" dirty="0">
              <a:latin typeface="Arial" panose="020B0604020202020204" pitchFamily="34" charset="0"/>
              <a:cs typeface="Arial" panose="020B0604020202020204" pitchFamily="34" charset="0"/>
            </a:endParaRPr>
          </a:p>
          <a:p>
            <a:pPr marL="0" indent="0">
              <a:buFont typeface="Arial" pitchFamily="34" charset="0"/>
              <a:buNone/>
            </a:pPr>
            <a:endParaRPr lang="en-GB" sz="2400" dirty="0">
              <a:latin typeface="Arial" panose="020B0604020202020204" pitchFamily="34" charset="0"/>
              <a:cs typeface="Arial" panose="020B0604020202020204" pitchFamily="34" charset="0"/>
            </a:endParaRPr>
          </a:p>
          <a:p>
            <a:pPr marL="0" indent="0">
              <a:buFont typeface="Arial" pitchFamily="34" charset="0"/>
              <a:buNone/>
            </a:pPr>
            <a:r>
              <a:rPr lang="en-GB" sz="2400" dirty="0">
                <a:latin typeface="Arial" panose="020B0604020202020204" pitchFamily="34" charset="0"/>
                <a:cs typeface="Arial" panose="020B0604020202020204" pitchFamily="34" charset="0"/>
                <a:hlinkClick r:id="rId4"/>
              </a:rPr>
              <a:t>https://www.closeyourpaygap.org.uk/pay-gap-guide/#rlslider_1</a:t>
            </a:r>
            <a:endParaRPr lang="en-GB" sz="2400" dirty="0">
              <a:latin typeface="Arial" panose="020B0604020202020204" pitchFamily="34" charset="0"/>
              <a:cs typeface="Arial" panose="020B0604020202020204" pitchFamily="34" charset="0"/>
            </a:endParaRPr>
          </a:p>
          <a:p>
            <a:pPr marL="0" indent="0">
              <a:buFont typeface="Arial" pitchFamily="34" charset="0"/>
              <a:buNone/>
            </a:pPr>
            <a:endParaRPr lang="en-GB" sz="2400" dirty="0">
              <a:latin typeface="Arial" panose="020B0604020202020204" pitchFamily="34" charset="0"/>
              <a:cs typeface="Arial" panose="020B0604020202020204" pitchFamily="34" charset="0"/>
            </a:endParaRPr>
          </a:p>
          <a:p>
            <a:pPr marL="0" indent="0">
              <a:buFont typeface="Arial" pitchFamily="34" charset="0"/>
              <a:buNone/>
            </a:pPr>
            <a:r>
              <a:rPr lang="en-GB" sz="2400" dirty="0">
                <a:latin typeface="Arial" panose="020B0604020202020204" pitchFamily="34" charset="0"/>
                <a:cs typeface="Arial" panose="020B0604020202020204" pitchFamily="34" charset="0"/>
                <a:hlinkClick r:id="rId5"/>
              </a:rPr>
              <a:t>https://www.gov.uk/government/publications/gender-pay-gap-reporting-guidance-for-employers/making-your-calculations#:~:text=Take%20the%20mean%20(average)%20hourly,Multiply%20the%20result%20by%20100</a:t>
            </a:r>
            <a:endParaRPr lang="en-GB" sz="2400" dirty="0">
              <a:latin typeface="Arial" panose="020B0604020202020204" pitchFamily="34" charset="0"/>
              <a:cs typeface="Arial" panose="020B0604020202020204" pitchFamily="34" charset="0"/>
            </a:endParaRPr>
          </a:p>
          <a:p>
            <a:pPr marL="0" indent="0">
              <a:buFont typeface="Arial" pitchFamily="34" charset="0"/>
              <a:buNone/>
            </a:pPr>
            <a:endParaRPr lang="en-GB" sz="2400" dirty="0">
              <a:latin typeface="Arial" panose="020B0604020202020204" pitchFamily="34" charset="0"/>
              <a:cs typeface="Arial" panose="020B0604020202020204" pitchFamily="34" charset="0"/>
            </a:endParaRPr>
          </a:p>
          <a:p>
            <a:pPr marL="0" indent="0">
              <a:buFont typeface="Arial" pitchFamily="34" charset="0"/>
              <a:buNone/>
            </a:pPr>
            <a:r>
              <a:rPr lang="en-GB" sz="2400" dirty="0">
                <a:latin typeface="Arial" panose="020B0604020202020204" pitchFamily="34" charset="0"/>
                <a:cs typeface="Arial" panose="020B0604020202020204" pitchFamily="34" charset="0"/>
                <a:hlinkClick r:id="rId6"/>
              </a:rPr>
              <a:t>https://www.ons.gov.uk/employmentandlabourmarket/peopleinwork/earningsandworkinghours/bulletins/genderpaygapintheuk/2025#the-gender-pay-gap-by-region</a:t>
            </a:r>
            <a:endParaRPr lang="en-GB" sz="2400" dirty="0">
              <a:latin typeface="Arial" panose="020B0604020202020204" pitchFamily="34" charset="0"/>
              <a:cs typeface="Arial" panose="020B0604020202020204" pitchFamily="34" charset="0"/>
            </a:endParaRPr>
          </a:p>
          <a:p>
            <a:pPr marL="0" indent="0">
              <a:buFont typeface="Arial" pitchFamily="34" charset="0"/>
              <a:buNone/>
            </a:pPr>
            <a:endParaRPr lang="en-GB" sz="2400" dirty="0">
              <a:latin typeface="Arial" panose="020B0604020202020204" pitchFamily="34" charset="0"/>
              <a:cs typeface="Arial" panose="020B0604020202020204" pitchFamily="34" charset="0"/>
            </a:endParaRPr>
          </a:p>
          <a:p>
            <a:pPr marL="0" indent="0">
              <a:buFont typeface="Arial" pitchFamily="34" charset="0"/>
              <a:buNone/>
            </a:pPr>
            <a:r>
              <a:rPr lang="en-GB" sz="2400" dirty="0">
                <a:latin typeface="Arial" panose="020B0604020202020204" pitchFamily="34" charset="0"/>
                <a:cs typeface="Arial" panose="020B0604020202020204" pitchFamily="34" charset="0"/>
                <a:hlinkClick r:id="rId7"/>
              </a:rPr>
              <a:t>https://www.closethegap.org.uk/content/faq/#rlslider_10</a:t>
            </a:r>
            <a:endParaRPr lang="en-GB" sz="2400" dirty="0">
              <a:latin typeface="Arial" panose="020B0604020202020204" pitchFamily="34" charset="0"/>
              <a:cs typeface="Arial" panose="020B0604020202020204" pitchFamily="34" charset="0"/>
            </a:endParaRPr>
          </a:p>
          <a:p>
            <a:pPr marL="0" indent="0">
              <a:buFont typeface="Arial" pitchFamily="34" charset="0"/>
              <a:buNone/>
            </a:pPr>
            <a:endParaRPr lang="en-GB" sz="1800" dirty="0">
              <a:latin typeface="Arial" panose="020B0604020202020204" pitchFamily="34" charset="0"/>
              <a:cs typeface="Arial" panose="020B0604020202020204" pitchFamily="34" charset="0"/>
            </a:endParaRPr>
          </a:p>
          <a:p>
            <a:pPr marL="0" indent="0">
              <a:buFont typeface="Arial" pitchFamily="34" charset="0"/>
              <a:buNone/>
            </a:pPr>
            <a:endParaRPr lang="en-GB" dirty="0"/>
          </a:p>
        </p:txBody>
      </p:sp>
    </p:spTree>
    <p:extLst>
      <p:ext uri="{BB962C8B-B14F-4D97-AF65-F5344CB8AC3E}">
        <p14:creationId xmlns:p14="http://schemas.microsoft.com/office/powerpoint/2010/main" val="4261121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8">
            <a:extLst>
              <a:ext uri="{FF2B5EF4-FFF2-40B4-BE49-F238E27FC236}">
                <a16:creationId xmlns:a16="http://schemas.microsoft.com/office/drawing/2014/main" id="{BB3C5EBB-54FE-1F24-C6D4-43FE97B68D88}"/>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98D86A9D-1FF7-7F49-5429-7E74F36E2922}"/>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4FD13FC8-5532-801A-5242-D784B50A6C00}"/>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737DBDAB-1C2F-9DB2-B1D1-C97774BE63F8}"/>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07D57709-6DD4-925D-0853-A7834DB5FFAA}"/>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6088A782-AF09-79BF-930F-D53F93D9F128}"/>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41D31765-3437-E64C-A107-187366097B7D}"/>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226CEEFC-97C6-4955-C023-8452C61446A8}"/>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EB7AC1B5-1538-A43F-A324-7F3998A75779}"/>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7A596072-5268-E113-EDFA-CFAFB01825A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CE382EFF-151E-616D-FB06-99E1C55BB942}"/>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6B3BEE8F-27C4-C3CD-9ACF-B38A72F95DCE}"/>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B8933DC9-145C-D9D8-4E08-C8B878E950C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C26755A4-298A-6871-DC4C-B127B184CFB8}"/>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926E5B50-B4F5-8BD4-AF6B-24FF29A7AC7C}"/>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6F60EED2-14D7-506F-281E-07B4FABC3E78}"/>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655B4FE0-B13C-A372-EAEE-18AA4EA83D4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2775E696-09A5-6258-4D4A-FAEE9ED3C710}"/>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8A96D7D9-2A75-7C81-31CE-2C96B40E6455}"/>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1053EA4F-81DC-5F7B-7D47-6C898567172A}"/>
              </a:ext>
            </a:extLst>
          </p:cNvPr>
          <p:cNvSpPr txBox="1">
            <a:spLocks noGrp="1"/>
          </p:cNvSpPr>
          <p:nvPr>
            <p:ph type="title" idx="4294967295"/>
          </p:nvPr>
        </p:nvSpPr>
        <p:spPr>
          <a:xfrm>
            <a:off x="457200" y="642033"/>
            <a:ext cx="134874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March 2025 – Executive Summary</a:t>
            </a:r>
          </a:p>
        </p:txBody>
      </p:sp>
      <p:graphicFrame>
        <p:nvGraphicFramePr>
          <p:cNvPr id="22" name="Table 21">
            <a:extLst>
              <a:ext uri="{FF2B5EF4-FFF2-40B4-BE49-F238E27FC236}">
                <a16:creationId xmlns:a16="http://schemas.microsoft.com/office/drawing/2014/main" id="{3CE194CC-6173-1D3C-17B4-63A5090BDC7B}"/>
              </a:ext>
            </a:extLst>
          </p:cNvPr>
          <p:cNvGraphicFramePr>
            <a:graphicFrameLocks noGrp="1"/>
          </p:cNvGraphicFramePr>
          <p:nvPr>
            <p:extLst>
              <p:ext uri="{D42A27DB-BD31-4B8C-83A1-F6EECF244321}">
                <p14:modId xmlns:p14="http://schemas.microsoft.com/office/powerpoint/2010/main" val="2608847709"/>
              </p:ext>
            </p:extLst>
          </p:nvPr>
        </p:nvGraphicFramePr>
        <p:xfrm>
          <a:off x="621833" y="2164341"/>
          <a:ext cx="17068176" cy="7337779"/>
        </p:xfrm>
        <a:graphic>
          <a:graphicData uri="http://schemas.openxmlformats.org/drawingml/2006/table">
            <a:tbl>
              <a:tblPr firstRow="1" bandRow="1">
                <a:tableStyleId>{5C22544A-7EE6-4342-B048-85BDC9FD1C3A}</a:tableStyleId>
              </a:tblPr>
              <a:tblGrid>
                <a:gridCol w="8495676">
                  <a:extLst>
                    <a:ext uri="{9D8B030D-6E8A-4147-A177-3AD203B41FA5}">
                      <a16:colId xmlns:a16="http://schemas.microsoft.com/office/drawing/2014/main" val="3568319577"/>
                    </a:ext>
                  </a:extLst>
                </a:gridCol>
                <a:gridCol w="8572500">
                  <a:extLst>
                    <a:ext uri="{9D8B030D-6E8A-4147-A177-3AD203B41FA5}">
                      <a16:colId xmlns:a16="http://schemas.microsoft.com/office/drawing/2014/main" val="313564048"/>
                    </a:ext>
                  </a:extLst>
                </a:gridCol>
              </a:tblGrid>
              <a:tr h="494624">
                <a:tc>
                  <a:txBody>
                    <a:bodyPr/>
                    <a:lstStyle/>
                    <a:p>
                      <a:r>
                        <a:rPr lang="en-GB" sz="2400" dirty="0">
                          <a:solidFill>
                            <a:schemeClr val="bg1"/>
                          </a:solidFill>
                          <a:latin typeface="Arial" panose="020B0604020202020204" pitchFamily="34" charset="0"/>
                          <a:cs typeface="Arial" panose="020B0604020202020204" pitchFamily="34" charset="0"/>
                        </a:rPr>
                        <a:t>Disclosure Metrics</a:t>
                      </a:r>
                    </a:p>
                  </a:txBody>
                  <a:tcPr/>
                </a:tc>
                <a:tc>
                  <a:txBody>
                    <a:bodyPr/>
                    <a:lstStyle/>
                    <a:p>
                      <a:r>
                        <a:rPr lang="en-GB" sz="2400" dirty="0">
                          <a:latin typeface="Arial" panose="020B0604020202020204" pitchFamily="34" charset="0"/>
                          <a:cs typeface="Arial" panose="020B0604020202020204" pitchFamily="34" charset="0"/>
                        </a:rPr>
                        <a:t>NHS Frimley Results</a:t>
                      </a:r>
                    </a:p>
                  </a:txBody>
                  <a:tcPr/>
                </a:tc>
                <a:extLst>
                  <a:ext uri="{0D108BD9-81ED-4DB2-BD59-A6C34878D82A}">
                    <a16:rowId xmlns:a16="http://schemas.microsoft.com/office/drawing/2014/main" val="2882165403"/>
                  </a:ext>
                </a:extLst>
              </a:tr>
              <a:tr h="3538466">
                <a:tc>
                  <a:txBody>
                    <a:bodyPr/>
                    <a:lstStyle/>
                    <a:p>
                      <a:r>
                        <a:rPr lang="en-GB" sz="2400" b="1" dirty="0">
                          <a:solidFill>
                            <a:schemeClr val="tx1"/>
                          </a:solidFill>
                        </a:rPr>
                        <a:t>1. Percentage of men and women in pay quarter </a:t>
                      </a:r>
                      <a:r>
                        <a:rPr lang="en-GB" sz="2400" dirty="0">
                          <a:solidFill>
                            <a:schemeClr val="tx1"/>
                          </a:solidFill>
                        </a:rPr>
                        <a:t>or quartile – where Quartile 1 is the lowest pay quarter and 4 the highest</a:t>
                      </a:r>
                    </a:p>
                  </a:txBody>
                  <a:tcPr/>
                </a:tc>
                <a:tc>
                  <a:txBody>
                    <a:bodyPr/>
                    <a:lstStyle/>
                    <a:p>
                      <a:r>
                        <a:rPr lang="en-GB" sz="2400" b="0" dirty="0"/>
                        <a:t>Female staff have the highest representation in  Quartile 2 (79.82%) and the lowest representation in Quartile 4 (55.75%).</a:t>
                      </a:r>
                    </a:p>
                    <a:p>
                      <a:endParaRPr lang="en-GB" sz="2400" b="0" dirty="0"/>
                    </a:p>
                    <a:p>
                      <a:r>
                        <a:rPr lang="en-GB" sz="2400" b="0" dirty="0"/>
                        <a:t>There has been a decrease of female staff in Quartile 4 as of March 31</a:t>
                      </a:r>
                      <a:r>
                        <a:rPr lang="en-GB" sz="2400" b="0" baseline="30000" dirty="0"/>
                        <a:t>st</a:t>
                      </a:r>
                      <a:r>
                        <a:rPr lang="en-GB" sz="2400" b="0" dirty="0"/>
                        <a:t> 2025 (55.75%) compared to March 31</a:t>
                      </a:r>
                      <a:r>
                        <a:rPr lang="en-GB" sz="2400" b="0" baseline="30000" dirty="0"/>
                        <a:t>st</a:t>
                      </a:r>
                      <a:r>
                        <a:rPr lang="en-GB" sz="2400" b="0" dirty="0"/>
                        <a:t> 2024 (61.82%).</a:t>
                      </a:r>
                    </a:p>
                    <a:p>
                      <a:endParaRPr lang="en-GB" sz="2400" b="0" dirty="0"/>
                    </a:p>
                    <a:p>
                      <a:r>
                        <a:rPr lang="en-GB" sz="2400" b="0" dirty="0"/>
                        <a:t>Male staff have the highest representation at Quartile 4 (44.25%) and the lowest at Quartile 2 (20.18%).</a:t>
                      </a:r>
                      <a:endParaRPr lang="en-GB" sz="2400" b="1" dirty="0"/>
                    </a:p>
                  </a:txBody>
                  <a:tcPr/>
                </a:tc>
                <a:extLst>
                  <a:ext uri="{0D108BD9-81ED-4DB2-BD59-A6C34878D82A}">
                    <a16:rowId xmlns:a16="http://schemas.microsoft.com/office/drawing/2014/main" val="303898295"/>
                  </a:ext>
                </a:extLst>
              </a:tr>
              <a:tr h="1255585">
                <a:tc>
                  <a:txBody>
                    <a:bodyPr/>
                    <a:lstStyle/>
                    <a:p>
                      <a:r>
                        <a:rPr lang="en-GB" sz="2400" b="1" dirty="0">
                          <a:solidFill>
                            <a:schemeClr val="tx1"/>
                          </a:solidFill>
                        </a:rPr>
                        <a:t>2. Mean (average) gender pay gap for hourly pay</a:t>
                      </a:r>
                    </a:p>
                  </a:txBody>
                  <a:tcPr/>
                </a:tc>
                <a:tc>
                  <a:txBody>
                    <a:bodyPr/>
                    <a:lstStyle/>
                    <a:p>
                      <a:r>
                        <a:rPr lang="en-GB" sz="2400" b="1" dirty="0"/>
                        <a:t>The mean (average) gender pay gap for hourly pay in 2025 is 21.9%. </a:t>
                      </a:r>
                      <a:r>
                        <a:rPr lang="en-GB" sz="2400" b="0" dirty="0"/>
                        <a:t>This means the average hourly pay for women is 21.9% less than men.  </a:t>
                      </a:r>
                      <a:r>
                        <a:rPr lang="en-GB" sz="2400" b="1" dirty="0"/>
                        <a:t>The mean pay gap for 2025 is 0.1% lower than 2024.</a:t>
                      </a:r>
                    </a:p>
                  </a:txBody>
                  <a:tcPr/>
                </a:tc>
                <a:extLst>
                  <a:ext uri="{0D108BD9-81ED-4DB2-BD59-A6C34878D82A}">
                    <a16:rowId xmlns:a16="http://schemas.microsoft.com/office/drawing/2014/main" val="2281264151"/>
                  </a:ext>
                </a:extLst>
              </a:tr>
              <a:tr h="1255585">
                <a:tc>
                  <a:txBody>
                    <a:bodyPr/>
                    <a:lstStyle/>
                    <a:p>
                      <a:r>
                        <a:rPr lang="en-GB" sz="2400" b="1" dirty="0">
                          <a:solidFill>
                            <a:schemeClr val="tx1"/>
                          </a:solidFill>
                        </a:rPr>
                        <a:t>3. Median Gender Pay Gap for hourly pay</a:t>
                      </a:r>
                    </a:p>
                  </a:txBody>
                  <a:tcPr/>
                </a:tc>
                <a:tc>
                  <a:txBody>
                    <a:bodyPr/>
                    <a:lstStyle/>
                    <a:p>
                      <a:r>
                        <a:rPr lang="en-GB" sz="2400" b="1" dirty="0"/>
                        <a:t>The Median Gender Pay Gap for hourly pay is 26.2%. </a:t>
                      </a:r>
                      <a:r>
                        <a:rPr lang="en-GB" sz="2400" b="0" dirty="0"/>
                        <a:t>This means the hourly pay gap at the median or ‘middle’ of the salary bands is 26.2% less for women compared with men. </a:t>
                      </a:r>
                      <a:r>
                        <a:rPr lang="en-GB" sz="2400" b="1" dirty="0"/>
                        <a:t>The median pay gap for 2025 has increased by 1.04%. </a:t>
                      </a:r>
                    </a:p>
                  </a:txBody>
                  <a:tcPr/>
                </a:tc>
                <a:extLst>
                  <a:ext uri="{0D108BD9-81ED-4DB2-BD59-A6C34878D82A}">
                    <a16:rowId xmlns:a16="http://schemas.microsoft.com/office/drawing/2014/main" val="229758824"/>
                  </a:ext>
                </a:extLst>
              </a:tr>
              <a:tr h="494624">
                <a:tc>
                  <a:txBody>
                    <a:bodyPr/>
                    <a:lstStyle/>
                    <a:p>
                      <a:r>
                        <a:rPr lang="en-GB" sz="2400" b="1" dirty="0">
                          <a:solidFill>
                            <a:schemeClr val="tx1"/>
                          </a:solidFill>
                        </a:rPr>
                        <a:t>4. Bonus Pay</a:t>
                      </a:r>
                    </a:p>
                  </a:txBody>
                  <a:tcPr/>
                </a:tc>
                <a:tc>
                  <a:txBody>
                    <a:bodyPr/>
                    <a:lstStyle/>
                    <a:p>
                      <a:r>
                        <a:rPr lang="en-GB" sz="2400" b="0" dirty="0"/>
                        <a:t>No bonus payments were declared through ESR</a:t>
                      </a:r>
                    </a:p>
                  </a:txBody>
                  <a:tcPr/>
                </a:tc>
                <a:extLst>
                  <a:ext uri="{0D108BD9-81ED-4DB2-BD59-A6C34878D82A}">
                    <a16:rowId xmlns:a16="http://schemas.microsoft.com/office/drawing/2014/main" val="3163085677"/>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48">
            <a:extLst>
              <a:ext uri="{FF2B5EF4-FFF2-40B4-BE49-F238E27FC236}">
                <a16:creationId xmlns:a16="http://schemas.microsoft.com/office/drawing/2014/main" id="{DD039059-A82D-36D5-136D-341898E2621C}"/>
              </a:ext>
              <a:ext uri="{C183D7F6-B498-43B3-948B-1728B52AA6E4}">
                <adec:decorative xmlns:adec="http://schemas.microsoft.com/office/drawing/2017/decorative" val="1"/>
              </a:ext>
            </a:extLst>
          </p:cNvPr>
          <p:cNvSpPr/>
          <p:nvPr/>
        </p:nvSpPr>
        <p:spPr>
          <a:xfrm>
            <a:off x="16002000" y="68234"/>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3"/>
            <a:stretch>
              <a:fillRect l="-145434" b="-31925"/>
            </a:stretch>
          </a:blipFill>
        </p:spPr>
        <p:txBody>
          <a:bodyPr/>
          <a:lstStyle/>
          <a:p>
            <a:endParaRPr lang="en-GB" dirty="0"/>
          </a:p>
        </p:txBody>
      </p:sp>
      <p:sp>
        <p:nvSpPr>
          <p:cNvPr id="46" name="TextBox 46">
            <a:extLst>
              <a:ext uri="{C183D7F6-B498-43B3-948B-1728B52AA6E4}">
                <adec:decorative xmlns:adec="http://schemas.microsoft.com/office/drawing/2017/decorative" val="0"/>
              </a:ext>
            </a:extLst>
          </p:cNvPr>
          <p:cNvSpPr txBox="1">
            <a:spLocks noGrp="1"/>
          </p:cNvSpPr>
          <p:nvPr>
            <p:ph type="title" idx="4294967295"/>
          </p:nvPr>
        </p:nvSpPr>
        <p:spPr>
          <a:xfrm>
            <a:off x="2748869" y="274674"/>
            <a:ext cx="13487400" cy="74328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6999"/>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March 31</a:t>
            </a:r>
            <a:r>
              <a:rPr kumimoji="0" lang="en-US" sz="2400" b="1" i="0" u="none" strike="noStrike" kern="1200" cap="none" spc="0" normalizeH="0" baseline="3000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st</a:t>
            </a:r>
            <a:r>
              <a:rPr kumimoji="0" lang="en-US" sz="24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 2025 – Executive Summary</a:t>
            </a:r>
          </a:p>
        </p:txBody>
      </p:sp>
      <p:grpSp>
        <p:nvGrpSpPr>
          <p:cNvPr id="12" name="Group 11">
            <a:extLst>
              <a:ext uri="{FF2B5EF4-FFF2-40B4-BE49-F238E27FC236}">
                <a16:creationId xmlns:a16="http://schemas.microsoft.com/office/drawing/2014/main" id="{D9F9755B-A629-C80A-66F8-D10BF329A083}"/>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3" name="Group 26">
              <a:extLst>
                <a:ext uri="{FF2B5EF4-FFF2-40B4-BE49-F238E27FC236}">
                  <a16:creationId xmlns:a16="http://schemas.microsoft.com/office/drawing/2014/main" id="{D0EBD12C-2656-56FA-0152-13C1A8FAFA95}"/>
                </a:ext>
              </a:extLst>
            </p:cNvPr>
            <p:cNvGrpSpPr/>
            <p:nvPr/>
          </p:nvGrpSpPr>
          <p:grpSpPr>
            <a:xfrm>
              <a:off x="0" y="9639300"/>
              <a:ext cx="4574407" cy="140863"/>
              <a:chOff x="0" y="0"/>
              <a:chExt cx="4949064" cy="152400"/>
            </a:xfrm>
          </p:grpSpPr>
          <p:sp>
            <p:nvSpPr>
              <p:cNvPr id="20" name="Freeform 27">
                <a:extLst>
                  <a:ext uri="{FF2B5EF4-FFF2-40B4-BE49-F238E27FC236}">
                    <a16:creationId xmlns:a16="http://schemas.microsoft.com/office/drawing/2014/main" id="{9147F8E1-490E-4216-D4B2-8443CD014D8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4" name="Group 28">
              <a:extLst>
                <a:ext uri="{FF2B5EF4-FFF2-40B4-BE49-F238E27FC236}">
                  <a16:creationId xmlns:a16="http://schemas.microsoft.com/office/drawing/2014/main" id="{A6B1F345-5082-069F-4FDE-D90E59BEFA5B}"/>
                </a:ext>
              </a:extLst>
            </p:cNvPr>
            <p:cNvGrpSpPr/>
            <p:nvPr/>
          </p:nvGrpSpPr>
          <p:grpSpPr>
            <a:xfrm>
              <a:off x="4574407" y="9639300"/>
              <a:ext cx="4569593" cy="140863"/>
              <a:chOff x="0" y="0"/>
              <a:chExt cx="4943857" cy="152400"/>
            </a:xfrm>
          </p:grpSpPr>
          <p:sp>
            <p:nvSpPr>
              <p:cNvPr id="19" name="Freeform 29">
                <a:extLst>
                  <a:ext uri="{FF2B5EF4-FFF2-40B4-BE49-F238E27FC236}">
                    <a16:creationId xmlns:a16="http://schemas.microsoft.com/office/drawing/2014/main" id="{4D9DEEC0-9752-2AE4-A726-04A790F2E11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5" name="Group 30">
              <a:extLst>
                <a:ext uri="{FF2B5EF4-FFF2-40B4-BE49-F238E27FC236}">
                  <a16:creationId xmlns:a16="http://schemas.microsoft.com/office/drawing/2014/main" id="{129137A7-93C8-4194-FF5F-733DF9DDE3BE}"/>
                </a:ext>
              </a:extLst>
            </p:cNvPr>
            <p:cNvGrpSpPr/>
            <p:nvPr/>
          </p:nvGrpSpPr>
          <p:grpSpPr>
            <a:xfrm>
              <a:off x="9134475" y="9639300"/>
              <a:ext cx="4574407" cy="140863"/>
              <a:chOff x="0" y="0"/>
              <a:chExt cx="4949064" cy="152400"/>
            </a:xfrm>
          </p:grpSpPr>
          <p:sp>
            <p:nvSpPr>
              <p:cNvPr id="18" name="Freeform 31">
                <a:extLst>
                  <a:ext uri="{FF2B5EF4-FFF2-40B4-BE49-F238E27FC236}">
                    <a16:creationId xmlns:a16="http://schemas.microsoft.com/office/drawing/2014/main" id="{F0920FED-DFC1-059C-48DB-0D55F98AB08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6" name="Group 32">
              <a:extLst>
                <a:ext uri="{FF2B5EF4-FFF2-40B4-BE49-F238E27FC236}">
                  <a16:creationId xmlns:a16="http://schemas.microsoft.com/office/drawing/2014/main" id="{6278324C-B651-0E6B-358B-C7368BA628E4}"/>
                </a:ext>
              </a:extLst>
            </p:cNvPr>
            <p:cNvGrpSpPr/>
            <p:nvPr/>
          </p:nvGrpSpPr>
          <p:grpSpPr>
            <a:xfrm>
              <a:off x="13694594" y="9639300"/>
              <a:ext cx="4569593" cy="140863"/>
              <a:chOff x="0" y="0"/>
              <a:chExt cx="4943857" cy="152400"/>
            </a:xfrm>
          </p:grpSpPr>
          <p:sp>
            <p:nvSpPr>
              <p:cNvPr id="17" name="Freeform 33">
                <a:extLst>
                  <a:ext uri="{FF2B5EF4-FFF2-40B4-BE49-F238E27FC236}">
                    <a16:creationId xmlns:a16="http://schemas.microsoft.com/office/drawing/2014/main" id="{83E09654-DDDC-BE34-7C7A-EB94E975430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21" name="Group 20">
            <a:extLst>
              <a:ext uri="{FF2B5EF4-FFF2-40B4-BE49-F238E27FC236}">
                <a16:creationId xmlns:a16="http://schemas.microsoft.com/office/drawing/2014/main" id="{3C7EC20A-4F75-E11F-D7C2-9E4266FD85B4}"/>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22" name="Group 26">
              <a:extLst>
                <a:ext uri="{FF2B5EF4-FFF2-40B4-BE49-F238E27FC236}">
                  <a16:creationId xmlns:a16="http://schemas.microsoft.com/office/drawing/2014/main" id="{AC4CBFB9-2876-EED7-B4BA-425BBD381AFC}"/>
                </a:ext>
              </a:extLst>
            </p:cNvPr>
            <p:cNvGrpSpPr/>
            <p:nvPr/>
          </p:nvGrpSpPr>
          <p:grpSpPr>
            <a:xfrm>
              <a:off x="205896" y="2366607"/>
              <a:ext cx="4574407" cy="140863"/>
              <a:chOff x="0" y="0"/>
              <a:chExt cx="4949064" cy="152400"/>
            </a:xfrm>
          </p:grpSpPr>
          <p:sp>
            <p:nvSpPr>
              <p:cNvPr id="52" name="Freeform 27">
                <a:extLst>
                  <a:ext uri="{FF2B5EF4-FFF2-40B4-BE49-F238E27FC236}">
                    <a16:creationId xmlns:a16="http://schemas.microsoft.com/office/drawing/2014/main" id="{78BAE86A-AC9D-D567-F444-D61CA48317B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23" name="Group 28">
              <a:extLst>
                <a:ext uri="{FF2B5EF4-FFF2-40B4-BE49-F238E27FC236}">
                  <a16:creationId xmlns:a16="http://schemas.microsoft.com/office/drawing/2014/main" id="{4CF0A177-AE8E-7FBB-6C92-403FF54B5680}"/>
                </a:ext>
              </a:extLst>
            </p:cNvPr>
            <p:cNvGrpSpPr/>
            <p:nvPr/>
          </p:nvGrpSpPr>
          <p:grpSpPr>
            <a:xfrm>
              <a:off x="4780303" y="2366607"/>
              <a:ext cx="4569593" cy="140863"/>
              <a:chOff x="0" y="0"/>
              <a:chExt cx="4943857" cy="152400"/>
            </a:xfrm>
          </p:grpSpPr>
          <p:sp>
            <p:nvSpPr>
              <p:cNvPr id="49" name="Freeform 29">
                <a:extLst>
                  <a:ext uri="{FF2B5EF4-FFF2-40B4-BE49-F238E27FC236}">
                    <a16:creationId xmlns:a16="http://schemas.microsoft.com/office/drawing/2014/main" id="{EB145E5C-0CDB-B53F-E2F9-DD5DC5779F02}"/>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24" name="Group 30">
              <a:extLst>
                <a:ext uri="{FF2B5EF4-FFF2-40B4-BE49-F238E27FC236}">
                  <a16:creationId xmlns:a16="http://schemas.microsoft.com/office/drawing/2014/main" id="{1B2B330F-B1D0-9894-97EF-C65EC48B4688}"/>
                </a:ext>
              </a:extLst>
            </p:cNvPr>
            <p:cNvGrpSpPr/>
            <p:nvPr/>
          </p:nvGrpSpPr>
          <p:grpSpPr>
            <a:xfrm>
              <a:off x="9340371" y="2366607"/>
              <a:ext cx="4574407" cy="140863"/>
              <a:chOff x="0" y="0"/>
              <a:chExt cx="4949064" cy="152400"/>
            </a:xfrm>
          </p:grpSpPr>
          <p:sp>
            <p:nvSpPr>
              <p:cNvPr id="48" name="Freeform 31">
                <a:extLst>
                  <a:ext uri="{FF2B5EF4-FFF2-40B4-BE49-F238E27FC236}">
                    <a16:creationId xmlns:a16="http://schemas.microsoft.com/office/drawing/2014/main" id="{5FDDA5EB-5F16-6767-EED4-6F1AE815032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0" name="Group 32">
              <a:extLst>
                <a:ext uri="{FF2B5EF4-FFF2-40B4-BE49-F238E27FC236}">
                  <a16:creationId xmlns:a16="http://schemas.microsoft.com/office/drawing/2014/main" id="{0E6C2D08-9E8B-1A20-D392-279C33E4C92F}"/>
                </a:ext>
              </a:extLst>
            </p:cNvPr>
            <p:cNvGrpSpPr/>
            <p:nvPr/>
          </p:nvGrpSpPr>
          <p:grpSpPr>
            <a:xfrm>
              <a:off x="13900490" y="2366607"/>
              <a:ext cx="4569593" cy="140863"/>
              <a:chOff x="0" y="0"/>
              <a:chExt cx="4943857" cy="152400"/>
            </a:xfrm>
          </p:grpSpPr>
          <p:sp>
            <p:nvSpPr>
              <p:cNvPr id="42" name="Freeform 33">
                <a:extLst>
                  <a:ext uri="{FF2B5EF4-FFF2-40B4-BE49-F238E27FC236}">
                    <a16:creationId xmlns:a16="http://schemas.microsoft.com/office/drawing/2014/main" id="{AF91D35A-660A-7586-8F37-D545D0A6CAA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aphicFrame>
        <p:nvGraphicFramePr>
          <p:cNvPr id="3" name="Chart 2">
            <a:extLst>
              <a:ext uri="{FF2B5EF4-FFF2-40B4-BE49-F238E27FC236}">
                <a16:creationId xmlns:a16="http://schemas.microsoft.com/office/drawing/2014/main" id="{343AF6FA-46E7-2670-F2BC-267094B79446}"/>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2898648173"/>
              </p:ext>
            </p:extLst>
          </p:nvPr>
        </p:nvGraphicFramePr>
        <p:xfrm>
          <a:off x="430598" y="1051846"/>
          <a:ext cx="5105400" cy="354196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E185D2CD-85F8-23EA-80C2-F122DAD392D6}"/>
              </a:ext>
            </a:extLst>
          </p:cNvPr>
          <p:cNvSpPr txBox="1"/>
          <p:nvPr/>
        </p:nvSpPr>
        <p:spPr>
          <a:xfrm>
            <a:off x="6673620" y="1589829"/>
            <a:ext cx="5403630" cy="2308324"/>
          </a:xfrm>
          <a:prstGeom prst="rect">
            <a:avLst/>
          </a:prstGeom>
          <a:noFill/>
          <a:ln>
            <a:solidFill>
              <a:schemeClr val="tx1"/>
            </a:solidFill>
          </a:ln>
        </p:spPr>
        <p:txBody>
          <a:bodyPr wrap="square" rtlCol="0">
            <a:spAutoFit/>
          </a:bodyPr>
          <a:lstStyle/>
          <a:p>
            <a:r>
              <a:rPr lang="en-GB" sz="2400" b="1" dirty="0">
                <a:latin typeface="Arial" panose="020B0604020202020204" pitchFamily="34" charset="0"/>
                <a:cs typeface="Arial" panose="020B0604020202020204" pitchFamily="34" charset="0"/>
              </a:rPr>
              <a:t>Overall % Mean Pay Gap : </a:t>
            </a:r>
            <a:r>
              <a:rPr lang="en-GB" sz="2400" dirty="0">
                <a:latin typeface="Arial" panose="020B0604020202020204" pitchFamily="34" charset="0"/>
                <a:cs typeface="Arial" panose="020B0604020202020204" pitchFamily="34" charset="0"/>
              </a:rPr>
              <a:t>Female mean hourly pay is approx. 21.9% lower than male hourly pay</a:t>
            </a:r>
          </a:p>
          <a:p>
            <a:r>
              <a:rPr lang="en-GB" sz="2400" b="1" dirty="0">
                <a:latin typeface="Arial" panose="020B0604020202020204" pitchFamily="34" charset="0"/>
                <a:cs typeface="Arial" panose="020B0604020202020204" pitchFamily="34" charset="0"/>
              </a:rPr>
              <a:t>Mean Male Hourly Pay: </a:t>
            </a:r>
            <a:r>
              <a:rPr lang="en-GB" sz="2400" dirty="0">
                <a:latin typeface="Arial" panose="020B0604020202020204" pitchFamily="34" charset="0"/>
                <a:cs typeface="Arial" panose="020B0604020202020204" pitchFamily="34" charset="0"/>
              </a:rPr>
              <a:t>£42.71</a:t>
            </a:r>
          </a:p>
          <a:p>
            <a:r>
              <a:rPr lang="en-GB" sz="2400" b="1" dirty="0">
                <a:latin typeface="Arial" panose="020B0604020202020204" pitchFamily="34" charset="0"/>
                <a:cs typeface="Arial" panose="020B0604020202020204" pitchFamily="34" charset="0"/>
              </a:rPr>
              <a:t>Mean Female Hourly Pay : </a:t>
            </a:r>
            <a:r>
              <a:rPr lang="en-GB" sz="2400" dirty="0">
                <a:latin typeface="Arial" panose="020B0604020202020204" pitchFamily="34" charset="0"/>
                <a:cs typeface="Arial" panose="020B0604020202020204" pitchFamily="34" charset="0"/>
              </a:rPr>
              <a:t>£33.37</a:t>
            </a:r>
          </a:p>
          <a:p>
            <a:r>
              <a:rPr lang="en-GB" sz="2400" b="1" dirty="0">
                <a:latin typeface="Arial" panose="020B0604020202020204" pitchFamily="34" charset="0"/>
                <a:cs typeface="Arial" panose="020B0604020202020204" pitchFamily="34" charset="0"/>
              </a:rPr>
              <a:t>Difference: </a:t>
            </a:r>
            <a:r>
              <a:rPr lang="en-GB" sz="2400" dirty="0">
                <a:latin typeface="Arial" panose="020B0604020202020204" pitchFamily="34" charset="0"/>
                <a:cs typeface="Arial" panose="020B0604020202020204" pitchFamily="34" charset="0"/>
              </a:rPr>
              <a:t>£9.34</a:t>
            </a:r>
          </a:p>
        </p:txBody>
      </p:sp>
      <p:sp>
        <p:nvSpPr>
          <p:cNvPr id="7" name="TextBox 6">
            <a:extLst>
              <a:ext uri="{FF2B5EF4-FFF2-40B4-BE49-F238E27FC236}">
                <a16:creationId xmlns:a16="http://schemas.microsoft.com/office/drawing/2014/main" id="{7D246652-D167-181D-13EA-490D61FB4AA2}"/>
              </a:ext>
              <a:ext uri="{C183D7F6-B498-43B3-948B-1728B52AA6E4}">
                <adec:decorative xmlns:adec="http://schemas.microsoft.com/office/drawing/2017/decorative" val="1"/>
              </a:ext>
            </a:extLst>
          </p:cNvPr>
          <p:cNvSpPr txBox="1"/>
          <p:nvPr/>
        </p:nvSpPr>
        <p:spPr>
          <a:xfrm>
            <a:off x="955385" y="4789432"/>
            <a:ext cx="4580613" cy="369332"/>
          </a:xfrm>
          <a:prstGeom prst="rect">
            <a:avLst/>
          </a:prstGeom>
          <a:noFill/>
          <a:ln>
            <a:solidFill>
              <a:schemeClr val="tx1"/>
            </a:solidFill>
          </a:ln>
        </p:spPr>
        <p:txBody>
          <a:bodyPr wrap="square" rtlCol="0">
            <a:spAutoFit/>
          </a:bodyPr>
          <a:lstStyle/>
          <a:p>
            <a:r>
              <a:rPr lang="en-GB" dirty="0"/>
              <a:t>Chart 1: NHS Frimley Gender Profile 2025</a:t>
            </a:r>
          </a:p>
        </p:txBody>
      </p:sp>
      <p:sp>
        <p:nvSpPr>
          <p:cNvPr id="9" name="TextBox 8">
            <a:extLst>
              <a:ext uri="{FF2B5EF4-FFF2-40B4-BE49-F238E27FC236}">
                <a16:creationId xmlns:a16="http://schemas.microsoft.com/office/drawing/2014/main" id="{AB6F89E4-E54C-4315-F313-7669CC7B4602}"/>
              </a:ext>
            </a:extLst>
          </p:cNvPr>
          <p:cNvSpPr txBox="1"/>
          <p:nvPr/>
        </p:nvSpPr>
        <p:spPr>
          <a:xfrm>
            <a:off x="12496800" y="1642771"/>
            <a:ext cx="5374461" cy="2308324"/>
          </a:xfrm>
          <a:prstGeom prst="rect">
            <a:avLst/>
          </a:prstGeom>
          <a:noFill/>
          <a:ln>
            <a:solidFill>
              <a:schemeClr val="tx1"/>
            </a:solidFill>
          </a:ln>
        </p:spPr>
        <p:txBody>
          <a:bodyPr wrap="square" rtlCol="0">
            <a:spAutoFit/>
          </a:bodyPr>
          <a:lstStyle/>
          <a:p>
            <a:r>
              <a:rPr lang="en-GB" sz="2400" b="1" dirty="0">
                <a:latin typeface="Arial" panose="020B0604020202020204" pitchFamily="34" charset="0"/>
                <a:cs typeface="Arial" panose="020B0604020202020204" pitchFamily="34" charset="0"/>
              </a:rPr>
              <a:t>Overall % Median Pay Gap: </a:t>
            </a:r>
            <a:r>
              <a:rPr lang="en-GB" sz="2400" dirty="0">
                <a:latin typeface="Arial" panose="020B0604020202020204" pitchFamily="34" charset="0"/>
                <a:cs typeface="Arial" panose="020B0604020202020204" pitchFamily="34" charset="0"/>
              </a:rPr>
              <a:t>Female median hourly pay is approx. 26.2% lower than male hourly pay</a:t>
            </a:r>
          </a:p>
          <a:p>
            <a:r>
              <a:rPr lang="en-GB" sz="2400" b="1" dirty="0">
                <a:latin typeface="Arial" panose="020B0604020202020204" pitchFamily="34" charset="0"/>
                <a:cs typeface="Arial" panose="020B0604020202020204" pitchFamily="34" charset="0"/>
              </a:rPr>
              <a:t>Median Male Hourly Pay: </a:t>
            </a:r>
            <a:r>
              <a:rPr lang="en-GB" sz="2400" dirty="0">
                <a:latin typeface="Arial" panose="020B0604020202020204" pitchFamily="34" charset="0"/>
                <a:cs typeface="Arial" panose="020B0604020202020204" pitchFamily="34" charset="0"/>
              </a:rPr>
              <a:t>£38.06</a:t>
            </a:r>
          </a:p>
          <a:p>
            <a:r>
              <a:rPr lang="en-GB" sz="2400" b="1" dirty="0">
                <a:latin typeface="Arial" panose="020B0604020202020204" pitchFamily="34" charset="0"/>
                <a:cs typeface="Arial" panose="020B0604020202020204" pitchFamily="34" charset="0"/>
              </a:rPr>
              <a:t>Median Female Hourly Pay: </a:t>
            </a:r>
            <a:r>
              <a:rPr lang="en-GB" sz="2400" dirty="0">
                <a:latin typeface="Arial" panose="020B0604020202020204" pitchFamily="34" charset="0"/>
                <a:cs typeface="Arial" panose="020B0604020202020204" pitchFamily="34" charset="0"/>
              </a:rPr>
              <a:t>£28.09</a:t>
            </a:r>
          </a:p>
          <a:p>
            <a:r>
              <a:rPr lang="en-GB" sz="2400" b="1" dirty="0">
                <a:latin typeface="Arial" panose="020B0604020202020204" pitchFamily="34" charset="0"/>
                <a:cs typeface="Arial" panose="020B0604020202020204" pitchFamily="34" charset="0"/>
              </a:rPr>
              <a:t>Difference: </a:t>
            </a:r>
            <a:r>
              <a:rPr lang="en-GB" sz="2400" dirty="0">
                <a:latin typeface="Arial" panose="020B0604020202020204" pitchFamily="34" charset="0"/>
                <a:cs typeface="Arial" panose="020B0604020202020204" pitchFamily="34" charset="0"/>
              </a:rPr>
              <a:t>£9.97</a:t>
            </a:r>
          </a:p>
        </p:txBody>
      </p:sp>
      <p:graphicFrame>
        <p:nvGraphicFramePr>
          <p:cNvPr id="10" name="Chart 9">
            <a:extLst>
              <a:ext uri="{FF2B5EF4-FFF2-40B4-BE49-F238E27FC236}">
                <a16:creationId xmlns:a16="http://schemas.microsoft.com/office/drawing/2014/main" id="{EDF6342B-B850-46AB-A8A1-7BE76747E3B6}"/>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3737892450"/>
              </p:ext>
            </p:extLst>
          </p:nvPr>
        </p:nvGraphicFramePr>
        <p:xfrm>
          <a:off x="6545170" y="4470028"/>
          <a:ext cx="11546661" cy="4161445"/>
        </p:xfrm>
        <a:graphic>
          <a:graphicData uri="http://schemas.openxmlformats.org/drawingml/2006/chart">
            <c:chart xmlns:c="http://schemas.openxmlformats.org/drawingml/2006/chart" xmlns:r="http://schemas.openxmlformats.org/officeDocument/2006/relationships" r:id="rId5"/>
          </a:graphicData>
        </a:graphic>
      </p:graphicFrame>
      <p:sp>
        <p:nvSpPr>
          <p:cNvPr id="25" name="TextBox 24">
            <a:extLst>
              <a:ext uri="{FF2B5EF4-FFF2-40B4-BE49-F238E27FC236}">
                <a16:creationId xmlns:a16="http://schemas.microsoft.com/office/drawing/2014/main" id="{DC908399-A736-8721-4122-43E8F0BF5B73}"/>
              </a:ext>
              <a:ext uri="{C183D7F6-B498-43B3-948B-1728B52AA6E4}">
                <adec:decorative xmlns:adec="http://schemas.microsoft.com/office/drawing/2017/decorative" val="1"/>
              </a:ext>
            </a:extLst>
          </p:cNvPr>
          <p:cNvSpPr txBox="1"/>
          <p:nvPr/>
        </p:nvSpPr>
        <p:spPr>
          <a:xfrm>
            <a:off x="8458200" y="8877300"/>
            <a:ext cx="8077200" cy="369332"/>
          </a:xfrm>
          <a:prstGeom prst="rect">
            <a:avLst/>
          </a:prstGeom>
          <a:noFill/>
          <a:ln>
            <a:solidFill>
              <a:schemeClr val="tx1"/>
            </a:solidFill>
          </a:ln>
        </p:spPr>
        <p:txBody>
          <a:bodyPr wrap="square" rtlCol="0">
            <a:spAutoFit/>
          </a:bodyPr>
          <a:lstStyle/>
          <a:p>
            <a:pPr algn="ctr"/>
            <a:r>
              <a:rPr lang="en-GB" dirty="0"/>
              <a:t>Chart 3: Gender Analysis by Pay Quartile (%)</a:t>
            </a:r>
          </a:p>
        </p:txBody>
      </p:sp>
      <p:sp>
        <p:nvSpPr>
          <p:cNvPr id="2" name="TextBox 1">
            <a:extLst>
              <a:ext uri="{FF2B5EF4-FFF2-40B4-BE49-F238E27FC236}">
                <a16:creationId xmlns:a16="http://schemas.microsoft.com/office/drawing/2014/main" id="{FDA9EE9E-16CF-2F58-236F-B22262886E49}"/>
              </a:ext>
            </a:extLst>
          </p:cNvPr>
          <p:cNvSpPr txBox="1"/>
          <p:nvPr/>
        </p:nvSpPr>
        <p:spPr>
          <a:xfrm>
            <a:off x="430598" y="5384828"/>
            <a:ext cx="5867400" cy="3416320"/>
          </a:xfrm>
          <a:prstGeom prst="rect">
            <a:avLst/>
          </a:prstGeom>
          <a:noFill/>
          <a:ln>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Definitions of Mean Pay Gap and Median Pay Gap</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 </a:t>
            </a:r>
            <a:r>
              <a:rPr lang="en-GB" b="1" dirty="0">
                <a:latin typeface="Arial" panose="020B0604020202020204" pitchFamily="34" charset="0"/>
                <a:cs typeface="Arial" panose="020B0604020202020204" pitchFamily="34" charset="0"/>
              </a:rPr>
              <a:t>mean (average) pay gap</a:t>
            </a:r>
            <a:r>
              <a:rPr lang="en-GB" dirty="0">
                <a:latin typeface="Arial" panose="020B0604020202020204" pitchFamily="34" charset="0"/>
                <a:cs typeface="Arial" panose="020B0604020202020204" pitchFamily="34" charset="0"/>
              </a:rPr>
              <a:t> is calculated by adding up all employees’ salaries and dividing by the number of employees, then comparing the average pay between two groups (e.g., men vs. women).</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 </a:t>
            </a:r>
            <a:r>
              <a:rPr lang="en-GB" b="1" dirty="0">
                <a:latin typeface="Arial" panose="020B0604020202020204" pitchFamily="34" charset="0"/>
                <a:cs typeface="Arial" panose="020B0604020202020204" pitchFamily="34" charset="0"/>
              </a:rPr>
              <a:t>median pay gap </a:t>
            </a:r>
            <a:r>
              <a:rPr lang="en-GB" dirty="0">
                <a:latin typeface="Arial" panose="020B0604020202020204" pitchFamily="34" charset="0"/>
                <a:cs typeface="Arial" panose="020B0604020202020204" pitchFamily="34" charset="0"/>
              </a:rPr>
              <a:t>is based on the middle point of salaries in each group. That is, if you line up all employees’ pay from lowest to highest, the median is the salary in the middle. The gap is the difference between the medians of the two groups.</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62D5B-AD36-136E-8849-3A48D75F851F}"/>
            </a:ext>
          </a:extLst>
        </p:cNvPr>
        <p:cNvGrpSpPr/>
        <p:nvPr/>
      </p:nvGrpSpPr>
      <p:grpSpPr>
        <a:xfrm>
          <a:off x="0" y="0"/>
          <a:ext cx="0" cy="0"/>
          <a:chOff x="0" y="0"/>
          <a:chExt cx="0" cy="0"/>
        </a:xfrm>
      </p:grpSpPr>
      <p:sp>
        <p:nvSpPr>
          <p:cNvPr id="46" name="TextBox 46">
            <a:extLst>
              <a:ext uri="{FF2B5EF4-FFF2-40B4-BE49-F238E27FC236}">
                <a16:creationId xmlns:a16="http://schemas.microsoft.com/office/drawing/2014/main" id="{919A9B6B-3DC6-C29B-8B27-2136EBC93614}"/>
              </a:ext>
            </a:extLst>
          </p:cNvPr>
          <p:cNvSpPr txBox="1">
            <a:spLocks noGrp="1"/>
          </p:cNvSpPr>
          <p:nvPr>
            <p:ph type="title" idx="4294967295"/>
          </p:nvPr>
        </p:nvSpPr>
        <p:spPr>
          <a:xfrm>
            <a:off x="2748869" y="274674"/>
            <a:ext cx="13487400" cy="74328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6999"/>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March 31, 2025 – Executive Summary</a:t>
            </a:r>
          </a:p>
        </p:txBody>
      </p:sp>
      <p:sp>
        <p:nvSpPr>
          <p:cNvPr id="11" name="Freeform 48">
            <a:extLst>
              <a:ext uri="{FF2B5EF4-FFF2-40B4-BE49-F238E27FC236}">
                <a16:creationId xmlns:a16="http://schemas.microsoft.com/office/drawing/2014/main" id="{2316FAFD-09DF-3310-648F-FE46B437BCC0}"/>
              </a:ext>
              <a:ext uri="{C183D7F6-B498-43B3-948B-1728B52AA6E4}">
                <adec:decorative xmlns:adec="http://schemas.microsoft.com/office/drawing/2017/decorative" val="1"/>
              </a:ext>
            </a:extLst>
          </p:cNvPr>
          <p:cNvSpPr/>
          <p:nvPr/>
        </p:nvSpPr>
        <p:spPr>
          <a:xfrm>
            <a:off x="16002000" y="68234"/>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3"/>
            <a:stretch>
              <a:fillRect l="-145434" b="-31925"/>
            </a:stretch>
          </a:blipFill>
        </p:spPr>
        <p:txBody>
          <a:bodyPr/>
          <a:lstStyle/>
          <a:p>
            <a:endParaRPr lang="en-GB" dirty="0"/>
          </a:p>
        </p:txBody>
      </p:sp>
      <p:grpSp>
        <p:nvGrpSpPr>
          <p:cNvPr id="12" name="Group 11">
            <a:extLst>
              <a:ext uri="{FF2B5EF4-FFF2-40B4-BE49-F238E27FC236}">
                <a16:creationId xmlns:a16="http://schemas.microsoft.com/office/drawing/2014/main" id="{AF5A8B0B-D6E6-E4C5-2805-20E028DBB139}"/>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3" name="Group 26">
              <a:extLst>
                <a:ext uri="{FF2B5EF4-FFF2-40B4-BE49-F238E27FC236}">
                  <a16:creationId xmlns:a16="http://schemas.microsoft.com/office/drawing/2014/main" id="{69975879-F63A-7AAC-7AA9-2A2598E5E8A0}"/>
                </a:ext>
              </a:extLst>
            </p:cNvPr>
            <p:cNvGrpSpPr/>
            <p:nvPr/>
          </p:nvGrpSpPr>
          <p:grpSpPr>
            <a:xfrm>
              <a:off x="0" y="9639300"/>
              <a:ext cx="4574407" cy="140863"/>
              <a:chOff x="0" y="0"/>
              <a:chExt cx="4949064" cy="152400"/>
            </a:xfrm>
          </p:grpSpPr>
          <p:sp>
            <p:nvSpPr>
              <p:cNvPr id="20" name="Freeform 27">
                <a:extLst>
                  <a:ext uri="{FF2B5EF4-FFF2-40B4-BE49-F238E27FC236}">
                    <a16:creationId xmlns:a16="http://schemas.microsoft.com/office/drawing/2014/main" id="{B8CC8E49-BD64-A7F6-70CC-4844C0D07537}"/>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4" name="Group 28">
              <a:extLst>
                <a:ext uri="{FF2B5EF4-FFF2-40B4-BE49-F238E27FC236}">
                  <a16:creationId xmlns:a16="http://schemas.microsoft.com/office/drawing/2014/main" id="{4687627A-13CC-89D0-0706-BA6A8DF1787B}"/>
                </a:ext>
              </a:extLst>
            </p:cNvPr>
            <p:cNvGrpSpPr/>
            <p:nvPr/>
          </p:nvGrpSpPr>
          <p:grpSpPr>
            <a:xfrm>
              <a:off x="4574407" y="9639300"/>
              <a:ext cx="4569593" cy="140863"/>
              <a:chOff x="0" y="0"/>
              <a:chExt cx="4943857" cy="152400"/>
            </a:xfrm>
          </p:grpSpPr>
          <p:sp>
            <p:nvSpPr>
              <p:cNvPr id="19" name="Freeform 29">
                <a:extLst>
                  <a:ext uri="{FF2B5EF4-FFF2-40B4-BE49-F238E27FC236}">
                    <a16:creationId xmlns:a16="http://schemas.microsoft.com/office/drawing/2014/main" id="{0833CFB6-10EB-4295-2255-7C5D416AEBF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5" name="Group 30">
              <a:extLst>
                <a:ext uri="{FF2B5EF4-FFF2-40B4-BE49-F238E27FC236}">
                  <a16:creationId xmlns:a16="http://schemas.microsoft.com/office/drawing/2014/main" id="{76A93DC5-916E-E7B7-CEF0-ED3D6CC218AA}"/>
                </a:ext>
              </a:extLst>
            </p:cNvPr>
            <p:cNvGrpSpPr/>
            <p:nvPr/>
          </p:nvGrpSpPr>
          <p:grpSpPr>
            <a:xfrm>
              <a:off x="9134475" y="9639300"/>
              <a:ext cx="4574407" cy="140863"/>
              <a:chOff x="0" y="0"/>
              <a:chExt cx="4949064" cy="152400"/>
            </a:xfrm>
          </p:grpSpPr>
          <p:sp>
            <p:nvSpPr>
              <p:cNvPr id="18" name="Freeform 31">
                <a:extLst>
                  <a:ext uri="{FF2B5EF4-FFF2-40B4-BE49-F238E27FC236}">
                    <a16:creationId xmlns:a16="http://schemas.microsoft.com/office/drawing/2014/main" id="{C743C582-E6D9-FED0-7C32-2E2434352CC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6" name="Group 32">
              <a:extLst>
                <a:ext uri="{FF2B5EF4-FFF2-40B4-BE49-F238E27FC236}">
                  <a16:creationId xmlns:a16="http://schemas.microsoft.com/office/drawing/2014/main" id="{FD3DD698-2204-C902-5E0D-BA57413B5029}"/>
                </a:ext>
              </a:extLst>
            </p:cNvPr>
            <p:cNvGrpSpPr/>
            <p:nvPr/>
          </p:nvGrpSpPr>
          <p:grpSpPr>
            <a:xfrm>
              <a:off x="13694594" y="9639300"/>
              <a:ext cx="4569593" cy="140863"/>
              <a:chOff x="0" y="0"/>
              <a:chExt cx="4943857" cy="152400"/>
            </a:xfrm>
          </p:grpSpPr>
          <p:sp>
            <p:nvSpPr>
              <p:cNvPr id="17" name="Freeform 33">
                <a:extLst>
                  <a:ext uri="{FF2B5EF4-FFF2-40B4-BE49-F238E27FC236}">
                    <a16:creationId xmlns:a16="http://schemas.microsoft.com/office/drawing/2014/main" id="{F6F30FBE-EC47-369F-33DC-EC8216E714D2}"/>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21" name="Group 20">
            <a:extLst>
              <a:ext uri="{FF2B5EF4-FFF2-40B4-BE49-F238E27FC236}">
                <a16:creationId xmlns:a16="http://schemas.microsoft.com/office/drawing/2014/main" id="{7F08C760-CC1B-F31A-2566-91CD54383A72}"/>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22" name="Group 26">
              <a:extLst>
                <a:ext uri="{FF2B5EF4-FFF2-40B4-BE49-F238E27FC236}">
                  <a16:creationId xmlns:a16="http://schemas.microsoft.com/office/drawing/2014/main" id="{95AD059C-1B4C-B184-DCEA-08ACE9B9FD06}"/>
                </a:ext>
              </a:extLst>
            </p:cNvPr>
            <p:cNvGrpSpPr/>
            <p:nvPr/>
          </p:nvGrpSpPr>
          <p:grpSpPr>
            <a:xfrm>
              <a:off x="205896" y="2366607"/>
              <a:ext cx="4574407" cy="140863"/>
              <a:chOff x="0" y="0"/>
              <a:chExt cx="4949064" cy="152400"/>
            </a:xfrm>
          </p:grpSpPr>
          <p:sp>
            <p:nvSpPr>
              <p:cNvPr id="52" name="Freeform 27">
                <a:extLst>
                  <a:ext uri="{FF2B5EF4-FFF2-40B4-BE49-F238E27FC236}">
                    <a16:creationId xmlns:a16="http://schemas.microsoft.com/office/drawing/2014/main" id="{B48CE79B-AF63-F97E-2C93-74F5C53597C3}"/>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23" name="Group 28">
              <a:extLst>
                <a:ext uri="{FF2B5EF4-FFF2-40B4-BE49-F238E27FC236}">
                  <a16:creationId xmlns:a16="http://schemas.microsoft.com/office/drawing/2014/main" id="{73DD7109-5E86-888F-A052-A14848C62AF9}"/>
                </a:ext>
              </a:extLst>
            </p:cNvPr>
            <p:cNvGrpSpPr/>
            <p:nvPr/>
          </p:nvGrpSpPr>
          <p:grpSpPr>
            <a:xfrm>
              <a:off x="4780303" y="2366607"/>
              <a:ext cx="4569593" cy="140863"/>
              <a:chOff x="0" y="0"/>
              <a:chExt cx="4943857" cy="152400"/>
            </a:xfrm>
          </p:grpSpPr>
          <p:sp>
            <p:nvSpPr>
              <p:cNvPr id="49" name="Freeform 29">
                <a:extLst>
                  <a:ext uri="{FF2B5EF4-FFF2-40B4-BE49-F238E27FC236}">
                    <a16:creationId xmlns:a16="http://schemas.microsoft.com/office/drawing/2014/main" id="{3D8DC5D8-029B-3F7C-107B-B5D4EAD4DE5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24" name="Group 30">
              <a:extLst>
                <a:ext uri="{FF2B5EF4-FFF2-40B4-BE49-F238E27FC236}">
                  <a16:creationId xmlns:a16="http://schemas.microsoft.com/office/drawing/2014/main" id="{BEB24DFC-3B2A-54B6-7A54-F83833D39AE6}"/>
                </a:ext>
              </a:extLst>
            </p:cNvPr>
            <p:cNvGrpSpPr/>
            <p:nvPr/>
          </p:nvGrpSpPr>
          <p:grpSpPr>
            <a:xfrm>
              <a:off x="9340371" y="2366607"/>
              <a:ext cx="4574407" cy="140863"/>
              <a:chOff x="0" y="0"/>
              <a:chExt cx="4949064" cy="152400"/>
            </a:xfrm>
          </p:grpSpPr>
          <p:sp>
            <p:nvSpPr>
              <p:cNvPr id="48" name="Freeform 31">
                <a:extLst>
                  <a:ext uri="{FF2B5EF4-FFF2-40B4-BE49-F238E27FC236}">
                    <a16:creationId xmlns:a16="http://schemas.microsoft.com/office/drawing/2014/main" id="{ACD05384-A118-0E01-C6B2-A2380EEB0352}"/>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0" name="Group 32">
              <a:extLst>
                <a:ext uri="{FF2B5EF4-FFF2-40B4-BE49-F238E27FC236}">
                  <a16:creationId xmlns:a16="http://schemas.microsoft.com/office/drawing/2014/main" id="{E5521642-CFFC-F013-9A2C-047E99949F6E}"/>
                </a:ext>
              </a:extLst>
            </p:cNvPr>
            <p:cNvGrpSpPr/>
            <p:nvPr/>
          </p:nvGrpSpPr>
          <p:grpSpPr>
            <a:xfrm>
              <a:off x="13900490" y="2366607"/>
              <a:ext cx="4569593" cy="140863"/>
              <a:chOff x="0" y="0"/>
              <a:chExt cx="4943857" cy="152400"/>
            </a:xfrm>
          </p:grpSpPr>
          <p:sp>
            <p:nvSpPr>
              <p:cNvPr id="42" name="Freeform 33">
                <a:extLst>
                  <a:ext uri="{FF2B5EF4-FFF2-40B4-BE49-F238E27FC236}">
                    <a16:creationId xmlns:a16="http://schemas.microsoft.com/office/drawing/2014/main" id="{0334839B-5926-54E5-93AA-E90A872C194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aphicFrame>
        <p:nvGraphicFramePr>
          <p:cNvPr id="4" name="Table 3">
            <a:extLst>
              <a:ext uri="{FF2B5EF4-FFF2-40B4-BE49-F238E27FC236}">
                <a16:creationId xmlns:a16="http://schemas.microsoft.com/office/drawing/2014/main" id="{CDEBC81B-E84B-9BD5-93DE-18DF9D39B034}"/>
              </a:ext>
            </a:extLst>
          </p:cNvPr>
          <p:cNvGraphicFramePr>
            <a:graphicFrameLocks noGrp="1"/>
          </p:cNvGraphicFramePr>
          <p:nvPr>
            <p:extLst>
              <p:ext uri="{D42A27DB-BD31-4B8C-83A1-F6EECF244321}">
                <p14:modId xmlns:p14="http://schemas.microsoft.com/office/powerpoint/2010/main" val="2476646223"/>
              </p:ext>
            </p:extLst>
          </p:nvPr>
        </p:nvGraphicFramePr>
        <p:xfrm>
          <a:off x="380999" y="1638299"/>
          <a:ext cx="9448801" cy="4663440"/>
        </p:xfrm>
        <a:graphic>
          <a:graphicData uri="http://schemas.openxmlformats.org/drawingml/2006/table">
            <a:tbl>
              <a:tblPr firstRow="1" bandRow="1">
                <a:tableStyleId>{5C22544A-7EE6-4342-B048-85BDC9FD1C3A}</a:tableStyleId>
              </a:tblPr>
              <a:tblGrid>
                <a:gridCol w="2133601">
                  <a:extLst>
                    <a:ext uri="{9D8B030D-6E8A-4147-A177-3AD203B41FA5}">
                      <a16:colId xmlns:a16="http://schemas.microsoft.com/office/drawing/2014/main" val="1217341293"/>
                    </a:ext>
                  </a:extLst>
                </a:gridCol>
                <a:gridCol w="3429000">
                  <a:extLst>
                    <a:ext uri="{9D8B030D-6E8A-4147-A177-3AD203B41FA5}">
                      <a16:colId xmlns:a16="http://schemas.microsoft.com/office/drawing/2014/main" val="864426547"/>
                    </a:ext>
                  </a:extLst>
                </a:gridCol>
                <a:gridCol w="3886200">
                  <a:extLst>
                    <a:ext uri="{9D8B030D-6E8A-4147-A177-3AD203B41FA5}">
                      <a16:colId xmlns:a16="http://schemas.microsoft.com/office/drawing/2014/main" val="2043550902"/>
                    </a:ext>
                  </a:extLst>
                </a:gridCol>
              </a:tblGrid>
              <a:tr h="336948">
                <a:tc>
                  <a:txBody>
                    <a:bodyPr/>
                    <a:lstStyle/>
                    <a:p>
                      <a:r>
                        <a:rPr lang="en-GB" dirty="0">
                          <a:latin typeface="Arial" panose="020B0604020202020204" pitchFamily="34" charset="0"/>
                          <a:cs typeface="Arial" panose="020B0604020202020204" pitchFamily="34" charset="0"/>
                        </a:rPr>
                        <a:t>Measure</a:t>
                      </a:r>
                    </a:p>
                  </a:txBody>
                  <a:tcPr/>
                </a:tc>
                <a:tc>
                  <a:txBody>
                    <a:bodyPr/>
                    <a:lstStyle/>
                    <a:p>
                      <a:r>
                        <a:rPr lang="en-GB" dirty="0">
                          <a:latin typeface="Arial" panose="020B0604020202020204" pitchFamily="34" charset="0"/>
                          <a:cs typeface="Arial" panose="020B0604020202020204" pitchFamily="34" charset="0"/>
                        </a:rPr>
                        <a:t>Strengths</a:t>
                      </a:r>
                    </a:p>
                  </a:txBody>
                  <a:tcPr/>
                </a:tc>
                <a:tc>
                  <a:txBody>
                    <a:bodyPr/>
                    <a:lstStyle/>
                    <a:p>
                      <a:r>
                        <a:rPr lang="en-GB" dirty="0">
                          <a:latin typeface="Arial" panose="020B0604020202020204" pitchFamily="34" charset="0"/>
                          <a:cs typeface="Arial" panose="020B0604020202020204" pitchFamily="34" charset="0"/>
                        </a:rPr>
                        <a:t>Weaknesses</a:t>
                      </a:r>
                    </a:p>
                  </a:txBody>
                  <a:tcPr/>
                </a:tc>
                <a:extLst>
                  <a:ext uri="{0D108BD9-81ED-4DB2-BD59-A6C34878D82A}">
                    <a16:rowId xmlns:a16="http://schemas.microsoft.com/office/drawing/2014/main" val="1997217693"/>
                  </a:ext>
                </a:extLst>
              </a:tr>
              <a:tr h="370840">
                <a:tc>
                  <a:txBody>
                    <a:bodyPr/>
                    <a:lstStyle/>
                    <a:p>
                      <a:r>
                        <a:rPr lang="en-GB" sz="1800" b="1" dirty="0">
                          <a:latin typeface="Arial" panose="020B0604020202020204" pitchFamily="34" charset="0"/>
                          <a:cs typeface="Arial" panose="020B0604020202020204" pitchFamily="34" charset="0"/>
                        </a:rPr>
                        <a:t>Mean Pay Gap</a:t>
                      </a:r>
                    </a:p>
                  </a:txBody>
                  <a:tcPr/>
                </a:tc>
                <a:tc>
                  <a:txBody>
                    <a:bodyPr/>
                    <a:lstStyle/>
                    <a:p>
                      <a:r>
                        <a:rPr lang="en-GB" sz="1800" dirty="0">
                          <a:latin typeface="Arial" panose="020B0604020202020204" pitchFamily="34" charset="0"/>
                          <a:cs typeface="Arial" panose="020B0604020202020204" pitchFamily="34" charset="0"/>
                        </a:rPr>
                        <a:t>Takes into account </a:t>
                      </a:r>
                      <a:r>
                        <a:rPr lang="en-GB" sz="1800" b="0" dirty="0">
                          <a:latin typeface="Arial" panose="020B0604020202020204" pitchFamily="34" charset="0"/>
                          <a:cs typeface="Arial" panose="020B0604020202020204" pitchFamily="34" charset="0"/>
                        </a:rPr>
                        <a:t>all salaries, </a:t>
                      </a:r>
                      <a:r>
                        <a:rPr lang="en-GB" sz="1800" dirty="0">
                          <a:latin typeface="Arial" panose="020B0604020202020204" pitchFamily="34" charset="0"/>
                          <a:cs typeface="Arial" panose="020B0604020202020204" pitchFamily="34" charset="0"/>
                        </a:rPr>
                        <a:t>including very high earners.</a:t>
                      </a:r>
                    </a:p>
                    <a:p>
                      <a:endParaRPr lang="en-GB" sz="18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Arial" panose="020B0604020202020204" pitchFamily="34" charset="0"/>
                          <a:cs typeface="Arial" panose="020B0604020202020204" pitchFamily="34" charset="0"/>
                        </a:rPr>
                        <a:t>Useful for understanding </a:t>
                      </a:r>
                      <a:r>
                        <a:rPr lang="en-GB" sz="1800" b="0" dirty="0">
                          <a:latin typeface="Arial" panose="020B0604020202020204" pitchFamily="34" charset="0"/>
                          <a:cs typeface="Arial" panose="020B0604020202020204" pitchFamily="34" charset="0"/>
                        </a:rPr>
                        <a:t>overall earnings inequality.</a:t>
                      </a:r>
                    </a:p>
                    <a:p>
                      <a:endParaRPr lang="en-GB" sz="1800" dirty="0">
                        <a:latin typeface="Arial" panose="020B0604020202020204" pitchFamily="34" charset="0"/>
                        <a:cs typeface="Arial" panose="020B0604020202020204" pitchFamily="34" charset="0"/>
                      </a:endParaRPr>
                    </a:p>
                  </a:txBody>
                  <a:tcPr/>
                </a:tc>
                <a:tc>
                  <a:txBody>
                    <a:bodyPr/>
                    <a:lstStyle/>
                    <a:p>
                      <a:r>
                        <a:rPr lang="en-GB" sz="1800" dirty="0">
                          <a:latin typeface="Arial" panose="020B0604020202020204" pitchFamily="34" charset="0"/>
                          <a:cs typeface="Arial" panose="020B0604020202020204" pitchFamily="34" charset="0"/>
                        </a:rPr>
                        <a:t>Can be </a:t>
                      </a:r>
                      <a:r>
                        <a:rPr lang="en-GB" sz="1800" b="0" dirty="0">
                          <a:latin typeface="Arial" panose="020B0604020202020204" pitchFamily="34" charset="0"/>
                          <a:cs typeface="Arial" panose="020B0604020202020204" pitchFamily="34" charset="0"/>
                        </a:rPr>
                        <a:t>skewed by extreme salaries </a:t>
                      </a:r>
                      <a:r>
                        <a:rPr lang="en-GB" sz="1800" dirty="0">
                          <a:latin typeface="Arial" panose="020B0604020202020204" pitchFamily="34" charset="0"/>
                          <a:cs typeface="Arial" panose="020B0604020202020204" pitchFamily="34" charset="0"/>
                        </a:rPr>
                        <a:t>(outliers).</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May exaggerate the gap if a few people earn much more than the rest.</a:t>
                      </a:r>
                    </a:p>
                  </a:txBody>
                  <a:tcPr/>
                </a:tc>
                <a:extLst>
                  <a:ext uri="{0D108BD9-81ED-4DB2-BD59-A6C34878D82A}">
                    <a16:rowId xmlns:a16="http://schemas.microsoft.com/office/drawing/2014/main" val="2329945323"/>
                  </a:ext>
                </a:extLst>
              </a:tr>
              <a:tr h="370840">
                <a:tc>
                  <a:txBody>
                    <a:bodyPr/>
                    <a:lstStyle/>
                    <a:p>
                      <a:r>
                        <a:rPr lang="en-GB" sz="1800" b="1" dirty="0">
                          <a:latin typeface="Arial" panose="020B0604020202020204" pitchFamily="34" charset="0"/>
                          <a:cs typeface="Arial" panose="020B0604020202020204" pitchFamily="34" charset="0"/>
                        </a:rPr>
                        <a:t>Median Pay Gap</a:t>
                      </a:r>
                    </a:p>
                  </a:txBody>
                  <a:tcPr/>
                </a:tc>
                <a:tc>
                  <a:txBody>
                    <a:bodyPr/>
                    <a:lstStyle/>
                    <a:p>
                      <a:r>
                        <a:rPr lang="en-GB" sz="1800" dirty="0">
                          <a:latin typeface="Arial" panose="020B0604020202020204" pitchFamily="34" charset="0"/>
                          <a:cs typeface="Arial" panose="020B0604020202020204" pitchFamily="34" charset="0"/>
                        </a:rPr>
                        <a:t>Represents the </a:t>
                      </a:r>
                      <a:r>
                        <a:rPr lang="en-GB" sz="1800" b="0" dirty="0">
                          <a:latin typeface="Arial" panose="020B0604020202020204" pitchFamily="34" charset="0"/>
                          <a:cs typeface="Arial" panose="020B0604020202020204" pitchFamily="34" charset="0"/>
                        </a:rPr>
                        <a:t>typical employee </a:t>
                      </a:r>
                      <a:r>
                        <a:rPr lang="en-GB" sz="1800" dirty="0">
                          <a:latin typeface="Arial" panose="020B0604020202020204" pitchFamily="34" charset="0"/>
                          <a:cs typeface="Arial" panose="020B0604020202020204" pitchFamily="34" charset="0"/>
                        </a:rPr>
                        <a:t>in each group.</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Less affected by extreme values or outliers.</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Often considered a </a:t>
                      </a:r>
                      <a:r>
                        <a:rPr lang="en-GB" sz="1800" b="0" dirty="0">
                          <a:latin typeface="Arial" panose="020B0604020202020204" pitchFamily="34" charset="0"/>
                          <a:cs typeface="Arial" panose="020B0604020202020204" pitchFamily="34" charset="0"/>
                        </a:rPr>
                        <a:t>fairer representation</a:t>
                      </a:r>
                      <a:r>
                        <a:rPr lang="en-GB" sz="1800" dirty="0">
                          <a:latin typeface="Arial" panose="020B0604020202020204" pitchFamily="34" charset="0"/>
                          <a:cs typeface="Arial" panose="020B0604020202020204" pitchFamily="34" charset="0"/>
                        </a:rPr>
                        <a:t> of pay differences.</a:t>
                      </a:r>
                    </a:p>
                  </a:txBody>
                  <a:tcPr/>
                </a:tc>
                <a:tc>
                  <a:txBody>
                    <a:bodyPr/>
                    <a:lstStyle/>
                    <a:p>
                      <a:r>
                        <a:rPr lang="en-GB" sz="1800" dirty="0">
                          <a:latin typeface="Arial" panose="020B0604020202020204" pitchFamily="34" charset="0"/>
                          <a:cs typeface="Arial" panose="020B0604020202020204" pitchFamily="34" charset="0"/>
                        </a:rPr>
                        <a:t>Ignores the distribution of the rest of the salaries.</a:t>
                      </a:r>
                    </a:p>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May </a:t>
                      </a:r>
                      <a:r>
                        <a:rPr lang="en-GB" sz="1800" b="0" dirty="0">
                          <a:latin typeface="Arial" panose="020B0604020202020204" pitchFamily="34" charset="0"/>
                          <a:cs typeface="Arial" panose="020B0604020202020204" pitchFamily="34" charset="0"/>
                        </a:rPr>
                        <a:t>understate inequality </a:t>
                      </a:r>
                      <a:r>
                        <a:rPr lang="en-GB" sz="1800" dirty="0">
                          <a:latin typeface="Arial" panose="020B0604020202020204" pitchFamily="34" charset="0"/>
                          <a:cs typeface="Arial" panose="020B0604020202020204" pitchFamily="34" charset="0"/>
                        </a:rPr>
                        <a:t>if high earners are disproportionately from one group.</a:t>
                      </a:r>
                    </a:p>
                  </a:txBody>
                  <a:tcPr/>
                </a:tc>
                <a:extLst>
                  <a:ext uri="{0D108BD9-81ED-4DB2-BD59-A6C34878D82A}">
                    <a16:rowId xmlns:a16="http://schemas.microsoft.com/office/drawing/2014/main" val="2219984779"/>
                  </a:ext>
                </a:extLst>
              </a:tr>
            </a:tbl>
          </a:graphicData>
        </a:graphic>
      </p:graphicFrame>
      <p:sp>
        <p:nvSpPr>
          <p:cNvPr id="8" name="TextBox 7">
            <a:extLst>
              <a:ext uri="{FF2B5EF4-FFF2-40B4-BE49-F238E27FC236}">
                <a16:creationId xmlns:a16="http://schemas.microsoft.com/office/drawing/2014/main" id="{B0682823-E4F7-372B-D841-017B32CE5B29}"/>
              </a:ext>
            </a:extLst>
          </p:cNvPr>
          <p:cNvSpPr txBox="1"/>
          <p:nvPr/>
        </p:nvSpPr>
        <p:spPr>
          <a:xfrm>
            <a:off x="10515599" y="2099486"/>
            <a:ext cx="7391401" cy="3139321"/>
          </a:xfrm>
          <a:prstGeom prst="rect">
            <a:avLst/>
          </a:prstGeom>
          <a:noFill/>
          <a:ln w="28575">
            <a:solidFill>
              <a:schemeClr val="tx1"/>
            </a:solidFill>
          </a:ln>
        </p:spPr>
        <p:txBody>
          <a:bodyPr wrap="square">
            <a:spAutoFit/>
          </a:bodyPr>
          <a:lstStyle/>
          <a:p>
            <a:pPr>
              <a:buNone/>
            </a:pPr>
            <a:r>
              <a:rPr lang="en-GB" b="1" dirty="0">
                <a:latin typeface="Arial" panose="020B0604020202020204" pitchFamily="34" charset="0"/>
                <a:cs typeface="Arial" panose="020B0604020202020204" pitchFamily="34" charset="0"/>
              </a:rPr>
              <a:t>Understanding Pay Inequality Through Mean and Median Measures</a:t>
            </a:r>
            <a:endParaRPr lang="en-GB" sz="1800" b="1" dirty="0">
              <a:effectLst/>
              <a:latin typeface="Arial" panose="020B0604020202020204" pitchFamily="34" charset="0"/>
              <a:cs typeface="Arial" panose="020B0604020202020204" pitchFamily="34" charset="0"/>
            </a:endParaRPr>
          </a:p>
          <a:p>
            <a:pPr>
              <a:buNone/>
            </a:pPr>
            <a:endParaRPr lang="en-GB" sz="1800" dirty="0">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800" dirty="0">
                <a:effectLst/>
                <a:latin typeface="Arial" panose="020B0604020202020204" pitchFamily="34" charset="0"/>
                <a:cs typeface="Arial" panose="020B0604020202020204" pitchFamily="34" charset="0"/>
              </a:rPr>
              <a:t>High mean, low median - Inequality is concentrated at senior levels</a:t>
            </a:r>
            <a:br>
              <a:rPr lang="en-GB" sz="1800" dirty="0">
                <a:effectLst/>
                <a:latin typeface="Arial" panose="020B0604020202020204" pitchFamily="34" charset="0"/>
                <a:cs typeface="Arial" panose="020B0604020202020204" pitchFamily="34" charset="0"/>
              </a:rPr>
            </a:br>
            <a:endParaRPr lang="en-GB" sz="1800" dirty="0">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800" dirty="0">
                <a:effectLst/>
                <a:latin typeface="Arial" panose="020B0604020202020204" pitchFamily="34" charset="0"/>
                <a:cs typeface="Arial" panose="020B0604020202020204" pitchFamily="34" charset="0"/>
              </a:rPr>
              <a:t>High mean, high median - Inequality exists across the organisation </a:t>
            </a:r>
          </a:p>
          <a:p>
            <a:endParaRPr lang="en-GB" sz="1800" dirty="0">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800" dirty="0">
                <a:effectLst/>
                <a:latin typeface="Arial" panose="020B0604020202020204" pitchFamily="34" charset="0"/>
                <a:cs typeface="Arial" panose="020B0604020202020204" pitchFamily="34" charset="0"/>
              </a:rPr>
              <a:t>Low mean, low median -Pay distribution is broadly balance</a:t>
            </a:r>
          </a:p>
          <a:p>
            <a:endParaRPr lang="en-GB" sz="1800" dirty="0">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800" dirty="0">
                <a:effectLst/>
                <a:latin typeface="Arial" panose="020B0604020202020204" pitchFamily="34" charset="0"/>
                <a:cs typeface="Arial" panose="020B0604020202020204" pitchFamily="34" charset="0"/>
              </a:rPr>
              <a:t>Median worse than mean - Widespread inequality at lower/middle grades</a:t>
            </a:r>
            <a:endParaRPr lang="en-GB" sz="2000" dirty="0">
              <a:effectLst/>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9FE40CDF-9133-206A-59A3-58141091248D}"/>
              </a:ext>
            </a:extLst>
          </p:cNvPr>
          <p:cNvSpPr txBox="1"/>
          <p:nvPr/>
        </p:nvSpPr>
        <p:spPr>
          <a:xfrm>
            <a:off x="1676400" y="7048500"/>
            <a:ext cx="14782800" cy="1785104"/>
          </a:xfrm>
          <a:prstGeom prst="rect">
            <a:avLst/>
          </a:prstGeom>
          <a:noFill/>
          <a:ln w="38100">
            <a:solidFill>
              <a:schemeClr val="tx1"/>
            </a:solidFill>
          </a:ln>
        </p:spPr>
        <p:txBody>
          <a:bodyPr wrap="square" rtlCol="0">
            <a:spAutoFit/>
          </a:bodyPr>
          <a:lstStyle/>
          <a:p>
            <a:pPr algn="ctr"/>
            <a:r>
              <a:rPr lang="en-GB" sz="2000" b="1" dirty="0">
                <a:latin typeface="Arial" panose="020B0604020202020204" pitchFamily="34" charset="0"/>
                <a:cs typeface="Arial" panose="020B0604020202020204" pitchFamily="34" charset="0"/>
              </a:rPr>
              <a:t>Mean and Median Pay Gaps: Strategic Indicators of Fairness and Progression</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median pay gap provides insight into the pay experience of the typical employee. The mean pay gap highlights the distribution of seniority, influence, and higher-paid roles within the organisation. Considered together, these measures are essential for assessing fairness, progression, and structural inequality.</a:t>
            </a: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683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FC3602-4916-EAEC-64F4-048B4E74A9CD}"/>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EA51DEAA-1C8C-0B9E-6F50-843AFCD07D22}"/>
              </a:ext>
              <a:ext uri="{C183D7F6-B498-43B3-948B-1728B52AA6E4}">
                <adec:decorative xmlns:adec="http://schemas.microsoft.com/office/drawing/2017/decorative" val="1"/>
              </a:ext>
            </a:extLst>
          </p:cNvPr>
          <p:cNvSpPr/>
          <p:nvPr/>
        </p:nvSpPr>
        <p:spPr>
          <a:xfrm>
            <a:off x="16306800" y="292363"/>
            <a:ext cx="1785031" cy="94297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4BAF04B9-5797-0BF3-751F-B246D7EAE7AB}"/>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2DCB9E04-52EF-978A-777F-135AAF5DD885}"/>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904CA291-1319-EB1E-527C-9939F33B0488}"/>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259F1D55-DE4C-1C17-8582-19EB5F80E04D}"/>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1EE88057-0CA7-C8DE-AE33-E118BDEA98E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858974A9-4CDD-ABA5-816B-DA9CDDC5EDAF}"/>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7F21984D-0261-CEDC-B717-32C888C55EC0}"/>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1F58C6D8-0C12-F717-E754-EA730F6A41D5}"/>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4F0BA010-FCD7-4379-A664-45F0FB60E31F}"/>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3B798B61-A8C8-0D24-E36B-DBD44983E256}"/>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7AE0A4DE-B58B-0710-4057-B4CC27CEB4CC}"/>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25CD0472-CFD0-CC58-D9BA-022809BD430D}"/>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2293F82E-FEA9-C621-6188-F23B89ADEA90}"/>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DD93E04F-D203-CC05-7F37-14F84BD3D250}"/>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78BE6E54-AE66-38D7-FC1E-1031ACE5A37B}"/>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26E71C1F-FFDF-8339-3750-6845C7877B1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2C0DF616-35E1-0481-7EB0-E2078EBD87AF}"/>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97761CA0-56FF-71F1-C4CD-3F722EE0184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FD3ECC74-F32B-78A2-66E0-1D590F1DA419}"/>
              </a:ext>
            </a:extLst>
          </p:cNvPr>
          <p:cNvSpPr txBox="1">
            <a:spLocks noGrp="1"/>
          </p:cNvSpPr>
          <p:nvPr>
            <p:ph type="title" idx="4294967295"/>
          </p:nvPr>
        </p:nvSpPr>
        <p:spPr>
          <a:xfrm>
            <a:off x="533400" y="445316"/>
            <a:ext cx="134874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Gender Pay Gap – Executive Summary</a:t>
            </a:r>
          </a:p>
        </p:txBody>
      </p:sp>
      <p:sp>
        <p:nvSpPr>
          <p:cNvPr id="23" name="TextBox 22">
            <a:extLst>
              <a:ext uri="{FF2B5EF4-FFF2-40B4-BE49-F238E27FC236}">
                <a16:creationId xmlns:a16="http://schemas.microsoft.com/office/drawing/2014/main" id="{7F3A3AA3-512A-DB1C-F2EA-0B9A1966D1CB}"/>
              </a:ext>
            </a:extLst>
          </p:cNvPr>
          <p:cNvSpPr txBox="1"/>
          <p:nvPr/>
        </p:nvSpPr>
        <p:spPr>
          <a:xfrm>
            <a:off x="698810" y="1510885"/>
            <a:ext cx="17068800" cy="8371523"/>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Workforce Distribution by Pay Quartile</a:t>
            </a:r>
          </a:p>
          <a:p>
            <a:pPr marL="285750" indent="-285750">
              <a:buFont typeface="Wingdings" panose="05000000000000000000" pitchFamily="2" charset="2"/>
              <a:buChar char="Ø"/>
            </a:pPr>
            <a:endParaRPr lang="en-GB" sz="20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Female representation is highest in Quartile 2 (79.82%) and lowest in Quartile 4 (55.75%), the highest-paid quartile.</a:t>
            </a:r>
          </a:p>
          <a:p>
            <a:pPr marL="285750"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There has been a notable decline in female representation in Quartile 4, falling from 61.82% in March 2024 to 55.75% in March 2025.</a:t>
            </a:r>
          </a:p>
          <a:p>
            <a:pPr marL="285750"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Male representation is highest in Quartile 4 (44.25%), reinforcing that men are increasingly concentrated in the highest-paid roles.</a:t>
            </a:r>
          </a:p>
          <a:p>
            <a:r>
              <a:rPr lang="en-GB" sz="2000" b="1" dirty="0">
                <a:latin typeface="Arial" panose="020B0604020202020204" pitchFamily="34" charset="0"/>
                <a:cs typeface="Arial" panose="020B0604020202020204" pitchFamily="34" charset="0"/>
              </a:rPr>
              <a:t>Interpretation of the above</a:t>
            </a:r>
          </a:p>
          <a:p>
            <a:pPr marL="742950" lvl="1"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The reduction of women in the highest pay quartile is a key driver of the gender pay gap.</a:t>
            </a:r>
          </a:p>
          <a:p>
            <a:pPr marL="742950" lvl="1"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Although women remain the majority even at senior levels, the rate of change favours men, which puts upward pressure on the overall pay gap.</a:t>
            </a:r>
          </a:p>
          <a:p>
            <a:pPr lvl="1"/>
            <a:endParaRPr lang="en-GB" sz="2000" dirty="0">
              <a:latin typeface="Arial" panose="020B0604020202020204" pitchFamily="34" charset="0"/>
              <a:cs typeface="Arial" panose="020B0604020202020204" pitchFamily="34" charset="0"/>
            </a:endParaRPr>
          </a:p>
          <a:p>
            <a:pPr lvl="1"/>
            <a:endParaRPr lang="en-GB" sz="2000" dirty="0">
              <a:latin typeface="Arial" panose="020B0604020202020204" pitchFamily="34" charset="0"/>
              <a:cs typeface="Arial" panose="020B0604020202020204" pitchFamily="34" charset="0"/>
            </a:endParaRPr>
          </a:p>
          <a:p>
            <a:pPr lvl="1" indent="-457200"/>
            <a:r>
              <a:rPr lang="en-GB" sz="2000" b="1" dirty="0">
                <a:latin typeface="Arial" panose="020B0604020202020204" pitchFamily="34" charset="0"/>
                <a:cs typeface="Arial" panose="020B0604020202020204" pitchFamily="34" charset="0"/>
              </a:rPr>
              <a:t>Mean (average) Gender Gap</a:t>
            </a:r>
          </a:p>
          <a:p>
            <a:pPr lvl="1" indent="-457200">
              <a:buFont typeface="Wingdings" panose="05000000000000000000" pitchFamily="2" charset="2"/>
              <a:buChar char="Ø"/>
            </a:pPr>
            <a:r>
              <a:rPr lang="en-GB" sz="2000" dirty="0">
                <a:latin typeface="Arial" panose="020B0604020202020204" pitchFamily="34" charset="0"/>
                <a:cs typeface="Arial" panose="020B0604020202020204" pitchFamily="34" charset="0"/>
              </a:rPr>
              <a:t>The mean gender pay gap is 21.9% in 2025.</a:t>
            </a:r>
          </a:p>
          <a:p>
            <a:pPr lvl="1" indent="-457200">
              <a:buFont typeface="Wingdings" panose="05000000000000000000" pitchFamily="2" charset="2"/>
              <a:buChar char="Ø"/>
            </a:pPr>
            <a:r>
              <a:rPr lang="en-GB" sz="2000" dirty="0">
                <a:latin typeface="Arial" panose="020B0604020202020204" pitchFamily="34" charset="0"/>
                <a:cs typeface="Arial" panose="020B0604020202020204" pitchFamily="34" charset="0"/>
              </a:rPr>
              <a:t>This represents a small improvement of 0.1 percentage points compared with 2024.</a:t>
            </a:r>
          </a:p>
          <a:p>
            <a:pPr marL="0" lvl="1"/>
            <a:r>
              <a:rPr lang="en-GB" sz="2000" b="1" dirty="0">
                <a:latin typeface="Arial" panose="020B0604020202020204" pitchFamily="34" charset="0"/>
                <a:cs typeface="Arial" panose="020B0604020202020204" pitchFamily="34" charset="0"/>
              </a:rPr>
              <a:t>Interpretation of the above</a:t>
            </a:r>
          </a:p>
          <a:p>
            <a:pPr lvl="2" indent="-457200">
              <a:buFont typeface="Wingdings" panose="05000000000000000000" pitchFamily="2" charset="2"/>
              <a:buChar char="Ø"/>
            </a:pPr>
            <a:r>
              <a:rPr lang="en-GB" sz="2000" dirty="0">
                <a:latin typeface="Arial" panose="020B0604020202020204" pitchFamily="34" charset="0"/>
                <a:cs typeface="Arial" panose="020B0604020202020204" pitchFamily="34" charset="0"/>
              </a:rPr>
              <a:t>The marginal improvement suggests some stabilisation in average earnings</a:t>
            </a:r>
          </a:p>
          <a:p>
            <a:pPr lvl="2" indent="-457200">
              <a:buFont typeface="Wingdings" panose="05000000000000000000" pitchFamily="2" charset="2"/>
              <a:buChar char="Ø"/>
            </a:pPr>
            <a:r>
              <a:rPr lang="en-GB" sz="2000" dirty="0">
                <a:latin typeface="Arial" panose="020B0604020202020204" pitchFamily="34" charset="0"/>
                <a:cs typeface="Arial" panose="020B0604020202020204" pitchFamily="34" charset="0"/>
              </a:rPr>
              <a:t>The change is very small and indicates that structural issues remain, particularly related to the distribution of staff across pay bands rather than pay differences within the same roles.</a:t>
            </a:r>
          </a:p>
          <a:p>
            <a:pPr marL="0" lvl="2"/>
            <a:endParaRPr lang="en-GB" sz="2000" b="1" dirty="0">
              <a:latin typeface="Arial" panose="020B0604020202020204" pitchFamily="34" charset="0"/>
              <a:cs typeface="Arial" panose="020B0604020202020204" pitchFamily="34" charset="0"/>
            </a:endParaRPr>
          </a:p>
          <a:p>
            <a:pPr marL="0" lvl="2"/>
            <a:endParaRPr lang="en-GB" sz="2000" b="1" dirty="0">
              <a:latin typeface="Arial" panose="020B0604020202020204" pitchFamily="34" charset="0"/>
              <a:cs typeface="Arial" panose="020B0604020202020204" pitchFamily="34" charset="0"/>
            </a:endParaRPr>
          </a:p>
          <a:p>
            <a:pPr marL="0" lvl="2"/>
            <a:endParaRPr lang="en-GB" sz="2000" b="1" dirty="0">
              <a:latin typeface="Arial" panose="020B0604020202020204" pitchFamily="34" charset="0"/>
              <a:cs typeface="Arial" panose="020B0604020202020204" pitchFamily="34" charset="0"/>
            </a:endParaRPr>
          </a:p>
          <a:p>
            <a:pPr marL="0" lvl="2"/>
            <a:r>
              <a:rPr lang="en-GB" sz="2000" b="1" dirty="0">
                <a:latin typeface="Arial" panose="020B0604020202020204" pitchFamily="34" charset="0"/>
                <a:cs typeface="Arial" panose="020B0604020202020204" pitchFamily="34" charset="0"/>
              </a:rPr>
              <a:t>Median Gender Pay Gap</a:t>
            </a:r>
          </a:p>
          <a:p>
            <a:pPr marL="285750" lvl="2"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The median gender pay gap is 26.2%, meaning women earn 26.2% less than men at the midpoint of the pay distribution.</a:t>
            </a:r>
          </a:p>
          <a:p>
            <a:pPr marL="285750" lvl="2"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The median gap has increased by 1.04% since 2024.</a:t>
            </a:r>
          </a:p>
          <a:p>
            <a:pPr marL="0" lvl="2"/>
            <a:r>
              <a:rPr lang="en-GB" sz="2000" b="1" dirty="0">
                <a:latin typeface="Arial" panose="020B0604020202020204" pitchFamily="34" charset="0"/>
                <a:cs typeface="Arial" panose="020B0604020202020204" pitchFamily="34" charset="0"/>
              </a:rPr>
              <a:t>Interpretation of the above</a:t>
            </a:r>
          </a:p>
          <a:p>
            <a:pPr marL="742950" lvl="3"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An increasing median gap suggests that differences are widening</a:t>
            </a:r>
          </a:p>
          <a:p>
            <a:pPr marL="742950" lvl="3" indent="-285750">
              <a:buFont typeface="Wingdings" panose="05000000000000000000" pitchFamily="2" charset="2"/>
              <a:buChar char="Ø"/>
            </a:pPr>
            <a:r>
              <a:rPr lang="en-GB" sz="2000" dirty="0">
                <a:latin typeface="Arial" panose="020B0604020202020204" pitchFamily="34" charset="0"/>
                <a:cs typeface="Arial" panose="020B0604020202020204" pitchFamily="34" charset="0"/>
              </a:rPr>
              <a:t>This often points to slower progression for women, or a higher concentration of men in higher-paid roles within comparable bands</a:t>
            </a:r>
            <a:r>
              <a:rPr lang="en-GB" dirty="0">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8165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AA531-B5B6-B8F9-53AA-BC6AE1C8FF92}"/>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FA0AFA34-5E39-D7B8-18F1-ABDFA0DBD903}"/>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D8BE1B7D-B477-B531-6D81-6D7F6404BE8C}"/>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1E9BFAC1-3FF7-2B07-369F-C24E866AFB55}"/>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E6A5D1DD-5012-5A19-E62F-F12D4F5524AC}"/>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69CB1A64-B0A2-F835-1914-5E01C1E6E87A}"/>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E974C527-08F1-EA78-05CC-2F208C83A1BB}"/>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1E11B885-34B5-F23A-8999-D75259788F9F}"/>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BC3AA18C-1BF9-C2B4-37B1-E32909493594}"/>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DDD9657B-166F-D9DB-399A-C5C853A5908F}"/>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60A8CB4F-EDC5-DA75-3E24-75B6435EADC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9EAA83E5-A3AA-6751-E163-C3DD898C1595}"/>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A8E50158-519E-9E08-DBC1-1BBB09D8EEC5}"/>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B65148D9-F12C-DBE5-BC06-79FC02487F81}"/>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6531694E-1C82-F2FD-35DE-8E99810C9DBF}"/>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3C9EF423-BD49-86A1-B0A0-71447B258C59}"/>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1A529A79-A8A2-7FFC-E782-44D94F73F42D}"/>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ED3E1108-9CBB-0A57-3A2E-6EF31BA9564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77E6DBC5-2D82-BF20-9771-5ADA7E06E296}"/>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7E4F821E-1045-976B-04B9-CBE83F31753C}"/>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F676B326-CD18-EC6D-F919-A4E79BD71097}"/>
              </a:ext>
            </a:extLst>
          </p:cNvPr>
          <p:cNvSpPr txBox="1">
            <a:spLocks noGrp="1"/>
          </p:cNvSpPr>
          <p:nvPr>
            <p:ph type="title" idx="4294967295"/>
          </p:nvPr>
        </p:nvSpPr>
        <p:spPr>
          <a:xfrm>
            <a:off x="2489510" y="438304"/>
            <a:ext cx="134874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Executive Summary</a:t>
            </a:r>
          </a:p>
        </p:txBody>
      </p:sp>
      <p:sp>
        <p:nvSpPr>
          <p:cNvPr id="23" name="TextBox 22">
            <a:extLst>
              <a:ext uri="{FF2B5EF4-FFF2-40B4-BE49-F238E27FC236}">
                <a16:creationId xmlns:a16="http://schemas.microsoft.com/office/drawing/2014/main" id="{DF67793F-C087-8682-2192-B511DC284EA4}"/>
              </a:ext>
            </a:extLst>
          </p:cNvPr>
          <p:cNvSpPr txBox="1"/>
          <p:nvPr/>
        </p:nvSpPr>
        <p:spPr>
          <a:xfrm>
            <a:off x="698810" y="1510885"/>
            <a:ext cx="17068800" cy="658641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a:t>
            </a:r>
          </a:p>
          <a:p>
            <a:endParaRPr lang="en-GB" dirty="0">
              <a:latin typeface="Arial" panose="020B0604020202020204" pitchFamily="34" charset="0"/>
              <a:cs typeface="Arial" panose="020B0604020202020204" pitchFamily="34" charset="0"/>
            </a:endParaRPr>
          </a:p>
          <a:p>
            <a:pPr marL="0" lvl="3"/>
            <a:r>
              <a:rPr lang="en-GB" sz="2800" b="1" dirty="0">
                <a:latin typeface="Arial" panose="020B0604020202020204" pitchFamily="34" charset="0"/>
                <a:cs typeface="Arial" panose="020B0604020202020204" pitchFamily="34" charset="0"/>
              </a:rPr>
              <a:t>Conclusions</a:t>
            </a:r>
          </a:p>
          <a:p>
            <a:pPr marL="0" lvl="3"/>
            <a:endParaRPr lang="en-GB" sz="2400" b="1" dirty="0">
              <a:latin typeface="Arial" panose="020B0604020202020204" pitchFamily="34" charset="0"/>
              <a:cs typeface="Arial" panose="020B0604020202020204" pitchFamily="34" charset="0"/>
            </a:endParaRPr>
          </a:p>
          <a:p>
            <a:pPr marL="0" lvl="3"/>
            <a:endParaRPr lang="en-GB" sz="3200" b="1" dirty="0">
              <a:latin typeface="Arial" panose="020B0604020202020204" pitchFamily="34" charset="0"/>
              <a:cs typeface="Arial" panose="020B0604020202020204" pitchFamily="34" charset="0"/>
            </a:endParaRPr>
          </a:p>
          <a:p>
            <a:pPr marL="0" lvl="3"/>
            <a:r>
              <a:rPr lang="en-GB" sz="2400" b="1" dirty="0">
                <a:latin typeface="Arial" panose="020B0604020202020204" pitchFamily="34" charset="0"/>
                <a:cs typeface="Arial" panose="020B0604020202020204" pitchFamily="34" charset="0"/>
              </a:rPr>
              <a:t>Representation alone does not close the pay gap</a:t>
            </a:r>
          </a:p>
          <a:p>
            <a:pPr marL="742950" lvl="4"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Despite women being the majority in all quartiles, significant pay gaps persist</a:t>
            </a:r>
            <a:r>
              <a:rPr lang="en-GB" sz="2400" b="1" dirty="0">
                <a:latin typeface="Arial" panose="020B0604020202020204" pitchFamily="34" charset="0"/>
                <a:cs typeface="Arial" panose="020B0604020202020204" pitchFamily="34" charset="0"/>
              </a:rPr>
              <a:t>.</a:t>
            </a:r>
          </a:p>
          <a:p>
            <a:pPr marL="457200" lvl="4"/>
            <a:endParaRPr lang="en-GB" sz="2400" b="1" dirty="0">
              <a:latin typeface="Arial" panose="020B0604020202020204" pitchFamily="34" charset="0"/>
              <a:cs typeface="Arial" panose="020B0604020202020204" pitchFamily="34" charset="0"/>
            </a:endParaRPr>
          </a:p>
          <a:p>
            <a:pPr marL="0" lvl="3"/>
            <a:r>
              <a:rPr lang="en-GB" sz="2400" b="1" dirty="0">
                <a:latin typeface="Arial" panose="020B0604020202020204" pitchFamily="34" charset="0"/>
                <a:cs typeface="Arial" panose="020B0604020202020204" pitchFamily="34" charset="0"/>
              </a:rPr>
              <a:t>Senior pay distribution is a growing risk</a:t>
            </a:r>
          </a:p>
          <a:p>
            <a:pPr marL="742950" lvl="4"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The decline in female representation in the highest-paid quartile is a  concern</a:t>
            </a:r>
            <a:r>
              <a:rPr lang="en-GB" sz="2400" b="1" dirty="0">
                <a:latin typeface="Arial" panose="020B0604020202020204" pitchFamily="34" charset="0"/>
                <a:cs typeface="Arial" panose="020B0604020202020204" pitchFamily="34" charset="0"/>
              </a:rPr>
              <a:t>.</a:t>
            </a:r>
          </a:p>
          <a:p>
            <a:pPr marL="457200" lvl="4"/>
            <a:endParaRPr lang="en-GB" sz="2400" b="1" dirty="0">
              <a:latin typeface="Arial" panose="020B0604020202020204" pitchFamily="34" charset="0"/>
              <a:cs typeface="Arial" panose="020B0604020202020204" pitchFamily="34" charset="0"/>
            </a:endParaRPr>
          </a:p>
          <a:p>
            <a:pPr marL="0" lvl="3"/>
            <a:r>
              <a:rPr lang="en-GB" sz="2400" b="1" dirty="0">
                <a:latin typeface="Arial" panose="020B0604020202020204" pitchFamily="34" charset="0"/>
                <a:cs typeface="Arial" panose="020B0604020202020204" pitchFamily="34" charset="0"/>
              </a:rPr>
              <a:t>Worsening median gap highlights structural issues</a:t>
            </a:r>
          </a:p>
          <a:p>
            <a:pPr marL="742950" lvl="4"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The increase in the median pay gap suggests systemic challenges affecting the majority of women, not just a small number of senior roles.</a:t>
            </a:r>
          </a:p>
          <a:p>
            <a:pPr marL="742950" lvl="4" indent="-285750">
              <a:buFont typeface="Wingdings" panose="05000000000000000000" pitchFamily="2" charset="2"/>
              <a:buChar char="Ø"/>
            </a:pPr>
            <a:endParaRPr lang="en-GB" sz="2400" dirty="0">
              <a:latin typeface="Arial" panose="020B0604020202020204" pitchFamily="34" charset="0"/>
              <a:cs typeface="Arial" panose="020B0604020202020204" pitchFamily="34" charset="0"/>
            </a:endParaRPr>
          </a:p>
          <a:p>
            <a:pPr marL="0" lvl="3"/>
            <a:r>
              <a:rPr lang="en-GB" sz="2400" b="1" dirty="0">
                <a:latin typeface="Arial" panose="020B0604020202020204" pitchFamily="34" charset="0"/>
                <a:cs typeface="Arial" panose="020B0604020202020204" pitchFamily="34" charset="0"/>
              </a:rPr>
              <a:t>Progression and career pathways require focus</a:t>
            </a:r>
          </a:p>
          <a:p>
            <a:pPr marL="742950" lvl="4" indent="-285750">
              <a:buFont typeface="Wingdings" panose="05000000000000000000" pitchFamily="2" charset="2"/>
              <a:buChar char="Ø"/>
            </a:pPr>
            <a:r>
              <a:rPr lang="en-GB" sz="2400" dirty="0">
                <a:latin typeface="Arial" panose="020B0604020202020204" pitchFamily="34" charset="0"/>
                <a:cs typeface="Arial" panose="020B0604020202020204" pitchFamily="34" charset="0"/>
              </a:rPr>
              <a:t>Attention is needed on how women move through pay bands and into the highest-paid roles.</a:t>
            </a:r>
          </a:p>
          <a:p>
            <a:pPr marL="285750" indent="-285750">
              <a:buFont typeface="Wingdings" panose="05000000000000000000" pitchFamily="2" charset="2"/>
              <a:buChar char="Ø"/>
            </a:pP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2208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35213-5E7E-065D-B03E-E18E7A021905}"/>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425EF2B8-8AD3-A9CB-AB1E-64EBB46D6189}"/>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9665C76B-C247-64DC-06CC-CD252D2525D6}"/>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A38B6805-3BC1-BC3E-C4D5-6C2F32CE70DB}"/>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1D9A90CB-9173-B0D9-813D-150816B64C5B}"/>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4C61BE82-2EEC-2BE3-4582-4E796A8A6B33}"/>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E10C944B-77A9-477A-10F6-0A5FB1A166BC}"/>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7F33A0FB-E1B8-A281-9A71-12A93AC6BF57}"/>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3C2A047F-7B36-7438-281F-B60FB876850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BB9DD89A-197A-153D-F97F-A8E9D1A40A22}"/>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E1C4BC55-68CB-5186-48F4-607D20FFC3ED}"/>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52E6DE26-043C-6523-3DA3-5278CCBF853B}"/>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76DCA45A-69CD-1227-DF24-C8096F2A11DF}"/>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35C8A258-C756-9DB1-C612-DA78DCA209F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872C18C0-4D43-69BD-0D03-EA0C968672C8}"/>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CF6CD3E7-694E-F1DD-9A06-1DCF2C99B24E}"/>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BCDBE091-F2FF-DC4E-9460-35FC3999067F}"/>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2B9888B5-632F-FB65-1374-D3B9432B0B56}"/>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087718E9-7488-153F-E4E4-D4641FBFB878}"/>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1AFC5D9B-8FE0-6D76-667D-4EB067EF3A77}"/>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0A68D291-DC08-B0F1-4F52-DFA44280D1CE}"/>
              </a:ext>
            </a:extLst>
          </p:cNvPr>
          <p:cNvSpPr txBox="1">
            <a:spLocks noGrp="1"/>
          </p:cNvSpPr>
          <p:nvPr>
            <p:ph type="title" idx="4294967295"/>
          </p:nvPr>
        </p:nvSpPr>
        <p:spPr>
          <a:xfrm>
            <a:off x="685800" y="684619"/>
            <a:ext cx="64770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Introduction</a:t>
            </a:r>
          </a:p>
        </p:txBody>
      </p:sp>
      <p:sp>
        <p:nvSpPr>
          <p:cNvPr id="21" name="Content Placeholder 3">
            <a:extLst>
              <a:ext uri="{FF2B5EF4-FFF2-40B4-BE49-F238E27FC236}">
                <a16:creationId xmlns:a16="http://schemas.microsoft.com/office/drawing/2014/main" id="{074380C3-29F5-C66C-0CE8-BFC87398B0EE}"/>
              </a:ext>
            </a:extLst>
          </p:cNvPr>
          <p:cNvSpPr txBox="1">
            <a:spLocks/>
          </p:cNvSpPr>
          <p:nvPr/>
        </p:nvSpPr>
        <p:spPr>
          <a:xfrm>
            <a:off x="718930" y="2171700"/>
            <a:ext cx="16730870" cy="1786258"/>
          </a:xfrm>
          <a:prstGeom prst="rect">
            <a:avLst/>
          </a:prstGeom>
          <a:noFill/>
          <a:ln>
            <a:solidFill>
              <a:schemeClr val="tx1"/>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buFont typeface="Arial" panose="020B0604020202020204" pitchFamily="34" charset="0"/>
              <a:buNone/>
            </a:pPr>
            <a:r>
              <a:rPr lang="en-GB" sz="1800" b="1" dirty="0">
                <a:solidFill>
                  <a:srgbClr val="003087"/>
                </a:solidFill>
                <a:latin typeface="Arial" panose="020B0604020202020204" pitchFamily="34" charset="0"/>
                <a:ea typeface="Calibri" panose="020F0502020204030204" pitchFamily="34" charset="0"/>
                <a:cs typeface="Arial" panose="020B0604020202020204" pitchFamily="34" charset="0"/>
              </a:rPr>
              <a:t>Legal Context</a:t>
            </a:r>
            <a:r>
              <a:rPr lang="en-GB" sz="1800" dirty="0">
                <a:latin typeface="Arial" panose="020B0604020202020204" pitchFamily="34" charset="0"/>
                <a:ea typeface="Calibri" panose="020F0502020204030204" pitchFamily="34" charset="0"/>
                <a:cs typeface="Arial" panose="020B0604020202020204" pitchFamily="34" charset="0"/>
              </a:rPr>
              <a:t>: The Equality Act 2010 </a:t>
            </a:r>
            <a:r>
              <a:rPr lang="en-GB" sz="1800" dirty="0">
                <a:solidFill>
                  <a:srgbClr val="000000"/>
                </a:solidFill>
                <a:latin typeface="Arial" panose="020B0604020202020204" pitchFamily="34" charset="0"/>
                <a:cs typeface="Arial" panose="020B0604020202020204" pitchFamily="34" charset="0"/>
              </a:rPr>
              <a:t>(Gender Pay Gap Information) Regulations 2017 require public sector organisations employing 250 staff and over to publish their Gender Pay Gap Report by end of March annually, providing ‘snapshot data’ for 31 March of the previous year. This is part of our Public Sector Equality Duty. </a:t>
            </a:r>
          </a:p>
          <a:p>
            <a:pPr marL="0" indent="0">
              <a:lnSpc>
                <a:spcPct val="115000"/>
              </a:lnSpc>
              <a:buFont typeface="Arial" panose="020B0604020202020204" pitchFamily="34" charset="0"/>
              <a:buNone/>
            </a:pPr>
            <a:r>
              <a:rPr lang="en-GB" sz="1800" dirty="0">
                <a:solidFill>
                  <a:srgbClr val="000000"/>
                </a:solidFill>
                <a:latin typeface="Arial" panose="020B0604020202020204" pitchFamily="34" charset="0"/>
                <a:cs typeface="Arial" panose="020B0604020202020204" pitchFamily="34" charset="0"/>
              </a:rPr>
              <a:t>This report has been prepared in accordance with guidance published by the Government Equalities Office and the ‘snapshot’ information includes staff holding an employment contract on 31 March 2025, based on our Employee Staff Records (ESR) and provides comparative information from the previous two years.  This will be NHS Frimley’s last report – future pay gap data will be reported for Thames Valley ICB from April 2027.</a:t>
            </a:r>
            <a:endParaRPr lang="en-GB" sz="18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E0D87B3E-E083-F162-8279-77320A381BB8}"/>
              </a:ext>
            </a:extLst>
          </p:cNvPr>
          <p:cNvSpPr txBox="1"/>
          <p:nvPr/>
        </p:nvSpPr>
        <p:spPr>
          <a:xfrm>
            <a:off x="770834" y="4395425"/>
            <a:ext cx="16730870" cy="1477328"/>
          </a:xfrm>
          <a:prstGeom prst="rect">
            <a:avLst/>
          </a:prstGeom>
          <a:noFill/>
          <a:ln>
            <a:solidFill>
              <a:schemeClr val="tx1"/>
            </a:solidFill>
          </a:ln>
        </p:spPr>
        <p:txBody>
          <a:bodyPr wrap="square" rtlCol="0">
            <a:spAutoFit/>
          </a:bodyPr>
          <a:lstStyle/>
          <a:p>
            <a:r>
              <a:rPr lang="en-GB" b="1" dirty="0">
                <a:solidFill>
                  <a:srgbClr val="003087"/>
                </a:solidFill>
                <a:latin typeface="Arial" panose="020B0604020202020204" pitchFamily="34" charset="0"/>
                <a:cs typeface="Arial" panose="020B0604020202020204" pitchFamily="34" charset="0"/>
              </a:rPr>
              <a:t>Why is Gender Pay Gap reporting important?</a:t>
            </a:r>
            <a:r>
              <a:rPr lang="en-GB" dirty="0">
                <a:solidFill>
                  <a:srgbClr val="003087"/>
                </a:solidFill>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G</a:t>
            </a:r>
            <a:r>
              <a:rPr lang="en-GB" b="0" i="0" u="none" strike="noStrike" baseline="0" dirty="0">
                <a:solidFill>
                  <a:srgbClr val="000000"/>
                </a:solidFill>
                <a:latin typeface="Arial" panose="020B0604020202020204" pitchFamily="34" charset="0"/>
                <a:cs typeface="Arial" panose="020B0604020202020204" pitchFamily="34" charset="0"/>
              </a:rPr>
              <a:t>ender pay gap reporting highlights differences in the average (mean or median) earnings of men and women - expressed as a percentage of men’s earnings. For example, women earn 15% less than men. </a:t>
            </a:r>
          </a:p>
          <a:p>
            <a:endParaRPr lang="en-GB" dirty="0">
              <a:solidFill>
                <a:srgbClr val="000000"/>
              </a:solidFill>
              <a:latin typeface="Arial" panose="020B0604020202020204" pitchFamily="34" charset="0"/>
              <a:cs typeface="Arial" panose="020B0604020202020204" pitchFamily="34" charset="0"/>
            </a:endParaRPr>
          </a:p>
          <a:p>
            <a:r>
              <a:rPr lang="en-GB" b="1" dirty="0">
                <a:solidFill>
                  <a:srgbClr val="003087"/>
                </a:solidFill>
                <a:latin typeface="Arial" panose="020B0604020202020204" pitchFamily="34" charset="0"/>
                <a:cs typeface="Arial" panose="020B0604020202020204" pitchFamily="34" charset="0"/>
              </a:rPr>
              <a:t>How does it help</a:t>
            </a:r>
            <a:r>
              <a:rPr lang="en-GB" b="1" i="0" u="none" strike="noStrike" baseline="0" dirty="0">
                <a:solidFill>
                  <a:srgbClr val="003087"/>
                </a:solidFill>
                <a:latin typeface="Arial" panose="020B0604020202020204" pitchFamily="34" charset="0"/>
                <a:cs typeface="Arial" panose="020B0604020202020204" pitchFamily="34" charset="0"/>
              </a:rPr>
              <a:t>? </a:t>
            </a:r>
            <a:r>
              <a:rPr lang="en-GB" i="0" u="none" strike="noStrike" baseline="0" dirty="0">
                <a:solidFill>
                  <a:srgbClr val="000000"/>
                </a:solidFill>
                <a:latin typeface="Arial" panose="020B0604020202020204" pitchFamily="34" charset="0"/>
                <a:cs typeface="Arial" panose="020B0604020202020204" pitchFamily="34" charset="0"/>
              </a:rPr>
              <a:t>It</a:t>
            </a:r>
            <a:r>
              <a:rPr lang="en-GB" b="1" i="0" u="none" strike="noStrike" baseline="0" dirty="0">
                <a:solidFill>
                  <a:srgbClr val="000000"/>
                </a:solidFill>
                <a:latin typeface="Arial" panose="020B0604020202020204" pitchFamily="34" charset="0"/>
                <a:cs typeface="Arial" panose="020B0604020202020204" pitchFamily="34" charset="0"/>
              </a:rPr>
              <a:t> </a:t>
            </a:r>
            <a:r>
              <a:rPr lang="en-GB" b="0" i="0" u="none" strike="noStrike" baseline="0" dirty="0">
                <a:solidFill>
                  <a:srgbClr val="000000"/>
                </a:solidFill>
                <a:latin typeface="Arial" panose="020B0604020202020204" pitchFamily="34" charset="0"/>
                <a:cs typeface="Arial" panose="020B0604020202020204" pitchFamily="34" charset="0"/>
              </a:rPr>
              <a:t>helps to understand equality gaps at the workplace, female and male participation at different levels and if talent is maximised and rewarded fairly and effectively. Gender Pay Gap reporting promotes accountability and transparency and informs </a:t>
            </a:r>
            <a:r>
              <a:rPr lang="en-GB" dirty="0">
                <a:solidFill>
                  <a:srgbClr val="000000"/>
                </a:solidFill>
                <a:latin typeface="Arial" panose="020B0604020202020204" pitchFamily="34" charset="0"/>
                <a:cs typeface="Arial" panose="020B0604020202020204" pitchFamily="34" charset="0"/>
              </a:rPr>
              <a:t>actions</a:t>
            </a:r>
            <a:r>
              <a:rPr lang="en-GB" b="0" i="0" u="none" strike="noStrike" baseline="0" dirty="0">
                <a:solidFill>
                  <a:srgbClr val="000000"/>
                </a:solidFill>
                <a:latin typeface="Arial" panose="020B0604020202020204" pitchFamily="34" charset="0"/>
                <a:cs typeface="Arial" panose="020B0604020202020204" pitchFamily="34" charset="0"/>
              </a:rPr>
              <a:t> to minimise equality gaps.</a:t>
            </a:r>
          </a:p>
        </p:txBody>
      </p:sp>
      <p:sp>
        <p:nvSpPr>
          <p:cNvPr id="23" name="TextBox 22">
            <a:extLst>
              <a:ext uri="{FF2B5EF4-FFF2-40B4-BE49-F238E27FC236}">
                <a16:creationId xmlns:a16="http://schemas.microsoft.com/office/drawing/2014/main" id="{64E6FFC6-8AA4-ECCC-B0B8-607D1DA87A81}"/>
              </a:ext>
            </a:extLst>
          </p:cNvPr>
          <p:cNvSpPr txBox="1"/>
          <p:nvPr/>
        </p:nvSpPr>
        <p:spPr>
          <a:xfrm>
            <a:off x="685800" y="6492475"/>
            <a:ext cx="16730870" cy="1754326"/>
          </a:xfrm>
          <a:prstGeom prst="rect">
            <a:avLst/>
          </a:prstGeom>
          <a:noFill/>
          <a:ln>
            <a:solidFill>
              <a:schemeClr val="tx2"/>
            </a:solidFill>
          </a:ln>
        </p:spPr>
        <p:txBody>
          <a:bodyPr wrap="square" rtlCol="0">
            <a:spAutoFit/>
          </a:bodyPr>
          <a:lstStyle/>
          <a:p>
            <a:r>
              <a:rPr lang="en-GB" b="1" dirty="0">
                <a:solidFill>
                  <a:srgbClr val="003087"/>
                </a:solidFill>
                <a:latin typeface="Arial" panose="020B0604020202020204" pitchFamily="34" charset="0"/>
                <a:cs typeface="Arial" panose="020B0604020202020204" pitchFamily="34" charset="0"/>
              </a:rPr>
              <a:t>How is Gender Pay Gap different from Equal Pay</a:t>
            </a:r>
            <a:r>
              <a:rPr lang="en-GB" dirty="0">
                <a:latin typeface="Arial" panose="020B0604020202020204" pitchFamily="34" charset="0"/>
                <a:cs typeface="Arial" panose="020B0604020202020204" pitchFamily="34" charset="0"/>
              </a:rPr>
              <a:t>: Equal pay </a:t>
            </a:r>
            <a:r>
              <a:rPr lang="en-GB" b="0" i="0" u="none" strike="noStrike" baseline="0" dirty="0">
                <a:solidFill>
                  <a:srgbClr val="000000"/>
                </a:solidFill>
                <a:latin typeface="Arial" panose="020B0604020202020204" pitchFamily="34" charset="0"/>
                <a:cs typeface="Arial" panose="020B0604020202020204" pitchFamily="34" charset="0"/>
              </a:rPr>
              <a:t>deals with pay differences between men and women carrying out same jobs, similar jobs or work of equal value. </a:t>
            </a:r>
            <a:r>
              <a:rPr lang="en-GB" dirty="0">
                <a:solidFill>
                  <a:srgbClr val="000000"/>
                </a:solidFill>
                <a:latin typeface="Arial" panose="020B0604020202020204" pitchFamily="34" charset="0"/>
                <a:cs typeface="Arial" panose="020B0604020202020204" pitchFamily="34" charset="0"/>
              </a:rPr>
              <a:t>Failure to ensure equal pay for roles of equal value between men and women is unlawful. </a:t>
            </a:r>
          </a:p>
          <a:p>
            <a:endParaRPr lang="en-GB" b="0" i="0" u="none" strike="noStrike" baseline="0" dirty="0">
              <a:solidFill>
                <a:srgbClr val="003087"/>
              </a:solidFill>
              <a:latin typeface="Arial" panose="020B0604020202020204" pitchFamily="34" charset="0"/>
              <a:cs typeface="Arial" panose="020B0604020202020204" pitchFamily="34" charset="0"/>
            </a:endParaRPr>
          </a:p>
          <a:p>
            <a:r>
              <a:rPr lang="en-GB" b="1" i="0" u="none" strike="noStrike" baseline="0" dirty="0">
                <a:solidFill>
                  <a:srgbClr val="003087"/>
                </a:solidFill>
                <a:latin typeface="Arial" panose="020B0604020202020204" pitchFamily="34" charset="0"/>
                <a:cs typeface="Arial" panose="020B0604020202020204" pitchFamily="34" charset="0"/>
              </a:rPr>
              <a:t>Gender Pay Gap reporting</a:t>
            </a:r>
            <a:r>
              <a:rPr lang="en-GB" b="0" i="0" u="none" strike="noStrike" baseline="0" dirty="0">
                <a:solidFill>
                  <a:srgbClr val="003087"/>
                </a:solidFill>
                <a:latin typeface="Arial" panose="020B0604020202020204" pitchFamily="34" charset="0"/>
                <a:cs typeface="Arial" panose="020B0604020202020204" pitchFamily="34" charset="0"/>
              </a:rPr>
              <a:t> </a:t>
            </a:r>
            <a:r>
              <a:rPr lang="en-GB" b="0" i="0" u="none" strike="noStrike" baseline="0" dirty="0">
                <a:solidFill>
                  <a:srgbClr val="000000"/>
                </a:solidFill>
                <a:latin typeface="Arial" panose="020B0604020202020204" pitchFamily="34" charset="0"/>
                <a:cs typeface="Arial" panose="020B0604020202020204" pitchFamily="34" charset="0"/>
              </a:rPr>
              <a:t>shows the average hourly pay differences between men and women and whether any one gender is disproportionately over-represented at a particular salary band. Individual component calculations (mean, median, bonus and by </a:t>
            </a:r>
            <a:r>
              <a:rPr lang="en-GB" dirty="0">
                <a:solidFill>
                  <a:srgbClr val="000000"/>
                </a:solidFill>
                <a:latin typeface="Arial" panose="020B0604020202020204" pitchFamily="34" charset="0"/>
                <a:cs typeface="Arial" panose="020B0604020202020204" pitchFamily="34" charset="0"/>
              </a:rPr>
              <a:t>pay quarter) </a:t>
            </a:r>
            <a:r>
              <a:rPr lang="en-GB" b="0" i="0" u="none" strike="noStrike" baseline="0" dirty="0">
                <a:solidFill>
                  <a:srgbClr val="000000"/>
                </a:solidFill>
                <a:latin typeface="Arial" panose="020B0604020202020204" pitchFamily="34" charset="0"/>
                <a:cs typeface="Arial" panose="020B0604020202020204" pitchFamily="34" charset="0"/>
              </a:rPr>
              <a:t>help identify what is causing the difference and inform action plans to minimise th</a:t>
            </a:r>
            <a:r>
              <a:rPr lang="en-GB" dirty="0">
                <a:solidFill>
                  <a:srgbClr val="000000"/>
                </a:solidFill>
                <a:latin typeface="Arial" panose="020B0604020202020204" pitchFamily="34" charset="0"/>
                <a:cs typeface="Arial" panose="020B0604020202020204" pitchFamily="34" charset="0"/>
              </a:rPr>
              <a:t>e gaps.</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6897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E1118-086B-ED10-8B99-0786E683A70F}"/>
            </a:ext>
          </a:extLst>
        </p:cNvPr>
        <p:cNvGrpSpPr/>
        <p:nvPr/>
      </p:nvGrpSpPr>
      <p:grpSpPr>
        <a:xfrm>
          <a:off x="0" y="0"/>
          <a:ext cx="0" cy="0"/>
          <a:chOff x="0" y="0"/>
          <a:chExt cx="0" cy="0"/>
        </a:xfrm>
      </p:grpSpPr>
      <p:sp>
        <p:nvSpPr>
          <p:cNvPr id="50" name="Freeform 48">
            <a:extLst>
              <a:ext uri="{FF2B5EF4-FFF2-40B4-BE49-F238E27FC236}">
                <a16:creationId xmlns:a16="http://schemas.microsoft.com/office/drawing/2014/main" id="{11D495CB-A4AE-648C-7202-D818EAF708FE}"/>
              </a:ext>
              <a:ext uri="{C183D7F6-B498-43B3-948B-1728B52AA6E4}">
                <adec:decorative xmlns:adec="http://schemas.microsoft.com/office/drawing/2017/decorative" val="1"/>
              </a:ext>
            </a:extLst>
          </p:cNvPr>
          <p:cNvSpPr/>
          <p:nvPr/>
        </p:nvSpPr>
        <p:spPr>
          <a:xfrm>
            <a:off x="16002000" y="292363"/>
            <a:ext cx="2089831" cy="1574537"/>
          </a:xfrm>
          <a:custGeom>
            <a:avLst/>
            <a:gdLst/>
            <a:ahLst/>
            <a:cxnLst/>
            <a:rect l="l" t="t" r="r" b="b"/>
            <a:pathLst>
              <a:path w="1643281" h="1253436">
                <a:moveTo>
                  <a:pt x="0" y="0"/>
                </a:moveTo>
                <a:lnTo>
                  <a:pt x="1643281" y="0"/>
                </a:lnTo>
                <a:lnTo>
                  <a:pt x="1643281" y="1253436"/>
                </a:lnTo>
                <a:lnTo>
                  <a:pt x="0" y="1253436"/>
                </a:lnTo>
                <a:lnTo>
                  <a:pt x="0" y="0"/>
                </a:lnTo>
                <a:close/>
              </a:path>
            </a:pathLst>
          </a:custGeom>
          <a:blipFill>
            <a:blip r:embed="rId2"/>
            <a:stretch>
              <a:fillRect l="-145434" b="-31925"/>
            </a:stretch>
          </a:blipFill>
        </p:spPr>
        <p:txBody>
          <a:bodyPr/>
          <a:lstStyle/>
          <a:p>
            <a:endParaRPr lang="en-GB" dirty="0"/>
          </a:p>
        </p:txBody>
      </p:sp>
      <p:grpSp>
        <p:nvGrpSpPr>
          <p:cNvPr id="2" name="Group 1">
            <a:extLst>
              <a:ext uri="{FF2B5EF4-FFF2-40B4-BE49-F238E27FC236}">
                <a16:creationId xmlns:a16="http://schemas.microsoft.com/office/drawing/2014/main" id="{02170873-D13F-D0C8-7D71-D194F615BE03}"/>
              </a:ext>
              <a:ext uri="{C183D7F6-B498-43B3-948B-1728B52AA6E4}">
                <adec:decorative xmlns:adec="http://schemas.microsoft.com/office/drawing/2017/decorative" val="1"/>
              </a:ext>
            </a:extLst>
          </p:cNvPr>
          <p:cNvGrpSpPr/>
          <p:nvPr/>
        </p:nvGrpSpPr>
        <p:grpSpPr>
          <a:xfrm>
            <a:off x="0" y="0"/>
            <a:ext cx="18288000" cy="140863"/>
            <a:chOff x="205896" y="2366607"/>
            <a:chExt cx="18264187" cy="140863"/>
          </a:xfrm>
        </p:grpSpPr>
        <p:grpSp>
          <p:nvGrpSpPr>
            <p:cNvPr id="3" name="Group 26">
              <a:extLst>
                <a:ext uri="{FF2B5EF4-FFF2-40B4-BE49-F238E27FC236}">
                  <a16:creationId xmlns:a16="http://schemas.microsoft.com/office/drawing/2014/main" id="{F2EFC1ED-763C-7FFA-E91B-34743A10FA18}"/>
                </a:ext>
              </a:extLst>
            </p:cNvPr>
            <p:cNvGrpSpPr/>
            <p:nvPr/>
          </p:nvGrpSpPr>
          <p:grpSpPr>
            <a:xfrm>
              <a:off x="205896" y="2366607"/>
              <a:ext cx="4574407" cy="140863"/>
              <a:chOff x="0" y="0"/>
              <a:chExt cx="4949064" cy="152400"/>
            </a:xfrm>
          </p:grpSpPr>
          <p:sp>
            <p:nvSpPr>
              <p:cNvPr id="10" name="Freeform 27">
                <a:extLst>
                  <a:ext uri="{FF2B5EF4-FFF2-40B4-BE49-F238E27FC236}">
                    <a16:creationId xmlns:a16="http://schemas.microsoft.com/office/drawing/2014/main" id="{9DA95EFC-A37B-A8A4-12FF-CCF0407BC09A}"/>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4" name="Group 28">
              <a:extLst>
                <a:ext uri="{FF2B5EF4-FFF2-40B4-BE49-F238E27FC236}">
                  <a16:creationId xmlns:a16="http://schemas.microsoft.com/office/drawing/2014/main" id="{3601A5CB-18AB-2F02-FDC2-7BBF70C4B0E0}"/>
                </a:ext>
              </a:extLst>
            </p:cNvPr>
            <p:cNvGrpSpPr/>
            <p:nvPr/>
          </p:nvGrpSpPr>
          <p:grpSpPr>
            <a:xfrm>
              <a:off x="4780303" y="2366607"/>
              <a:ext cx="4569593" cy="140863"/>
              <a:chOff x="0" y="0"/>
              <a:chExt cx="4943857" cy="152400"/>
            </a:xfrm>
          </p:grpSpPr>
          <p:sp>
            <p:nvSpPr>
              <p:cNvPr id="9" name="Freeform 29">
                <a:extLst>
                  <a:ext uri="{FF2B5EF4-FFF2-40B4-BE49-F238E27FC236}">
                    <a16:creationId xmlns:a16="http://schemas.microsoft.com/office/drawing/2014/main" id="{95D73D76-C56F-0D78-BE20-12852546AD9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5" name="Group 30">
              <a:extLst>
                <a:ext uri="{FF2B5EF4-FFF2-40B4-BE49-F238E27FC236}">
                  <a16:creationId xmlns:a16="http://schemas.microsoft.com/office/drawing/2014/main" id="{8455BF98-6B05-E0BB-4873-B2C2674DB496}"/>
                </a:ext>
              </a:extLst>
            </p:cNvPr>
            <p:cNvGrpSpPr/>
            <p:nvPr/>
          </p:nvGrpSpPr>
          <p:grpSpPr>
            <a:xfrm>
              <a:off x="9340371" y="2366607"/>
              <a:ext cx="4574407" cy="140863"/>
              <a:chOff x="0" y="0"/>
              <a:chExt cx="4949064" cy="152400"/>
            </a:xfrm>
          </p:grpSpPr>
          <p:sp>
            <p:nvSpPr>
              <p:cNvPr id="8" name="Freeform 31">
                <a:extLst>
                  <a:ext uri="{FF2B5EF4-FFF2-40B4-BE49-F238E27FC236}">
                    <a16:creationId xmlns:a16="http://schemas.microsoft.com/office/drawing/2014/main" id="{B733F8D5-1689-91AC-60A6-4E6B47C08735}"/>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6" name="Group 32">
              <a:extLst>
                <a:ext uri="{FF2B5EF4-FFF2-40B4-BE49-F238E27FC236}">
                  <a16:creationId xmlns:a16="http://schemas.microsoft.com/office/drawing/2014/main" id="{BE3D0A5B-CFB2-53BE-9438-9F0BCA7AEFC2}"/>
                </a:ext>
              </a:extLst>
            </p:cNvPr>
            <p:cNvGrpSpPr/>
            <p:nvPr/>
          </p:nvGrpSpPr>
          <p:grpSpPr>
            <a:xfrm>
              <a:off x="13900490" y="2366607"/>
              <a:ext cx="4569593" cy="140863"/>
              <a:chOff x="0" y="0"/>
              <a:chExt cx="4943857" cy="152400"/>
            </a:xfrm>
          </p:grpSpPr>
          <p:sp>
            <p:nvSpPr>
              <p:cNvPr id="7" name="Freeform 33">
                <a:extLst>
                  <a:ext uri="{FF2B5EF4-FFF2-40B4-BE49-F238E27FC236}">
                    <a16:creationId xmlns:a16="http://schemas.microsoft.com/office/drawing/2014/main" id="{73271AE5-1C0B-DA4E-7938-44393F75FB9A}"/>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grpSp>
        <p:nvGrpSpPr>
          <p:cNvPr id="11" name="Group 10">
            <a:extLst>
              <a:ext uri="{FF2B5EF4-FFF2-40B4-BE49-F238E27FC236}">
                <a16:creationId xmlns:a16="http://schemas.microsoft.com/office/drawing/2014/main" id="{70478C38-9C47-58D0-29D8-20AF83F52167}"/>
              </a:ext>
              <a:ext uri="{C183D7F6-B498-43B3-948B-1728B52AA6E4}">
                <adec:decorative xmlns:adec="http://schemas.microsoft.com/office/drawing/2017/decorative" val="1"/>
              </a:ext>
            </a:extLst>
          </p:cNvPr>
          <p:cNvGrpSpPr/>
          <p:nvPr/>
        </p:nvGrpSpPr>
        <p:grpSpPr>
          <a:xfrm>
            <a:off x="-20236" y="10176665"/>
            <a:ext cx="18308236" cy="110335"/>
            <a:chOff x="0" y="9639300"/>
            <a:chExt cx="18264187" cy="140863"/>
          </a:xfrm>
        </p:grpSpPr>
        <p:grpSp>
          <p:nvGrpSpPr>
            <p:cNvPr id="12" name="Group 26">
              <a:extLst>
                <a:ext uri="{FF2B5EF4-FFF2-40B4-BE49-F238E27FC236}">
                  <a16:creationId xmlns:a16="http://schemas.microsoft.com/office/drawing/2014/main" id="{799736B7-3A63-5468-7E8E-558B9131B934}"/>
                </a:ext>
              </a:extLst>
            </p:cNvPr>
            <p:cNvGrpSpPr/>
            <p:nvPr/>
          </p:nvGrpSpPr>
          <p:grpSpPr>
            <a:xfrm>
              <a:off x="0" y="9639300"/>
              <a:ext cx="4574407" cy="140863"/>
              <a:chOff x="0" y="0"/>
              <a:chExt cx="4949064" cy="152400"/>
            </a:xfrm>
          </p:grpSpPr>
          <p:sp>
            <p:nvSpPr>
              <p:cNvPr id="19" name="Freeform 27">
                <a:extLst>
                  <a:ext uri="{FF2B5EF4-FFF2-40B4-BE49-F238E27FC236}">
                    <a16:creationId xmlns:a16="http://schemas.microsoft.com/office/drawing/2014/main" id="{EE831AF3-988E-C027-B8D6-71E81B136C0E}"/>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3" name="Group 28">
              <a:extLst>
                <a:ext uri="{FF2B5EF4-FFF2-40B4-BE49-F238E27FC236}">
                  <a16:creationId xmlns:a16="http://schemas.microsoft.com/office/drawing/2014/main" id="{B67ABC8C-A837-F666-CDAE-669E980EFD3C}"/>
                </a:ext>
              </a:extLst>
            </p:cNvPr>
            <p:cNvGrpSpPr/>
            <p:nvPr/>
          </p:nvGrpSpPr>
          <p:grpSpPr>
            <a:xfrm>
              <a:off x="4574407" y="9639300"/>
              <a:ext cx="4569593" cy="140863"/>
              <a:chOff x="0" y="0"/>
              <a:chExt cx="4943857" cy="152400"/>
            </a:xfrm>
          </p:grpSpPr>
          <p:sp>
            <p:nvSpPr>
              <p:cNvPr id="18" name="Freeform 29">
                <a:extLst>
                  <a:ext uri="{FF2B5EF4-FFF2-40B4-BE49-F238E27FC236}">
                    <a16:creationId xmlns:a16="http://schemas.microsoft.com/office/drawing/2014/main" id="{E86EEB39-49F9-9984-707C-404D36A071D1}"/>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nvGrpSpPr>
            <p:cNvPr id="14" name="Group 30">
              <a:extLst>
                <a:ext uri="{FF2B5EF4-FFF2-40B4-BE49-F238E27FC236}">
                  <a16:creationId xmlns:a16="http://schemas.microsoft.com/office/drawing/2014/main" id="{032CFE5B-E0DC-AC86-A1B3-73FAC1F88525}"/>
                </a:ext>
              </a:extLst>
            </p:cNvPr>
            <p:cNvGrpSpPr/>
            <p:nvPr/>
          </p:nvGrpSpPr>
          <p:grpSpPr>
            <a:xfrm>
              <a:off x="9134475" y="9639300"/>
              <a:ext cx="4574407" cy="140863"/>
              <a:chOff x="0" y="0"/>
              <a:chExt cx="4949064" cy="152400"/>
            </a:xfrm>
          </p:grpSpPr>
          <p:sp>
            <p:nvSpPr>
              <p:cNvPr id="17" name="Freeform 31">
                <a:extLst>
                  <a:ext uri="{FF2B5EF4-FFF2-40B4-BE49-F238E27FC236}">
                    <a16:creationId xmlns:a16="http://schemas.microsoft.com/office/drawing/2014/main" id="{46404765-16F3-8C18-8A10-4E165B352E6F}"/>
                  </a:ext>
                </a:extLst>
              </p:cNvPr>
              <p:cNvSpPr/>
              <p:nvPr/>
            </p:nvSpPr>
            <p:spPr>
              <a:xfrm>
                <a:off x="0" y="0"/>
                <a:ext cx="4949064" cy="152400"/>
              </a:xfrm>
              <a:custGeom>
                <a:avLst/>
                <a:gdLst/>
                <a:ahLst/>
                <a:cxnLst/>
                <a:rect l="l" t="t" r="r" b="b"/>
                <a:pathLst>
                  <a:path w="4949064" h="152400">
                    <a:moveTo>
                      <a:pt x="0" y="0"/>
                    </a:moveTo>
                    <a:lnTo>
                      <a:pt x="4949064" y="0"/>
                    </a:lnTo>
                    <a:lnTo>
                      <a:pt x="4949064" y="152400"/>
                    </a:lnTo>
                    <a:lnTo>
                      <a:pt x="0" y="152400"/>
                    </a:lnTo>
                    <a:close/>
                  </a:path>
                </a:pathLst>
              </a:custGeom>
              <a:solidFill>
                <a:srgbClr val="005EB8"/>
              </a:solidFill>
            </p:spPr>
            <p:txBody>
              <a:bodyPr/>
              <a:lstStyle/>
              <a:p>
                <a:endParaRPr lang="en-GB" dirty="0"/>
              </a:p>
            </p:txBody>
          </p:sp>
        </p:grpSp>
        <p:grpSp>
          <p:nvGrpSpPr>
            <p:cNvPr id="15" name="Group 32">
              <a:extLst>
                <a:ext uri="{FF2B5EF4-FFF2-40B4-BE49-F238E27FC236}">
                  <a16:creationId xmlns:a16="http://schemas.microsoft.com/office/drawing/2014/main" id="{64180567-C716-5A90-0D2F-4710B27AC9E2}"/>
                </a:ext>
              </a:extLst>
            </p:cNvPr>
            <p:cNvGrpSpPr/>
            <p:nvPr/>
          </p:nvGrpSpPr>
          <p:grpSpPr>
            <a:xfrm>
              <a:off x="13694594" y="9639300"/>
              <a:ext cx="4569593" cy="140863"/>
              <a:chOff x="0" y="0"/>
              <a:chExt cx="4943857" cy="152400"/>
            </a:xfrm>
          </p:grpSpPr>
          <p:sp>
            <p:nvSpPr>
              <p:cNvPr id="16" name="Freeform 33">
                <a:extLst>
                  <a:ext uri="{FF2B5EF4-FFF2-40B4-BE49-F238E27FC236}">
                    <a16:creationId xmlns:a16="http://schemas.microsoft.com/office/drawing/2014/main" id="{D7F277D8-2AA9-00CA-6F5D-342864823A95}"/>
                  </a:ext>
                </a:extLst>
              </p:cNvPr>
              <p:cNvSpPr/>
              <p:nvPr/>
            </p:nvSpPr>
            <p:spPr>
              <a:xfrm>
                <a:off x="0" y="0"/>
                <a:ext cx="4943856" cy="152400"/>
              </a:xfrm>
              <a:custGeom>
                <a:avLst/>
                <a:gdLst/>
                <a:ahLst/>
                <a:cxnLst/>
                <a:rect l="l" t="t" r="r" b="b"/>
                <a:pathLst>
                  <a:path w="4943856" h="152400">
                    <a:moveTo>
                      <a:pt x="0" y="0"/>
                    </a:moveTo>
                    <a:lnTo>
                      <a:pt x="4943856" y="0"/>
                    </a:lnTo>
                    <a:lnTo>
                      <a:pt x="4943856" y="152400"/>
                    </a:lnTo>
                    <a:lnTo>
                      <a:pt x="0" y="152400"/>
                    </a:lnTo>
                    <a:close/>
                  </a:path>
                </a:pathLst>
              </a:custGeom>
              <a:solidFill>
                <a:srgbClr val="005EB8"/>
              </a:solidFill>
            </p:spPr>
            <p:txBody>
              <a:bodyPr/>
              <a:lstStyle/>
              <a:p>
                <a:endParaRPr lang="en-GB" dirty="0"/>
              </a:p>
            </p:txBody>
          </p:sp>
        </p:grpSp>
      </p:grpSp>
      <p:sp>
        <p:nvSpPr>
          <p:cNvPr id="20" name="TextBox 46">
            <a:extLst>
              <a:ext uri="{FF2B5EF4-FFF2-40B4-BE49-F238E27FC236}">
                <a16:creationId xmlns:a16="http://schemas.microsoft.com/office/drawing/2014/main" id="{EBDD7664-CB4C-7F26-D5A0-40C0201343F9}"/>
              </a:ext>
            </a:extLst>
          </p:cNvPr>
          <p:cNvSpPr txBox="1">
            <a:spLocks noGrp="1"/>
          </p:cNvSpPr>
          <p:nvPr>
            <p:ph type="title" idx="4294967295"/>
          </p:nvPr>
        </p:nvSpPr>
        <p:spPr>
          <a:xfrm>
            <a:off x="685800" y="684619"/>
            <a:ext cx="10972800" cy="7900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ts val="6999"/>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3087"/>
                </a:solidFill>
                <a:effectLst/>
                <a:uLnTx/>
                <a:uFillTx/>
                <a:latin typeface="Arial" panose="020B0604020202020204" pitchFamily="34" charset="0"/>
                <a:ea typeface="Open Sans Bold"/>
                <a:cs typeface="Arial" panose="020B0604020202020204" pitchFamily="34" charset="0"/>
                <a:sym typeface="Open Sans Bold"/>
              </a:rPr>
              <a:t>About NHS Frimley Integrated Care Board </a:t>
            </a:r>
          </a:p>
        </p:txBody>
      </p:sp>
      <p:pic>
        <p:nvPicPr>
          <p:cNvPr id="22" name="Picture 21">
            <a:extLst>
              <a:ext uri="{FF2B5EF4-FFF2-40B4-BE49-F238E27FC236}">
                <a16:creationId xmlns:a16="http://schemas.microsoft.com/office/drawing/2014/main" id="{28938D7A-8F23-B7C1-D061-46FC71C78FE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106400" y="1866900"/>
            <a:ext cx="4591691" cy="4639322"/>
          </a:xfrm>
          <a:prstGeom prst="rect">
            <a:avLst/>
          </a:prstGeom>
        </p:spPr>
      </p:pic>
      <p:sp>
        <p:nvSpPr>
          <p:cNvPr id="23" name="TextBox 22">
            <a:extLst>
              <a:ext uri="{FF2B5EF4-FFF2-40B4-BE49-F238E27FC236}">
                <a16:creationId xmlns:a16="http://schemas.microsoft.com/office/drawing/2014/main" id="{A9D17BCC-7CF2-D266-9829-9B634AB63CF3}"/>
              </a:ext>
            </a:extLst>
          </p:cNvPr>
          <p:cNvSpPr txBox="1"/>
          <p:nvPr/>
        </p:nvSpPr>
        <p:spPr>
          <a:xfrm>
            <a:off x="685800" y="2324100"/>
            <a:ext cx="10972800" cy="3139321"/>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NHS Frimley Integrated Care Board (NHS Frimley ICB) exists as a statutory organisation responsible for planning, arranging and meting the health and care needs of approximately 850,000 people living in the Frimley Integrated Care Service System. The system consists of five places defined as: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Bracknell Forest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Windsor &amp; Maidenhead</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Slough</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Surrey Heath</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North East Hampshire and Farnham</a:t>
            </a:r>
          </a:p>
          <a:p>
            <a:endParaRPr lang="en-GB" dirty="0"/>
          </a:p>
        </p:txBody>
      </p:sp>
      <p:sp>
        <p:nvSpPr>
          <p:cNvPr id="24" name="TextBox 23">
            <a:extLst>
              <a:ext uri="{FF2B5EF4-FFF2-40B4-BE49-F238E27FC236}">
                <a16:creationId xmlns:a16="http://schemas.microsoft.com/office/drawing/2014/main" id="{CD89D2C4-FB04-2C26-3367-BCEE215933B8}"/>
              </a:ext>
            </a:extLst>
          </p:cNvPr>
          <p:cNvSpPr txBox="1"/>
          <p:nvPr/>
        </p:nvSpPr>
        <p:spPr>
          <a:xfrm>
            <a:off x="628009" y="5996694"/>
            <a:ext cx="11201400" cy="1938992"/>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NHS Frimley ICB objectives: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Reduce Health Inequalities for all residents who experience unwarranted variation in their outcomes or experience</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Increase Life Expectancy for the whole population, ensuring an improvement not just in length of life but in the quality of those years as well</a:t>
            </a:r>
          </a:p>
          <a:p>
            <a:pPr marL="285750" indent="-285750">
              <a:buFont typeface="Arial" panose="020B0604020202020204" pitchFamily="34" charset="0"/>
              <a:buChar char="•"/>
            </a:pPr>
            <a:r>
              <a:rPr lang="en-GB" sz="2000" dirty="0">
                <a:hlinkClick r:id="rId4"/>
              </a:rPr>
              <a:t>NHS Frimley - Our plans and strategies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6717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15353</TotalTime>
  <Words>5018</Words>
  <Application>Microsoft Office PowerPoint</Application>
  <PresentationFormat>Custom</PresentationFormat>
  <Paragraphs>700</Paragraphs>
  <Slides>25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Wingdings</vt:lpstr>
      <vt:lpstr>Aptos</vt:lpstr>
      <vt:lpstr>Arial</vt:lpstr>
      <vt:lpstr>Calibri</vt:lpstr>
      <vt:lpstr>Office Theme</vt:lpstr>
      <vt:lpstr>Gender Pay Gap Report</vt:lpstr>
      <vt:lpstr>Contents</vt:lpstr>
      <vt:lpstr>Gender Pay Gap March 2025 – Executive Summary</vt:lpstr>
      <vt:lpstr>Gender Pay Gap, March 31st, 2025 – Executive Summary</vt:lpstr>
      <vt:lpstr>Gender Pay Gap, March 31, 2025 – Executive Summary</vt:lpstr>
      <vt:lpstr>Gender Pay Gap – Executive Summary</vt:lpstr>
      <vt:lpstr>Executive Summary</vt:lpstr>
      <vt:lpstr>Introduction</vt:lpstr>
      <vt:lpstr>About NHS Frimley Integrated Care Board </vt:lpstr>
      <vt:lpstr>Scope of Gender Pay Gap Report</vt:lpstr>
      <vt:lpstr>Workforce Profile, March 2025</vt:lpstr>
      <vt:lpstr>Gender Pay Gap Disclosure, March 31st, 2025</vt:lpstr>
      <vt:lpstr>Gender Pay Gap 2023 - 2025</vt:lpstr>
      <vt:lpstr>Gender Analysis by AfC Band – 2023 – 2025 </vt:lpstr>
      <vt:lpstr>Gender Pay Gap March 2024 Snapshot – Comparison with Southeast ICBs </vt:lpstr>
      <vt:lpstr>This Table highlights comparisons across pay quarters – focussing on the lowest pay quarter (Quartile 1) and highest pay quarter (Quartile 4). The ICBs with the lowest representation at Quartile 4 and highest representation at Quartile 1 are highlighted Red. </vt:lpstr>
      <vt:lpstr>Comparison with National Average in 2025 </vt:lpstr>
      <vt:lpstr>Key Drivers of Gender Pay Gap </vt:lpstr>
      <vt:lpstr>Closing the Gap – Next Steps </vt:lpstr>
      <vt:lpstr>Action Plan as NHS Frimley Transitions to Thames Valley ICB</vt:lpstr>
      <vt:lpstr>Appendix 3 – Gender by AfC Pay Grade</vt:lpstr>
      <vt:lpstr>Appendix 4 – Gender Pay Gap by Quartile</vt:lpstr>
      <vt:lpstr>Appendix 5 – Gender Pay Gap Comparison NHS Frimley Data 2023, 2024 &amp; 2025</vt:lpstr>
      <vt:lpstr>Appendix 6 – Action Plan - NHS Frimley Gender Pay Gap</vt:lpstr>
      <vt:lpstr>Appendix 6 - 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ICB PowerPoint template</dc:title>
  <dc:creator>Brohier Avril</dc:creator>
  <cp:lastModifiedBy>GODFREY, Kaylee (NHS FRIMLEY ICB - D4U1Y)</cp:lastModifiedBy>
  <cp:revision>22</cp:revision>
  <dcterms:created xsi:type="dcterms:W3CDTF">2006-08-16T00:00:00Z</dcterms:created>
  <dcterms:modified xsi:type="dcterms:W3CDTF">2026-03-21T12:45:38Z</dcterms:modified>
  <dc:identifier>DAGRGTnjtIk</dc:identifier>
</cp:coreProperties>
</file>