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6" r:id="rId4"/>
  </p:sldMasterIdLst>
  <p:notesMasterIdLst>
    <p:notesMasterId r:id="rId50"/>
  </p:notesMasterIdLst>
  <p:handoutMasterIdLst>
    <p:handoutMasterId r:id="rId51"/>
  </p:handoutMasterIdLst>
  <p:sldIdLst>
    <p:sldId id="2147376113" r:id="rId5"/>
    <p:sldId id="265" r:id="rId6"/>
    <p:sldId id="2147376179" r:id="rId7"/>
    <p:sldId id="2147376121" r:id="rId8"/>
    <p:sldId id="2147376117" r:id="rId9"/>
    <p:sldId id="2147376178" r:id="rId10"/>
    <p:sldId id="2147376177" r:id="rId11"/>
    <p:sldId id="2147376118" r:id="rId12"/>
    <p:sldId id="2147376112" r:id="rId13"/>
    <p:sldId id="269" r:id="rId14"/>
    <p:sldId id="2147376128" r:id="rId15"/>
    <p:sldId id="2147376172" r:id="rId16"/>
    <p:sldId id="2147376173" r:id="rId17"/>
    <p:sldId id="2147376175" r:id="rId18"/>
    <p:sldId id="2147376176" r:id="rId19"/>
    <p:sldId id="302" r:id="rId20"/>
    <p:sldId id="2147376163" r:id="rId21"/>
    <p:sldId id="2147376164" r:id="rId22"/>
    <p:sldId id="2147376170" r:id="rId23"/>
    <p:sldId id="2147376137" r:id="rId24"/>
    <p:sldId id="2147376134" r:id="rId25"/>
    <p:sldId id="2147376135" r:id="rId26"/>
    <p:sldId id="2147376136" r:id="rId27"/>
    <p:sldId id="2147376124" r:id="rId28"/>
    <p:sldId id="2147376141" r:id="rId29"/>
    <p:sldId id="2147376138" r:id="rId30"/>
    <p:sldId id="2147376139" r:id="rId31"/>
    <p:sldId id="2147376140" r:id="rId32"/>
    <p:sldId id="2147376142" r:id="rId33"/>
    <p:sldId id="2147376143" r:id="rId34"/>
    <p:sldId id="305" r:id="rId35"/>
    <p:sldId id="2147376122" r:id="rId36"/>
    <p:sldId id="2147376165" r:id="rId37"/>
    <p:sldId id="2147376166" r:id="rId38"/>
    <p:sldId id="2147376167" r:id="rId39"/>
    <p:sldId id="2147376148" r:id="rId40"/>
    <p:sldId id="2147376168" r:id="rId41"/>
    <p:sldId id="2147376169" r:id="rId42"/>
    <p:sldId id="2147376144" r:id="rId43"/>
    <p:sldId id="2147376145" r:id="rId44"/>
    <p:sldId id="2147376146" r:id="rId45"/>
    <p:sldId id="2147376147" r:id="rId46"/>
    <p:sldId id="2147376150" r:id="rId47"/>
    <p:sldId id="2147376174" r:id="rId48"/>
    <p:sldId id="2147376152"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0672557-D102-49A3-9D57-3403F7BBBCCA}">
          <p14:sldIdLst>
            <p14:sldId id="2147376113"/>
          </p14:sldIdLst>
        </p14:section>
        <p14:section name="Untitled Section" id="{F4EF3347-E083-4B59-A51B-6787DF8EE2CA}">
          <p14:sldIdLst>
            <p14:sldId id="265"/>
            <p14:sldId id="2147376179"/>
            <p14:sldId id="2147376121"/>
            <p14:sldId id="2147376117"/>
            <p14:sldId id="2147376178"/>
            <p14:sldId id="2147376177"/>
            <p14:sldId id="2147376118"/>
            <p14:sldId id="2147376112"/>
            <p14:sldId id="269"/>
            <p14:sldId id="2147376128"/>
            <p14:sldId id="2147376172"/>
            <p14:sldId id="2147376173"/>
            <p14:sldId id="2147376175"/>
            <p14:sldId id="2147376176"/>
            <p14:sldId id="302"/>
            <p14:sldId id="2147376163"/>
            <p14:sldId id="2147376164"/>
            <p14:sldId id="2147376170"/>
            <p14:sldId id="2147376137"/>
            <p14:sldId id="2147376134"/>
            <p14:sldId id="2147376135"/>
            <p14:sldId id="2147376136"/>
            <p14:sldId id="2147376124"/>
            <p14:sldId id="2147376141"/>
            <p14:sldId id="2147376138"/>
            <p14:sldId id="2147376139"/>
            <p14:sldId id="2147376140"/>
            <p14:sldId id="2147376142"/>
            <p14:sldId id="2147376143"/>
            <p14:sldId id="305"/>
            <p14:sldId id="2147376122"/>
            <p14:sldId id="2147376165"/>
            <p14:sldId id="2147376166"/>
            <p14:sldId id="2147376167"/>
            <p14:sldId id="2147376148"/>
            <p14:sldId id="2147376168"/>
            <p14:sldId id="2147376169"/>
            <p14:sldId id="2147376144"/>
            <p14:sldId id="2147376145"/>
            <p14:sldId id="2147376146"/>
            <p14:sldId id="2147376147"/>
            <p14:sldId id="2147376150"/>
            <p14:sldId id="2147376174"/>
            <p14:sldId id="214737615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133005D-11CD-8EEF-3A57-F54DB3E5E4DE}" name="CORCORAN, Paul (NHS FRIMLEY ICB - D4U1Y)" initials="PC" userId="S::paulcorcoran@nhs.net::f58d344f-b7c7-4902-b872-5470bec4069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a:srgbClr val="005E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B47D81-4696-4971-A2CE-AC94B64A1F50}" v="8" dt="2026-02-02T12:18:20.4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522" autoAdjust="0"/>
    <p:restoredTop sz="94674" autoAdjust="0"/>
  </p:normalViewPr>
  <p:slideViewPr>
    <p:cSldViewPr snapToGrid="0" snapToObjects="1">
      <p:cViewPr varScale="1">
        <p:scale>
          <a:sx n="60" d="100"/>
          <a:sy n="60" d="100"/>
        </p:scale>
        <p:origin x="628" y="4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88" d="100"/>
          <a:sy n="88" d="100"/>
        </p:scale>
        <p:origin x="-387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handoutMaster" Target="handoutMasters/handoutMaster1.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mackenziec\AppData\Local\Microsoft\Windows\INetCache\Content.Outlook\PNBJNK96\LeDeR%20annual%20report%20dat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nhs-my.sharepoint.com/personal/james_breeze3_nhs_net/Documents/DSR_EBKW%20stats%2024_25%20for%20LeDeR%20report.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404154660194212"/>
          <c:y val="2.7977610861833781E-2"/>
          <c:w val="0.69845156837966815"/>
          <c:h val="0.84499478338720313"/>
        </c:manualLayout>
      </c:layout>
      <c:barChart>
        <c:barDir val="bar"/>
        <c:grouping val="clustered"/>
        <c:varyColors val="0"/>
        <c:ser>
          <c:idx val="0"/>
          <c:order val="0"/>
          <c:tx>
            <c:strRef>
              <c:f>Sheet3!$E$3</c:f>
              <c:strCache>
                <c:ptCount val="1"/>
                <c:pt idx="0">
                  <c:v>Who notified the death</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Sheet3!$D$4:$D$12</c:f>
              <c:strCache>
                <c:ptCount val="9"/>
                <c:pt idx="0">
                  <c:v>Ashford &amp; St Peter's</c:v>
                </c:pt>
                <c:pt idx="1">
                  <c:v>BHFT</c:v>
                </c:pt>
                <c:pt idx="2">
                  <c:v>Care provider</c:v>
                </c:pt>
                <c:pt idx="3">
                  <c:v>GP</c:v>
                </c:pt>
                <c:pt idx="4">
                  <c:v>ICB</c:v>
                </c:pt>
                <c:pt idx="5">
                  <c:v>Local Authority</c:v>
                </c:pt>
                <c:pt idx="6">
                  <c:v>OOA Acute</c:v>
                </c:pt>
                <c:pt idx="7">
                  <c:v>OOA CTPLD team</c:v>
                </c:pt>
                <c:pt idx="8">
                  <c:v>SaBP</c:v>
                </c:pt>
              </c:strCache>
            </c:strRef>
          </c:cat>
          <c:val>
            <c:numRef>
              <c:f>Sheet3!$E$4:$E$12</c:f>
              <c:numCache>
                <c:formatCode>General</c:formatCode>
                <c:ptCount val="9"/>
                <c:pt idx="0">
                  <c:v>1</c:v>
                </c:pt>
                <c:pt idx="1">
                  <c:v>19</c:v>
                </c:pt>
                <c:pt idx="2">
                  <c:v>11</c:v>
                </c:pt>
                <c:pt idx="3">
                  <c:v>2</c:v>
                </c:pt>
                <c:pt idx="4">
                  <c:v>1</c:v>
                </c:pt>
                <c:pt idx="5">
                  <c:v>6</c:v>
                </c:pt>
                <c:pt idx="6">
                  <c:v>1</c:v>
                </c:pt>
                <c:pt idx="7">
                  <c:v>1</c:v>
                </c:pt>
                <c:pt idx="8">
                  <c:v>20</c:v>
                </c:pt>
              </c:numCache>
            </c:numRef>
          </c:val>
          <c:extLst>
            <c:ext xmlns:c16="http://schemas.microsoft.com/office/drawing/2014/chart" uri="{C3380CC4-5D6E-409C-BE32-E72D297353CC}">
              <c16:uniqueId val="{00000000-F62D-47F2-AEEB-366637FADE4A}"/>
            </c:ext>
          </c:extLst>
        </c:ser>
        <c:dLbls>
          <c:dLblPos val="outEnd"/>
          <c:showLegendKey val="0"/>
          <c:showVal val="1"/>
          <c:showCatName val="0"/>
          <c:showSerName val="0"/>
          <c:showPercent val="0"/>
          <c:showBubbleSize val="0"/>
        </c:dLbls>
        <c:gapWidth val="182"/>
        <c:axId val="1383621584"/>
        <c:axId val="1383622064"/>
      </c:barChart>
      <c:catAx>
        <c:axId val="1383621584"/>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Reporter / Notifier</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83622064"/>
        <c:crosses val="autoZero"/>
        <c:auto val="1"/>
        <c:lblAlgn val="ctr"/>
        <c:lblOffset val="100"/>
        <c:noMultiLvlLbl val="0"/>
      </c:catAx>
      <c:valAx>
        <c:axId val="1383622064"/>
        <c:scaling>
          <c:orientation val="minMax"/>
          <c:max val="2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No. of Notifications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83621584"/>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1" i="0" u="none" strike="noStrike" kern="1200" baseline="0">
                <a:solidFill>
                  <a:schemeClr val="tx2"/>
                </a:solidFill>
                <a:latin typeface="Calibri" panose="020F0502020204030204" pitchFamily="34" charset="0"/>
                <a:ea typeface="Calibri" panose="020F0502020204030204" pitchFamily="34" charset="0"/>
                <a:cs typeface="Calibri" panose="020F0502020204030204" pitchFamily="34" charset="0"/>
              </a:defRPr>
            </a:pPr>
            <a:r>
              <a:rPr lang="en-US" sz="1100" dirty="0">
                <a:latin typeface="Calibri" panose="020F0502020204030204" pitchFamily="34" charset="0"/>
                <a:ea typeface="Calibri" panose="020F0502020204030204" pitchFamily="34" charset="0"/>
                <a:cs typeface="Calibri" panose="020F0502020204030204" pitchFamily="34" charset="0"/>
              </a:rPr>
              <a:t>Patients in the LD Register Age 14+ Annual Health Checks completed 2024/25 - All Places</a:t>
            </a:r>
          </a:p>
        </c:rich>
      </c:tx>
      <c:overlay val="0"/>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Calibri" panose="020F0502020204030204" pitchFamily="34" charset="0"/>
              <a:ea typeface="Calibri" panose="020F0502020204030204" pitchFamily="34" charset="0"/>
              <a:cs typeface="Calibri" panose="020F0502020204030204" pitchFamily="34" charset="0"/>
            </a:defRPr>
          </a:pPr>
          <a:endParaRPr lang="en-US"/>
        </a:p>
      </c:txPr>
    </c:title>
    <c:autoTitleDeleted val="0"/>
    <c:plotArea>
      <c:layout/>
      <c:barChart>
        <c:barDir val="col"/>
        <c:grouping val="clustered"/>
        <c:varyColors val="0"/>
        <c:ser>
          <c:idx val="0"/>
          <c:order val="0"/>
          <c:tx>
            <c:strRef>
              <c:f>Sheet1!$A$4</c:f>
              <c:strCache>
                <c:ptCount val="1"/>
                <c:pt idx="0">
                  <c:v>% of AHCs completed from 1 April</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cat>
            <c:numRef>
              <c:f>Sheet1!$B$3:$M$3</c:f>
              <c:numCache>
                <c:formatCode>mmm\-yy</c:formatCode>
                <c:ptCount val="12"/>
                <c:pt idx="0">
                  <c:v>45383</c:v>
                </c:pt>
                <c:pt idx="1">
                  <c:v>45413</c:v>
                </c:pt>
                <c:pt idx="2">
                  <c:v>45444</c:v>
                </c:pt>
                <c:pt idx="3">
                  <c:v>45474</c:v>
                </c:pt>
                <c:pt idx="4">
                  <c:v>45505</c:v>
                </c:pt>
                <c:pt idx="5">
                  <c:v>45536</c:v>
                </c:pt>
                <c:pt idx="6">
                  <c:v>45566</c:v>
                </c:pt>
                <c:pt idx="7">
                  <c:v>45597</c:v>
                </c:pt>
                <c:pt idx="8">
                  <c:v>45627</c:v>
                </c:pt>
                <c:pt idx="9">
                  <c:v>45658</c:v>
                </c:pt>
                <c:pt idx="10">
                  <c:v>45689</c:v>
                </c:pt>
                <c:pt idx="11">
                  <c:v>45717</c:v>
                </c:pt>
              </c:numCache>
            </c:numRef>
          </c:cat>
          <c:val>
            <c:numRef>
              <c:f>Sheet1!$B$4:$M$4</c:f>
              <c:numCache>
                <c:formatCode>0.00%</c:formatCode>
                <c:ptCount val="12"/>
                <c:pt idx="0">
                  <c:v>5.1799999999999999E-2</c:v>
                </c:pt>
                <c:pt idx="1">
                  <c:v>0.1069</c:v>
                </c:pt>
                <c:pt idx="2">
                  <c:v>0.15459999999999999</c:v>
                </c:pt>
                <c:pt idx="3">
                  <c:v>0.21729999999999999</c:v>
                </c:pt>
                <c:pt idx="4">
                  <c:v>0.27210000000000001</c:v>
                </c:pt>
                <c:pt idx="5">
                  <c:v>0.3453</c:v>
                </c:pt>
                <c:pt idx="6">
                  <c:v>0.42899999999999999</c:v>
                </c:pt>
                <c:pt idx="7">
                  <c:v>0.51239999999999997</c:v>
                </c:pt>
                <c:pt idx="8">
                  <c:v>0.58950000000000002</c:v>
                </c:pt>
                <c:pt idx="9">
                  <c:v>0.69630000000000003</c:v>
                </c:pt>
                <c:pt idx="10">
                  <c:v>0.78749999999999998</c:v>
                </c:pt>
                <c:pt idx="11">
                  <c:v>0.86829999999999996</c:v>
                </c:pt>
              </c:numCache>
            </c:numRef>
          </c:val>
          <c:extLst>
            <c:ext xmlns:c16="http://schemas.microsoft.com/office/drawing/2014/chart" uri="{C3380CC4-5D6E-409C-BE32-E72D297353CC}">
              <c16:uniqueId val="{00000000-F290-40AC-957E-E3A80F8DCD0E}"/>
            </c:ext>
          </c:extLst>
        </c:ser>
        <c:dLbls>
          <c:showLegendKey val="0"/>
          <c:showVal val="0"/>
          <c:showCatName val="0"/>
          <c:showSerName val="0"/>
          <c:showPercent val="0"/>
          <c:showBubbleSize val="0"/>
        </c:dLbls>
        <c:gapWidth val="219"/>
        <c:overlap val="-27"/>
        <c:axId val="990383216"/>
        <c:axId val="990383696"/>
      </c:barChart>
      <c:scatterChart>
        <c:scatterStyle val="lineMarker"/>
        <c:varyColors val="0"/>
        <c:ser>
          <c:idx val="1"/>
          <c:order val="1"/>
          <c:tx>
            <c:strRef>
              <c:f>Sheet1!$A$5</c:f>
              <c:strCache>
                <c:ptCount val="1"/>
                <c:pt idx="0">
                  <c:v>Target Trajectories (Frimley ICB Stretch Target 85%)</c:v>
                </c:pt>
              </c:strCache>
            </c:strRef>
          </c:tx>
          <c:spPr>
            <a:ln w="25400" cap="rnd">
              <a:noFill/>
              <a:round/>
            </a:ln>
            <a:effectLst/>
          </c:spPr>
          <c:marker>
            <c:symbol val="circle"/>
            <c:size val="6"/>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w="12700">
                <a:solidFill>
                  <a:schemeClr val="lt2"/>
                </a:solidFill>
                <a:round/>
              </a:ln>
              <a:effectLst/>
            </c:spPr>
          </c:marker>
          <c:xVal>
            <c:numRef>
              <c:f>Sheet1!$B$3:$M$3</c:f>
              <c:numCache>
                <c:formatCode>mmm\-yy</c:formatCode>
                <c:ptCount val="12"/>
                <c:pt idx="0">
                  <c:v>45383</c:v>
                </c:pt>
                <c:pt idx="1">
                  <c:v>45413</c:v>
                </c:pt>
                <c:pt idx="2">
                  <c:v>45444</c:v>
                </c:pt>
                <c:pt idx="3">
                  <c:v>45474</c:v>
                </c:pt>
                <c:pt idx="4">
                  <c:v>45505</c:v>
                </c:pt>
                <c:pt idx="5">
                  <c:v>45536</c:v>
                </c:pt>
                <c:pt idx="6">
                  <c:v>45566</c:v>
                </c:pt>
                <c:pt idx="7">
                  <c:v>45597</c:v>
                </c:pt>
                <c:pt idx="8">
                  <c:v>45627</c:v>
                </c:pt>
                <c:pt idx="9">
                  <c:v>45658</c:v>
                </c:pt>
                <c:pt idx="10">
                  <c:v>45689</c:v>
                </c:pt>
                <c:pt idx="11">
                  <c:v>45717</c:v>
                </c:pt>
              </c:numCache>
            </c:numRef>
          </c:xVal>
          <c:yVal>
            <c:numRef>
              <c:f>Sheet1!$B$5:$M$5</c:f>
              <c:numCache>
                <c:formatCode>0%</c:formatCode>
                <c:ptCount val="12"/>
                <c:pt idx="0">
                  <c:v>0.05</c:v>
                </c:pt>
                <c:pt idx="1">
                  <c:v>0.1</c:v>
                </c:pt>
                <c:pt idx="2">
                  <c:v>0.15</c:v>
                </c:pt>
                <c:pt idx="3">
                  <c:v>0.22</c:v>
                </c:pt>
                <c:pt idx="4">
                  <c:v>0.28000000000000003</c:v>
                </c:pt>
                <c:pt idx="5">
                  <c:v>0.36</c:v>
                </c:pt>
                <c:pt idx="6">
                  <c:v>0.45</c:v>
                </c:pt>
                <c:pt idx="7">
                  <c:v>0.5</c:v>
                </c:pt>
                <c:pt idx="8">
                  <c:v>0.55000000000000004</c:v>
                </c:pt>
                <c:pt idx="9">
                  <c:v>0.65</c:v>
                </c:pt>
                <c:pt idx="10">
                  <c:v>0.75</c:v>
                </c:pt>
                <c:pt idx="11">
                  <c:v>0.85</c:v>
                </c:pt>
              </c:numCache>
            </c:numRef>
          </c:yVal>
          <c:smooth val="0"/>
          <c:extLst>
            <c:ext xmlns:c16="http://schemas.microsoft.com/office/drawing/2014/chart" uri="{C3380CC4-5D6E-409C-BE32-E72D297353CC}">
              <c16:uniqueId val="{00000001-F290-40AC-957E-E3A80F8DCD0E}"/>
            </c:ext>
          </c:extLst>
        </c:ser>
        <c:ser>
          <c:idx val="2"/>
          <c:order val="2"/>
          <c:tx>
            <c:strRef>
              <c:f>Sheet1!$A$6</c:f>
              <c:strCache>
                <c:ptCount val="1"/>
                <c:pt idx="0">
                  <c:v>NHSE Target Trajectories (75%)</c:v>
                </c:pt>
              </c:strCache>
            </c:strRef>
          </c:tx>
          <c:spPr>
            <a:ln w="25400" cap="rnd">
              <a:noFill/>
              <a:round/>
            </a:ln>
            <a:effectLst/>
          </c:spPr>
          <c:marker>
            <c:symbol val="circle"/>
            <c:size val="6"/>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w="12700">
                <a:solidFill>
                  <a:schemeClr val="lt2"/>
                </a:solidFill>
                <a:round/>
              </a:ln>
              <a:effectLst/>
            </c:spPr>
          </c:marker>
          <c:xVal>
            <c:numRef>
              <c:f>Sheet1!$B$3:$M$3</c:f>
              <c:numCache>
                <c:formatCode>mmm\-yy</c:formatCode>
                <c:ptCount val="12"/>
                <c:pt idx="0">
                  <c:v>45383</c:v>
                </c:pt>
                <c:pt idx="1">
                  <c:v>45413</c:v>
                </c:pt>
                <c:pt idx="2">
                  <c:v>45444</c:v>
                </c:pt>
                <c:pt idx="3">
                  <c:v>45474</c:v>
                </c:pt>
                <c:pt idx="4">
                  <c:v>45505</c:v>
                </c:pt>
                <c:pt idx="5">
                  <c:v>45536</c:v>
                </c:pt>
                <c:pt idx="6">
                  <c:v>45566</c:v>
                </c:pt>
                <c:pt idx="7">
                  <c:v>45597</c:v>
                </c:pt>
                <c:pt idx="8">
                  <c:v>45627</c:v>
                </c:pt>
                <c:pt idx="9">
                  <c:v>45658</c:v>
                </c:pt>
                <c:pt idx="10">
                  <c:v>45689</c:v>
                </c:pt>
                <c:pt idx="11">
                  <c:v>45717</c:v>
                </c:pt>
              </c:numCache>
            </c:numRef>
          </c:xVal>
          <c:yVal>
            <c:numRef>
              <c:f>Sheet1!$B$6:$M$6</c:f>
              <c:numCache>
                <c:formatCode>0%</c:formatCode>
                <c:ptCount val="12"/>
                <c:pt idx="0">
                  <c:v>0.04</c:v>
                </c:pt>
                <c:pt idx="1">
                  <c:v>0.09</c:v>
                </c:pt>
                <c:pt idx="2">
                  <c:v>0.13</c:v>
                </c:pt>
                <c:pt idx="3">
                  <c:v>0.19</c:v>
                </c:pt>
                <c:pt idx="4">
                  <c:v>0.24</c:v>
                </c:pt>
                <c:pt idx="5">
                  <c:v>0.28999999999999998</c:v>
                </c:pt>
                <c:pt idx="6">
                  <c:v>0.36</c:v>
                </c:pt>
                <c:pt idx="7">
                  <c:v>0.43</c:v>
                </c:pt>
                <c:pt idx="8">
                  <c:v>0.49</c:v>
                </c:pt>
                <c:pt idx="9">
                  <c:v>0.57999999999999996</c:v>
                </c:pt>
                <c:pt idx="10">
                  <c:v>0.66</c:v>
                </c:pt>
                <c:pt idx="11">
                  <c:v>0.75</c:v>
                </c:pt>
              </c:numCache>
            </c:numRef>
          </c:yVal>
          <c:smooth val="0"/>
          <c:extLst>
            <c:ext xmlns:c16="http://schemas.microsoft.com/office/drawing/2014/chart" uri="{C3380CC4-5D6E-409C-BE32-E72D297353CC}">
              <c16:uniqueId val="{00000002-F290-40AC-957E-E3A80F8DCD0E}"/>
            </c:ext>
          </c:extLst>
        </c:ser>
        <c:dLbls>
          <c:showLegendKey val="0"/>
          <c:showVal val="0"/>
          <c:showCatName val="0"/>
          <c:showSerName val="0"/>
          <c:showPercent val="0"/>
          <c:showBubbleSize val="0"/>
        </c:dLbls>
        <c:axId val="990383216"/>
        <c:axId val="990383696"/>
      </c:scatterChart>
      <c:dateAx>
        <c:axId val="990383216"/>
        <c:scaling>
          <c:orientation val="minMax"/>
        </c:scaling>
        <c:delete val="0"/>
        <c:axPos val="b"/>
        <c:numFmt formatCode="mmm\-yy"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990383696"/>
        <c:crosses val="autoZero"/>
        <c:auto val="1"/>
        <c:lblOffset val="100"/>
        <c:baseTimeUnit val="months"/>
      </c:dateAx>
      <c:valAx>
        <c:axId val="990383696"/>
        <c:scaling>
          <c:orientation val="minMax"/>
        </c:scaling>
        <c:delete val="0"/>
        <c:axPos val="l"/>
        <c:majorGridlines>
          <c:spPr>
            <a:ln w="9525" cap="flat" cmpd="sng" algn="ctr">
              <a:solidFill>
                <a:schemeClr val="tx2">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990383216"/>
        <c:crosses val="autoZero"/>
        <c:crossBetween val="between"/>
      </c:valAx>
      <c:dTable>
        <c:showHorzBorder val="1"/>
        <c:showVertBorder val="1"/>
        <c:showOutline val="1"/>
        <c:showKeys val="1"/>
        <c:spPr>
          <a:noFill/>
          <a:ln w="9525">
            <a:solidFill>
              <a:schemeClr val="tx2">
                <a:lumMod val="15000"/>
                <a:lumOff val="85000"/>
              </a:schemeClr>
            </a:solid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dTable>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100" dirty="0">
                <a:latin typeface="Calibri" panose="020F0502020204030204" pitchFamily="34" charset="0"/>
                <a:ea typeface="Calibri" panose="020F0502020204030204" pitchFamily="34" charset="0"/>
                <a:cs typeface="Calibri" panose="020F0502020204030204" pitchFamily="34" charset="0"/>
              </a:rPr>
              <a:t>On the LD Register Age 14+ % of Patients who have had a Completed AHC, have also had a HAP C/R 2024/25 - All Places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Sheet1!$A$33</c:f>
              <c:strCache>
                <c:ptCount val="1"/>
                <c:pt idx="0">
                  <c:v>% of HAP C/R 2024/25</c:v>
                </c:pt>
              </c:strCache>
            </c:strRef>
          </c:tx>
          <c:spPr>
            <a:solidFill>
              <a:schemeClr val="accent1"/>
            </a:solidFill>
            <a:ln>
              <a:noFill/>
            </a:ln>
            <a:effectLst/>
          </c:spPr>
          <c:invertIfNegative val="0"/>
          <c:cat>
            <c:numRef>
              <c:f>Sheet1!$B$32:$M$32</c:f>
              <c:numCache>
                <c:formatCode>mmm\-yy</c:formatCode>
                <c:ptCount val="12"/>
                <c:pt idx="0">
                  <c:v>45383</c:v>
                </c:pt>
                <c:pt idx="1">
                  <c:v>45413</c:v>
                </c:pt>
                <c:pt idx="2">
                  <c:v>45444</c:v>
                </c:pt>
                <c:pt idx="3">
                  <c:v>45474</c:v>
                </c:pt>
                <c:pt idx="4">
                  <c:v>45505</c:v>
                </c:pt>
                <c:pt idx="5">
                  <c:v>45536</c:v>
                </c:pt>
                <c:pt idx="6">
                  <c:v>45566</c:v>
                </c:pt>
                <c:pt idx="7">
                  <c:v>45597</c:v>
                </c:pt>
                <c:pt idx="8">
                  <c:v>45627</c:v>
                </c:pt>
                <c:pt idx="9">
                  <c:v>45658</c:v>
                </c:pt>
                <c:pt idx="10">
                  <c:v>45689</c:v>
                </c:pt>
                <c:pt idx="11">
                  <c:v>45717</c:v>
                </c:pt>
              </c:numCache>
            </c:numRef>
          </c:cat>
          <c:val>
            <c:numRef>
              <c:f>Sheet1!$B$33:$M$33</c:f>
              <c:numCache>
                <c:formatCode>0.00%</c:formatCode>
                <c:ptCount val="12"/>
                <c:pt idx="0">
                  <c:v>0.89349999999999996</c:v>
                </c:pt>
                <c:pt idx="1">
                  <c:v>0.92310000000000003</c:v>
                </c:pt>
                <c:pt idx="2">
                  <c:v>0.91420000000000001</c:v>
                </c:pt>
                <c:pt idx="3">
                  <c:v>0.89690000000000003</c:v>
                </c:pt>
                <c:pt idx="4">
                  <c:v>0.90069999999999995</c:v>
                </c:pt>
                <c:pt idx="5">
                  <c:v>0.90480000000000005</c:v>
                </c:pt>
                <c:pt idx="6">
                  <c:v>0.91169999999999995</c:v>
                </c:pt>
                <c:pt idx="7">
                  <c:v>0.90969999999999995</c:v>
                </c:pt>
                <c:pt idx="8">
                  <c:v>0.92269999999999996</c:v>
                </c:pt>
                <c:pt idx="9">
                  <c:v>0.9365</c:v>
                </c:pt>
                <c:pt idx="10">
                  <c:v>0.97140000000000004</c:v>
                </c:pt>
                <c:pt idx="11">
                  <c:v>0.9829</c:v>
                </c:pt>
              </c:numCache>
            </c:numRef>
          </c:val>
          <c:extLst>
            <c:ext xmlns:c16="http://schemas.microsoft.com/office/drawing/2014/chart" uri="{C3380CC4-5D6E-409C-BE32-E72D297353CC}">
              <c16:uniqueId val="{00000000-66B8-4092-8F5F-C20DA4C5F466}"/>
            </c:ext>
          </c:extLst>
        </c:ser>
        <c:dLbls>
          <c:showLegendKey val="0"/>
          <c:showVal val="0"/>
          <c:showCatName val="0"/>
          <c:showSerName val="0"/>
          <c:showPercent val="0"/>
          <c:showBubbleSize val="0"/>
        </c:dLbls>
        <c:gapWidth val="219"/>
        <c:overlap val="-27"/>
        <c:axId val="1249457088"/>
        <c:axId val="1249458048"/>
      </c:barChart>
      <c:lineChart>
        <c:grouping val="stacked"/>
        <c:varyColors val="0"/>
        <c:ser>
          <c:idx val="1"/>
          <c:order val="1"/>
          <c:tx>
            <c:strRef>
              <c:f>Sheet1!$A$34</c:f>
              <c:strCache>
                <c:ptCount val="1"/>
                <c:pt idx="0">
                  <c:v>Target </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Sheet1!$B$32:$M$32</c:f>
              <c:numCache>
                <c:formatCode>mmm\-yy</c:formatCode>
                <c:ptCount val="12"/>
                <c:pt idx="0">
                  <c:v>45383</c:v>
                </c:pt>
                <c:pt idx="1">
                  <c:v>45413</c:v>
                </c:pt>
                <c:pt idx="2">
                  <c:v>45444</c:v>
                </c:pt>
                <c:pt idx="3">
                  <c:v>45474</c:v>
                </c:pt>
                <c:pt idx="4">
                  <c:v>45505</c:v>
                </c:pt>
                <c:pt idx="5">
                  <c:v>45536</c:v>
                </c:pt>
                <c:pt idx="6">
                  <c:v>45566</c:v>
                </c:pt>
                <c:pt idx="7">
                  <c:v>45597</c:v>
                </c:pt>
                <c:pt idx="8">
                  <c:v>45627</c:v>
                </c:pt>
                <c:pt idx="9">
                  <c:v>45658</c:v>
                </c:pt>
                <c:pt idx="10">
                  <c:v>45689</c:v>
                </c:pt>
                <c:pt idx="11">
                  <c:v>45717</c:v>
                </c:pt>
              </c:numCache>
            </c:numRef>
          </c:cat>
          <c:val>
            <c:numRef>
              <c:f>Sheet1!$B$34:$M$34</c:f>
              <c:numCache>
                <c:formatCode>0%</c:formatCode>
                <c:ptCount val="12"/>
                <c:pt idx="0">
                  <c:v>1</c:v>
                </c:pt>
                <c:pt idx="1">
                  <c:v>1</c:v>
                </c:pt>
                <c:pt idx="2">
                  <c:v>1</c:v>
                </c:pt>
                <c:pt idx="3">
                  <c:v>1</c:v>
                </c:pt>
                <c:pt idx="4">
                  <c:v>1</c:v>
                </c:pt>
                <c:pt idx="5">
                  <c:v>1</c:v>
                </c:pt>
                <c:pt idx="6">
                  <c:v>1</c:v>
                </c:pt>
                <c:pt idx="7">
                  <c:v>1</c:v>
                </c:pt>
                <c:pt idx="8">
                  <c:v>1</c:v>
                </c:pt>
                <c:pt idx="9">
                  <c:v>1</c:v>
                </c:pt>
                <c:pt idx="10">
                  <c:v>1</c:v>
                </c:pt>
                <c:pt idx="11">
                  <c:v>1</c:v>
                </c:pt>
              </c:numCache>
            </c:numRef>
          </c:val>
          <c:smooth val="0"/>
          <c:extLst>
            <c:ext xmlns:c16="http://schemas.microsoft.com/office/drawing/2014/chart" uri="{C3380CC4-5D6E-409C-BE32-E72D297353CC}">
              <c16:uniqueId val="{00000001-66B8-4092-8F5F-C20DA4C5F466}"/>
            </c:ext>
          </c:extLst>
        </c:ser>
        <c:dLbls>
          <c:showLegendKey val="0"/>
          <c:showVal val="0"/>
          <c:showCatName val="0"/>
          <c:showSerName val="0"/>
          <c:showPercent val="0"/>
          <c:showBubbleSize val="0"/>
        </c:dLbls>
        <c:marker val="1"/>
        <c:smooth val="0"/>
        <c:axId val="1249457088"/>
        <c:axId val="1249458048"/>
      </c:lineChart>
      <c:dateAx>
        <c:axId val="124945708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49458048"/>
        <c:crosses val="autoZero"/>
        <c:auto val="1"/>
        <c:lblOffset val="100"/>
        <c:baseTimeUnit val="months"/>
      </c:dateAx>
      <c:valAx>
        <c:axId val="124945804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494570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Number of LDA 0-25s in East Berkshire on DSR and % Allocated a Keyworker</a:t>
            </a:r>
            <a:r>
              <a:rPr lang="en-GB" baseline="0" dirty="0"/>
              <a:t> in 2024/25</a:t>
            </a:r>
            <a:endParaRPr lang="en-GB"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clustered"/>
        <c:varyColors val="0"/>
        <c:ser>
          <c:idx val="0"/>
          <c:order val="0"/>
          <c:tx>
            <c:strRef>
              <c:f>Sheet1!$B$1</c:f>
              <c:strCache>
                <c:ptCount val="1"/>
                <c:pt idx="0">
                  <c:v>CYPs on the DSR</c:v>
                </c:pt>
              </c:strCache>
            </c:strRef>
          </c:tx>
          <c:spPr>
            <a:solidFill>
              <a:srgbClr val="1264A1"/>
            </a:solidFill>
            <a:ln>
              <a:noFill/>
            </a:ln>
            <a:effectLst/>
          </c:spPr>
          <c:invertIfNegative val="0"/>
          <c:cat>
            <c:numRef>
              <c:f>Sheet1!$A$2:$A$13</c:f>
              <c:numCache>
                <c:formatCode>mmm\-yy</c:formatCode>
                <c:ptCount val="12"/>
                <c:pt idx="0">
                  <c:v>45383</c:v>
                </c:pt>
                <c:pt idx="1">
                  <c:v>45413</c:v>
                </c:pt>
                <c:pt idx="2">
                  <c:v>45444</c:v>
                </c:pt>
                <c:pt idx="3">
                  <c:v>45474</c:v>
                </c:pt>
                <c:pt idx="4">
                  <c:v>45505</c:v>
                </c:pt>
                <c:pt idx="5">
                  <c:v>45536</c:v>
                </c:pt>
                <c:pt idx="6">
                  <c:v>45566</c:v>
                </c:pt>
                <c:pt idx="7">
                  <c:v>45597</c:v>
                </c:pt>
                <c:pt idx="8">
                  <c:v>45627</c:v>
                </c:pt>
                <c:pt idx="9">
                  <c:v>45658</c:v>
                </c:pt>
                <c:pt idx="10">
                  <c:v>45689</c:v>
                </c:pt>
                <c:pt idx="11">
                  <c:v>45717</c:v>
                </c:pt>
              </c:numCache>
            </c:numRef>
          </c:cat>
          <c:val>
            <c:numRef>
              <c:f>Sheet1!$B$2:$B$13</c:f>
              <c:numCache>
                <c:formatCode>General</c:formatCode>
                <c:ptCount val="12"/>
                <c:pt idx="0">
                  <c:v>52</c:v>
                </c:pt>
                <c:pt idx="1">
                  <c:v>50</c:v>
                </c:pt>
                <c:pt idx="2">
                  <c:v>57</c:v>
                </c:pt>
                <c:pt idx="3">
                  <c:v>54</c:v>
                </c:pt>
                <c:pt idx="4">
                  <c:v>40</c:v>
                </c:pt>
                <c:pt idx="5">
                  <c:v>44</c:v>
                </c:pt>
                <c:pt idx="6">
                  <c:v>45</c:v>
                </c:pt>
                <c:pt idx="7">
                  <c:v>63</c:v>
                </c:pt>
                <c:pt idx="8">
                  <c:v>65</c:v>
                </c:pt>
                <c:pt idx="9">
                  <c:v>67</c:v>
                </c:pt>
                <c:pt idx="10">
                  <c:v>64</c:v>
                </c:pt>
                <c:pt idx="11">
                  <c:v>65</c:v>
                </c:pt>
              </c:numCache>
            </c:numRef>
          </c:val>
          <c:extLst>
            <c:ext xmlns:c16="http://schemas.microsoft.com/office/drawing/2014/chart" uri="{C3380CC4-5D6E-409C-BE32-E72D297353CC}">
              <c16:uniqueId val="{00000000-D799-4B7E-8561-D4992A68FB5C}"/>
            </c:ext>
          </c:extLst>
        </c:ser>
        <c:ser>
          <c:idx val="1"/>
          <c:order val="1"/>
          <c:tx>
            <c:strRef>
              <c:f>Sheet1!$C$1</c:f>
              <c:strCache>
                <c:ptCount val="1"/>
                <c:pt idx="0">
                  <c:v>CYPs allocated a key worker</c:v>
                </c:pt>
              </c:strCache>
            </c:strRef>
          </c:tx>
          <c:spPr>
            <a:solidFill>
              <a:srgbClr val="6C8FB3"/>
            </a:solidFill>
            <a:ln>
              <a:noFill/>
            </a:ln>
            <a:effectLst/>
          </c:spPr>
          <c:invertIfNegative val="0"/>
          <c:cat>
            <c:numRef>
              <c:f>Sheet1!$A$2:$A$13</c:f>
              <c:numCache>
                <c:formatCode>mmm\-yy</c:formatCode>
                <c:ptCount val="12"/>
                <c:pt idx="0">
                  <c:v>45383</c:v>
                </c:pt>
                <c:pt idx="1">
                  <c:v>45413</c:v>
                </c:pt>
                <c:pt idx="2">
                  <c:v>45444</c:v>
                </c:pt>
                <c:pt idx="3">
                  <c:v>45474</c:v>
                </c:pt>
                <c:pt idx="4">
                  <c:v>45505</c:v>
                </c:pt>
                <c:pt idx="5">
                  <c:v>45536</c:v>
                </c:pt>
                <c:pt idx="6">
                  <c:v>45566</c:v>
                </c:pt>
                <c:pt idx="7">
                  <c:v>45597</c:v>
                </c:pt>
                <c:pt idx="8">
                  <c:v>45627</c:v>
                </c:pt>
                <c:pt idx="9">
                  <c:v>45658</c:v>
                </c:pt>
                <c:pt idx="10">
                  <c:v>45689</c:v>
                </c:pt>
                <c:pt idx="11">
                  <c:v>45717</c:v>
                </c:pt>
              </c:numCache>
            </c:numRef>
          </c:cat>
          <c:val>
            <c:numRef>
              <c:f>Sheet1!$C$2:$C$13</c:f>
              <c:numCache>
                <c:formatCode>General</c:formatCode>
                <c:ptCount val="12"/>
                <c:pt idx="0">
                  <c:v>38</c:v>
                </c:pt>
                <c:pt idx="1">
                  <c:v>38</c:v>
                </c:pt>
                <c:pt idx="2">
                  <c:v>50</c:v>
                </c:pt>
                <c:pt idx="3">
                  <c:v>44</c:v>
                </c:pt>
                <c:pt idx="4">
                  <c:v>33</c:v>
                </c:pt>
                <c:pt idx="5">
                  <c:v>35</c:v>
                </c:pt>
                <c:pt idx="6">
                  <c:v>41</c:v>
                </c:pt>
                <c:pt idx="7">
                  <c:v>56</c:v>
                </c:pt>
                <c:pt idx="8">
                  <c:v>53</c:v>
                </c:pt>
                <c:pt idx="9">
                  <c:v>58</c:v>
                </c:pt>
                <c:pt idx="10">
                  <c:v>56</c:v>
                </c:pt>
                <c:pt idx="11">
                  <c:v>57</c:v>
                </c:pt>
              </c:numCache>
            </c:numRef>
          </c:val>
          <c:extLst>
            <c:ext xmlns:c16="http://schemas.microsoft.com/office/drawing/2014/chart" uri="{C3380CC4-5D6E-409C-BE32-E72D297353CC}">
              <c16:uniqueId val="{00000001-D799-4B7E-8561-D4992A68FB5C}"/>
            </c:ext>
          </c:extLst>
        </c:ser>
        <c:dLbls>
          <c:showLegendKey val="0"/>
          <c:showVal val="0"/>
          <c:showCatName val="0"/>
          <c:showSerName val="0"/>
          <c:showPercent val="0"/>
          <c:showBubbleSize val="0"/>
        </c:dLbls>
        <c:gapWidth val="219"/>
        <c:overlap val="-27"/>
        <c:axId val="458953760"/>
        <c:axId val="1460160704"/>
      </c:barChart>
      <c:lineChart>
        <c:grouping val="standard"/>
        <c:varyColors val="0"/>
        <c:ser>
          <c:idx val="2"/>
          <c:order val="2"/>
          <c:tx>
            <c:strRef>
              <c:f>Sheet1!$D$1</c:f>
              <c:strCache>
                <c:ptCount val="1"/>
                <c:pt idx="0">
                  <c:v>% allocated (community)</c:v>
                </c:pt>
              </c:strCache>
            </c:strRef>
          </c:tx>
          <c:spPr>
            <a:ln w="19050" cap="rnd">
              <a:solidFill>
                <a:srgbClr val="191818"/>
              </a:solidFill>
              <a:round/>
            </a:ln>
            <a:effectLst/>
          </c:spPr>
          <c:marker>
            <c:symbol val="triangle"/>
            <c:size val="7"/>
            <c:spPr>
              <a:solidFill>
                <a:srgbClr val="191818"/>
              </a:solidFill>
              <a:ln w="9525">
                <a:solidFill>
                  <a:srgbClr val="191818"/>
                </a:solidFill>
              </a:ln>
              <a:effectLst/>
            </c:spPr>
          </c:marker>
          <c:cat>
            <c:numRef>
              <c:f>Sheet1!$A$2:$A$13</c:f>
              <c:numCache>
                <c:formatCode>mmm\-yy</c:formatCode>
                <c:ptCount val="12"/>
                <c:pt idx="0">
                  <c:v>45383</c:v>
                </c:pt>
                <c:pt idx="1">
                  <c:v>45413</c:v>
                </c:pt>
                <c:pt idx="2">
                  <c:v>45444</c:v>
                </c:pt>
                <c:pt idx="3">
                  <c:v>45474</c:v>
                </c:pt>
                <c:pt idx="4">
                  <c:v>45505</c:v>
                </c:pt>
                <c:pt idx="5">
                  <c:v>45536</c:v>
                </c:pt>
                <c:pt idx="6">
                  <c:v>45566</c:v>
                </c:pt>
                <c:pt idx="7">
                  <c:v>45597</c:v>
                </c:pt>
                <c:pt idx="8">
                  <c:v>45627</c:v>
                </c:pt>
                <c:pt idx="9">
                  <c:v>45658</c:v>
                </c:pt>
                <c:pt idx="10">
                  <c:v>45689</c:v>
                </c:pt>
                <c:pt idx="11">
                  <c:v>45717</c:v>
                </c:pt>
              </c:numCache>
            </c:numRef>
          </c:cat>
          <c:val>
            <c:numRef>
              <c:f>Sheet1!$D$2:$D$13</c:f>
              <c:numCache>
                <c:formatCode>General</c:formatCode>
                <c:ptCount val="12"/>
                <c:pt idx="0">
                  <c:v>73</c:v>
                </c:pt>
                <c:pt idx="1">
                  <c:v>76</c:v>
                </c:pt>
                <c:pt idx="2">
                  <c:v>82</c:v>
                </c:pt>
                <c:pt idx="3">
                  <c:v>85</c:v>
                </c:pt>
                <c:pt idx="4">
                  <c:v>83</c:v>
                </c:pt>
                <c:pt idx="5">
                  <c:v>87</c:v>
                </c:pt>
                <c:pt idx="6">
                  <c:v>90</c:v>
                </c:pt>
                <c:pt idx="7">
                  <c:v>91</c:v>
                </c:pt>
                <c:pt idx="8">
                  <c:v>86</c:v>
                </c:pt>
                <c:pt idx="9">
                  <c:v>89</c:v>
                </c:pt>
                <c:pt idx="10">
                  <c:v>90</c:v>
                </c:pt>
                <c:pt idx="11">
                  <c:v>90</c:v>
                </c:pt>
              </c:numCache>
            </c:numRef>
          </c:val>
          <c:smooth val="0"/>
          <c:extLst>
            <c:ext xmlns:c16="http://schemas.microsoft.com/office/drawing/2014/chart" uri="{C3380CC4-5D6E-409C-BE32-E72D297353CC}">
              <c16:uniqueId val="{00000002-D799-4B7E-8561-D4992A68FB5C}"/>
            </c:ext>
          </c:extLst>
        </c:ser>
        <c:ser>
          <c:idx val="3"/>
          <c:order val="3"/>
          <c:tx>
            <c:strRef>
              <c:f>Sheet1!$E$1</c:f>
              <c:strCache>
                <c:ptCount val="1"/>
                <c:pt idx="0">
                  <c:v>%allocated (inpatient)</c:v>
                </c:pt>
              </c:strCache>
            </c:strRef>
          </c:tx>
          <c:spPr>
            <a:ln w="19050" cap="rnd">
              <a:solidFill>
                <a:schemeClr val="tx1"/>
              </a:solidFill>
              <a:round/>
            </a:ln>
            <a:effectLst/>
          </c:spPr>
          <c:marker>
            <c:symbol val="x"/>
            <c:size val="7"/>
            <c:spPr>
              <a:solidFill>
                <a:srgbClr val="191818"/>
              </a:solidFill>
              <a:ln w="9525">
                <a:solidFill>
                  <a:schemeClr val="tx1"/>
                </a:solidFill>
              </a:ln>
              <a:effectLst/>
            </c:spPr>
          </c:marker>
          <c:cat>
            <c:numRef>
              <c:f>Sheet1!$A$2:$A$13</c:f>
              <c:numCache>
                <c:formatCode>mmm\-yy</c:formatCode>
                <c:ptCount val="12"/>
                <c:pt idx="0">
                  <c:v>45383</c:v>
                </c:pt>
                <c:pt idx="1">
                  <c:v>45413</c:v>
                </c:pt>
                <c:pt idx="2">
                  <c:v>45444</c:v>
                </c:pt>
                <c:pt idx="3">
                  <c:v>45474</c:v>
                </c:pt>
                <c:pt idx="4">
                  <c:v>45505</c:v>
                </c:pt>
                <c:pt idx="5">
                  <c:v>45536</c:v>
                </c:pt>
                <c:pt idx="6">
                  <c:v>45566</c:v>
                </c:pt>
                <c:pt idx="7">
                  <c:v>45597</c:v>
                </c:pt>
                <c:pt idx="8">
                  <c:v>45627</c:v>
                </c:pt>
                <c:pt idx="9">
                  <c:v>45658</c:v>
                </c:pt>
                <c:pt idx="10">
                  <c:v>45689</c:v>
                </c:pt>
                <c:pt idx="11">
                  <c:v>45717</c:v>
                </c:pt>
              </c:numCache>
            </c:numRef>
          </c:cat>
          <c:val>
            <c:numRef>
              <c:f>Sheet1!$E$2:$E$13</c:f>
              <c:numCache>
                <c:formatCode>General</c:formatCode>
                <c:ptCount val="12"/>
                <c:pt idx="0">
                  <c:v>0</c:v>
                </c:pt>
                <c:pt idx="1">
                  <c:v>0</c:v>
                </c:pt>
                <c:pt idx="2">
                  <c:v>33</c:v>
                </c:pt>
                <c:pt idx="3">
                  <c:v>50</c:v>
                </c:pt>
                <c:pt idx="4">
                  <c:v>33</c:v>
                </c:pt>
                <c:pt idx="5">
                  <c:v>25</c:v>
                </c:pt>
                <c:pt idx="6">
                  <c:v>0</c:v>
                </c:pt>
                <c:pt idx="7">
                  <c:v>0</c:v>
                </c:pt>
                <c:pt idx="8">
                  <c:v>25</c:v>
                </c:pt>
                <c:pt idx="9">
                  <c:v>0</c:v>
                </c:pt>
                <c:pt idx="10">
                  <c:v>33</c:v>
                </c:pt>
                <c:pt idx="11">
                  <c:v>33</c:v>
                </c:pt>
              </c:numCache>
            </c:numRef>
          </c:val>
          <c:smooth val="0"/>
          <c:extLst>
            <c:ext xmlns:c16="http://schemas.microsoft.com/office/drawing/2014/chart" uri="{C3380CC4-5D6E-409C-BE32-E72D297353CC}">
              <c16:uniqueId val="{00000003-D799-4B7E-8561-D4992A68FB5C}"/>
            </c:ext>
          </c:extLst>
        </c:ser>
        <c:ser>
          <c:idx val="4"/>
          <c:order val="4"/>
          <c:tx>
            <c:strRef>
              <c:f>Sheet1!$F$1</c:f>
              <c:strCache>
                <c:ptCount val="1"/>
                <c:pt idx="0">
                  <c:v>NHSE KPI target (90%)</c:v>
                </c:pt>
              </c:strCache>
            </c:strRef>
          </c:tx>
          <c:spPr>
            <a:ln w="19050" cap="rnd">
              <a:solidFill>
                <a:srgbClr val="B5BBC4"/>
              </a:solidFill>
              <a:round/>
            </a:ln>
            <a:effectLst/>
          </c:spPr>
          <c:marker>
            <c:symbol val="none"/>
          </c:marker>
          <c:cat>
            <c:numRef>
              <c:f>Sheet1!$A$2:$A$13</c:f>
              <c:numCache>
                <c:formatCode>mmm\-yy</c:formatCode>
                <c:ptCount val="12"/>
                <c:pt idx="0">
                  <c:v>45383</c:v>
                </c:pt>
                <c:pt idx="1">
                  <c:v>45413</c:v>
                </c:pt>
                <c:pt idx="2">
                  <c:v>45444</c:v>
                </c:pt>
                <c:pt idx="3">
                  <c:v>45474</c:v>
                </c:pt>
                <c:pt idx="4">
                  <c:v>45505</c:v>
                </c:pt>
                <c:pt idx="5">
                  <c:v>45536</c:v>
                </c:pt>
                <c:pt idx="6">
                  <c:v>45566</c:v>
                </c:pt>
                <c:pt idx="7">
                  <c:v>45597</c:v>
                </c:pt>
                <c:pt idx="8">
                  <c:v>45627</c:v>
                </c:pt>
                <c:pt idx="9">
                  <c:v>45658</c:v>
                </c:pt>
                <c:pt idx="10">
                  <c:v>45689</c:v>
                </c:pt>
                <c:pt idx="11">
                  <c:v>45717</c:v>
                </c:pt>
              </c:numCache>
            </c:numRef>
          </c:cat>
          <c:val>
            <c:numRef>
              <c:f>Sheet1!$F$2:$F$13</c:f>
              <c:numCache>
                <c:formatCode>General</c:formatCode>
                <c:ptCount val="12"/>
                <c:pt idx="0">
                  <c:v>90</c:v>
                </c:pt>
                <c:pt idx="1">
                  <c:v>90</c:v>
                </c:pt>
                <c:pt idx="2">
                  <c:v>90</c:v>
                </c:pt>
                <c:pt idx="3">
                  <c:v>90</c:v>
                </c:pt>
                <c:pt idx="4">
                  <c:v>90</c:v>
                </c:pt>
                <c:pt idx="5">
                  <c:v>90</c:v>
                </c:pt>
                <c:pt idx="6">
                  <c:v>90</c:v>
                </c:pt>
                <c:pt idx="7">
                  <c:v>90</c:v>
                </c:pt>
                <c:pt idx="8">
                  <c:v>90</c:v>
                </c:pt>
                <c:pt idx="9">
                  <c:v>90</c:v>
                </c:pt>
                <c:pt idx="10">
                  <c:v>90</c:v>
                </c:pt>
                <c:pt idx="11">
                  <c:v>90</c:v>
                </c:pt>
              </c:numCache>
            </c:numRef>
          </c:val>
          <c:smooth val="0"/>
          <c:extLst>
            <c:ext xmlns:c16="http://schemas.microsoft.com/office/drawing/2014/chart" uri="{C3380CC4-5D6E-409C-BE32-E72D297353CC}">
              <c16:uniqueId val="{00000004-D799-4B7E-8561-D4992A68FB5C}"/>
            </c:ext>
          </c:extLst>
        </c:ser>
        <c:dLbls>
          <c:showLegendKey val="0"/>
          <c:showVal val="0"/>
          <c:showCatName val="0"/>
          <c:showSerName val="0"/>
          <c:showPercent val="0"/>
          <c:showBubbleSize val="0"/>
        </c:dLbls>
        <c:marker val="1"/>
        <c:smooth val="0"/>
        <c:axId val="1241046320"/>
        <c:axId val="1241047760"/>
      </c:lineChart>
      <c:dateAx>
        <c:axId val="45895376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60160704"/>
        <c:crosses val="autoZero"/>
        <c:auto val="1"/>
        <c:lblOffset val="100"/>
        <c:baseTimeUnit val="months"/>
      </c:dateAx>
      <c:valAx>
        <c:axId val="14601607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Number of CYPs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58953760"/>
        <c:crosses val="autoZero"/>
        <c:crossBetween val="between"/>
      </c:valAx>
      <c:valAx>
        <c:axId val="1241047760"/>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Percentage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41046320"/>
        <c:crosses val="max"/>
        <c:crossBetween val="between"/>
      </c:valAx>
      <c:dateAx>
        <c:axId val="1241046320"/>
        <c:scaling>
          <c:orientation val="minMax"/>
        </c:scaling>
        <c:delete val="1"/>
        <c:axPos val="b"/>
        <c:numFmt formatCode="mmm\-yy" sourceLinked="1"/>
        <c:majorTickMark val="out"/>
        <c:minorTickMark val="none"/>
        <c:tickLblPos val="nextTo"/>
        <c:crossAx val="1241047760"/>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790A331-7ADD-4391-8CA5-606C9BFD26F5}" type="datetimeFigureOut">
              <a:rPr lang="en-GB" smtClean="0"/>
              <a:t>11/05/2026</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a:t>NHS Improvement</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EAE16CE-1862-465F-9912-D0001C1A0F9A}" type="slidenum">
              <a:rPr lang="en-GB" smtClean="0"/>
              <a:t>‹#›</a:t>
            </a:fld>
            <a:endParaRPr lang="en-GB"/>
          </a:p>
        </p:txBody>
      </p:sp>
    </p:spTree>
    <p:extLst>
      <p:ext uri="{BB962C8B-B14F-4D97-AF65-F5344CB8AC3E}">
        <p14:creationId xmlns:p14="http://schemas.microsoft.com/office/powerpoint/2010/main" val="85506748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2AE991-F138-4FD8-982E-957F3CA6A0F6}" type="datetimeFigureOut">
              <a:rPr lang="en-GB" smtClean="0"/>
              <a:t>11/05/2026</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GB"/>
              <a:t>NHS Improvement</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90AB7D-FC04-41BF-88F7-E47891A06283}" type="slidenum">
              <a:rPr lang="en-GB" smtClean="0"/>
              <a:t>‹#›</a:t>
            </a:fld>
            <a:endParaRPr lang="en-GB"/>
          </a:p>
        </p:txBody>
      </p:sp>
    </p:spTree>
    <p:extLst>
      <p:ext uri="{BB962C8B-B14F-4D97-AF65-F5344CB8AC3E}">
        <p14:creationId xmlns:p14="http://schemas.microsoft.com/office/powerpoint/2010/main" val="118901105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9D8C383-DDD9-499C-A9AD-2B81FD8AC7FE}" type="slidenum">
              <a:rPr lang="en-GB" smtClean="0"/>
              <a:t>18</a:t>
            </a:fld>
            <a:endParaRPr lang="en-GB"/>
          </a:p>
        </p:txBody>
      </p:sp>
    </p:spTree>
    <p:extLst>
      <p:ext uri="{BB962C8B-B14F-4D97-AF65-F5344CB8AC3E}">
        <p14:creationId xmlns:p14="http://schemas.microsoft.com/office/powerpoint/2010/main" val="4582701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08E90-F652-4B40-BD0B-1F8BC7EBCD06}"/>
              </a:ext>
            </a:extLst>
          </p:cNvPr>
          <p:cNvSpPr>
            <a:spLocks noGrp="1"/>
          </p:cNvSpPr>
          <p:nvPr>
            <p:ph type="ctrTitle"/>
          </p:nvPr>
        </p:nvSpPr>
        <p:spPr>
          <a:xfrm>
            <a:off x="854765" y="4209426"/>
            <a:ext cx="9144000" cy="601111"/>
          </a:xfrm>
        </p:spPr>
        <p:txBody>
          <a:bodyPr anchor="b">
            <a:normAutofit/>
          </a:bodyPr>
          <a:lstStyle>
            <a:lvl1pPr algn="l">
              <a:defRPr sz="3600">
                <a:solidFill>
                  <a:srgbClr val="005EB8"/>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61F7CE30-6632-4A18-9007-59691A06EF81}"/>
              </a:ext>
            </a:extLst>
          </p:cNvPr>
          <p:cNvSpPr>
            <a:spLocks noGrp="1"/>
          </p:cNvSpPr>
          <p:nvPr>
            <p:ph type="subTitle" idx="1"/>
          </p:nvPr>
        </p:nvSpPr>
        <p:spPr>
          <a:xfrm>
            <a:off x="854765" y="4843667"/>
            <a:ext cx="9144000" cy="466379"/>
          </a:xfrm>
        </p:spPr>
        <p:txBody>
          <a:bodyPr>
            <a:normAutofit/>
          </a:bodyPr>
          <a:lstStyle>
            <a:lvl1pPr marL="0" indent="0" algn="l">
              <a:buNone/>
              <a:defRPr sz="1800">
                <a:solidFill>
                  <a:srgbClr val="005EB8"/>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7" name="Picture 6" descr="A picture containing clipart&#10;&#10;Description generated with very high confidence">
            <a:extLst>
              <a:ext uri="{FF2B5EF4-FFF2-40B4-BE49-F238E27FC236}">
                <a16:creationId xmlns:a16="http://schemas.microsoft.com/office/drawing/2014/main" id="{18E0D45E-0B97-4E29-8499-AB2B710EB4A3}"/>
              </a:ext>
            </a:extLst>
          </p:cNvPr>
          <p:cNvPicPr>
            <a:picLocks noChangeAspect="1"/>
          </p:cNvPicPr>
          <p:nvPr userDrawn="1"/>
        </p:nvPicPr>
        <p:blipFill>
          <a:blip r:embed="rId2"/>
          <a:stretch>
            <a:fillRect/>
          </a:stretch>
        </p:blipFill>
        <p:spPr>
          <a:xfrm>
            <a:off x="10535749" y="365910"/>
            <a:ext cx="1308943" cy="528611"/>
          </a:xfrm>
          <a:prstGeom prst="rect">
            <a:avLst/>
          </a:prstGeom>
        </p:spPr>
      </p:pic>
      <p:sp>
        <p:nvSpPr>
          <p:cNvPr id="8" name="Text Box 4">
            <a:extLst>
              <a:ext uri="{FF2B5EF4-FFF2-40B4-BE49-F238E27FC236}">
                <a16:creationId xmlns:a16="http://schemas.microsoft.com/office/drawing/2014/main" id="{A426801C-6EF1-44D5-BB49-CF9B1BD26219}"/>
              </a:ext>
            </a:extLst>
          </p:cNvPr>
          <p:cNvSpPr txBox="1"/>
          <p:nvPr userDrawn="1"/>
        </p:nvSpPr>
        <p:spPr>
          <a:xfrm>
            <a:off x="4099560" y="5714168"/>
            <a:ext cx="3992880" cy="406400"/>
          </a:xfrm>
          <a:prstGeom prst="rect">
            <a:avLst/>
          </a:prstGeom>
          <a:solidFill>
            <a:schemeClr val="lt1"/>
          </a:solidFill>
          <a:ln w="6350">
            <a:noFill/>
          </a:ln>
        </p:spPr>
        <p:txBody>
          <a:bodyPr rot="0" spcFirstLastPara="0" vert="horz" wrap="square" lIns="91440" tIns="45720" rIns="91440" bIns="45720" numCol="1" spcCol="0" rtlCol="0" fromWordArt="0" anchor="ctr" anchorCtr="0" forceAA="0" compatLnSpc="1">
            <a:prstTxWarp prst="textNoShape">
              <a:avLst/>
            </a:prstTxWarp>
            <a:noAutofit/>
          </a:bodyPr>
          <a:lstStyle/>
          <a:p>
            <a:pPr>
              <a:spcAft>
                <a:spcPts val="0"/>
              </a:spcAft>
            </a:pPr>
            <a:r>
              <a:rPr lang="en-GB" sz="1800" dirty="0">
                <a:effectLst/>
                <a:latin typeface="Arial" panose="020B0604020202020204" pitchFamily="34" charset="0"/>
                <a:ea typeface="Calibri" panose="020F0502020204030204" pitchFamily="34" charset="0"/>
                <a:cs typeface="Times New Roman" panose="02020603050405020304" pitchFamily="18" charset="0"/>
              </a:rPr>
              <a:t>NHS England and NHS Improvement</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p:txBody>
      </p:sp>
      <p:pic>
        <p:nvPicPr>
          <p:cNvPr id="9" name="Content Placeholder 16">
            <a:extLst>
              <a:ext uri="{FF2B5EF4-FFF2-40B4-BE49-F238E27FC236}">
                <a16:creationId xmlns:a16="http://schemas.microsoft.com/office/drawing/2014/main" id="{2E504B7B-6AD1-45D7-8AE3-FA3C863D3A2A}"/>
              </a:ext>
            </a:extLst>
          </p:cNvPr>
          <p:cNvPicPr>
            <a:picLocks noChangeAspect="1"/>
          </p:cNvPicPr>
          <p:nvPr userDrawn="1"/>
        </p:nvPicPr>
        <p:blipFill>
          <a:blip r:embed="rId3"/>
          <a:stretch>
            <a:fillRect/>
          </a:stretch>
        </p:blipFill>
        <p:spPr>
          <a:xfrm>
            <a:off x="0" y="6213677"/>
            <a:ext cx="12211879" cy="413293"/>
          </a:xfrm>
          <a:prstGeom prst="rect">
            <a:avLst/>
          </a:prstGeom>
        </p:spPr>
      </p:pic>
    </p:spTree>
    <p:extLst>
      <p:ext uri="{BB962C8B-B14F-4D97-AF65-F5344CB8AC3E}">
        <p14:creationId xmlns:p14="http://schemas.microsoft.com/office/powerpoint/2010/main" val="3506723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dirty="0">
                <a:solidFill>
                  <a:schemeClr val="accent3">
                    <a:lumMod val="60000"/>
                    <a:lumOff val="40000"/>
                  </a:schemeClr>
                </a:solidFill>
                <a:latin typeface="Arial" panose="020B0604020202020204" pitchFamily="34" charset="0"/>
                <a:cs typeface="Arial" panose="020B0604020202020204" pitchFamily="34" charset="0"/>
              </a:rPr>
              <a:t> </a:t>
            </a:r>
            <a:r>
              <a:rPr lang="en-US" sz="1200" dirty="0">
                <a:solidFill>
                  <a:schemeClr val="accent3"/>
                </a:solidFill>
                <a:latin typeface="Arial" panose="020B0604020202020204" pitchFamily="34" charset="0"/>
                <a:cs typeface="Arial" panose="020B0604020202020204" pitchFamily="34" charset="0"/>
              </a:rPr>
              <a:t>  </a:t>
            </a:r>
            <a:r>
              <a:rPr lang="en-US" sz="1200" dirty="0">
                <a:solidFill>
                  <a:srgbClr val="005EB8"/>
                </a:solidFill>
                <a:latin typeface="Arial" panose="020B0604020202020204" pitchFamily="34" charset="0"/>
                <a:cs typeface="Arial" panose="020B0604020202020204" pitchFamily="34" charset="0"/>
              </a:rPr>
              <a:t>|</a:t>
            </a:r>
            <a:endParaRPr lang="en-US" sz="1200" dirty="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781877" y="1037979"/>
            <a:ext cx="10641498"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dirty="0"/>
              <a:t>Click to edit Master title style</a:t>
            </a:r>
            <a:endParaRPr lang="en-US" sz="2800" dirty="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781878" y="1833143"/>
            <a:ext cx="10641498"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4" name="Picture 13" descr="A picture containing clipart&#10;&#10;Description generated with very high confidence">
            <a:extLst>
              <a:ext uri="{FF2B5EF4-FFF2-40B4-BE49-F238E27FC236}">
                <a16:creationId xmlns:a16="http://schemas.microsoft.com/office/drawing/2014/main" id="{284323AA-9573-44A2-B321-13F3CEFFCC69}"/>
              </a:ext>
            </a:extLst>
          </p:cNvPr>
          <p:cNvPicPr>
            <a:picLocks noChangeAspect="1"/>
          </p:cNvPicPr>
          <p:nvPr userDrawn="1"/>
        </p:nvPicPr>
        <p:blipFill>
          <a:blip r:embed="rId2"/>
          <a:stretch>
            <a:fillRect/>
          </a:stretch>
        </p:blipFill>
        <p:spPr>
          <a:xfrm>
            <a:off x="10535749" y="365910"/>
            <a:ext cx="1308943" cy="528611"/>
          </a:xfrm>
          <a:prstGeom prst="rect">
            <a:avLst/>
          </a:prstGeom>
        </p:spPr>
      </p:pic>
      <p:sp>
        <p:nvSpPr>
          <p:cNvPr id="15" name="Footer Placeholder 2">
            <a:extLst>
              <a:ext uri="{FF2B5EF4-FFF2-40B4-BE49-F238E27FC236}">
                <a16:creationId xmlns:a16="http://schemas.microsoft.com/office/drawing/2014/main" id="{5AB091A9-979F-438D-A004-40CFB3EAC3A7}"/>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dirty="0"/>
              <a:t>Presentation title</a:t>
            </a:r>
          </a:p>
        </p:txBody>
      </p:sp>
    </p:spTree>
    <p:extLst>
      <p:ext uri="{BB962C8B-B14F-4D97-AF65-F5344CB8AC3E}">
        <p14:creationId xmlns:p14="http://schemas.microsoft.com/office/powerpoint/2010/main" val="3701314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7112D4-362D-2BA2-0F0F-6B629574C6BB}"/>
              </a:ext>
            </a:extLst>
          </p:cNvPr>
          <p:cNvSpPr>
            <a:spLocks noGrp="1"/>
          </p:cNvSpPr>
          <p:nvPr>
            <p:ph type="dt" sz="half" idx="10"/>
          </p:nvPr>
        </p:nvSpPr>
        <p:spPr/>
        <p:txBody>
          <a:bodyPr/>
          <a:lstStyle/>
          <a:p>
            <a:fld id="{750B3452-EDE4-4C11-9968-A4DC3FE0EE9C}" type="datetimeFigureOut">
              <a:rPr lang="en-GB" smtClean="0"/>
              <a:t>11/05/2026</a:t>
            </a:fld>
            <a:endParaRPr lang="en-GB"/>
          </a:p>
        </p:txBody>
      </p:sp>
      <p:sp>
        <p:nvSpPr>
          <p:cNvPr id="3" name="Footer Placeholder 2">
            <a:extLst>
              <a:ext uri="{FF2B5EF4-FFF2-40B4-BE49-F238E27FC236}">
                <a16:creationId xmlns:a16="http://schemas.microsoft.com/office/drawing/2014/main" id="{2663DEBD-8CB7-D9E3-426D-A3BB8FB278F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5C4B81C-F860-346A-CC62-4052C34ECD4A}"/>
              </a:ext>
            </a:extLst>
          </p:cNvPr>
          <p:cNvSpPr>
            <a:spLocks noGrp="1"/>
          </p:cNvSpPr>
          <p:nvPr>
            <p:ph type="sldNum" sz="quarter" idx="12"/>
          </p:nvPr>
        </p:nvSpPr>
        <p:spPr/>
        <p:txBody>
          <a:bodyPr/>
          <a:lstStyle/>
          <a:p>
            <a:fld id="{C2C0CB0A-7CF0-4408-B5B2-9FD74C898BE7}" type="slidenum">
              <a:rPr lang="en-GB" smtClean="0"/>
              <a:t>‹#›</a:t>
            </a:fld>
            <a:endParaRPr lang="en-GB"/>
          </a:p>
        </p:txBody>
      </p:sp>
    </p:spTree>
    <p:extLst>
      <p:ext uri="{BB962C8B-B14F-4D97-AF65-F5344CB8AC3E}">
        <p14:creationId xmlns:p14="http://schemas.microsoft.com/office/powerpoint/2010/main" val="5868346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C963A1-AC6C-45E8-9A5E-5724DC43F4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06ACFE-E4D6-411B-9ADC-FFC9D7DBBD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88DBF1BF-AB6C-4EA7-A16A-0C6C9EFA13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CD3CFA-4DDC-43FC-968A-540737FDA836}" type="datetimeFigureOut">
              <a:rPr lang="en-GB" smtClean="0"/>
              <a:t>11/05/2026</a:t>
            </a:fld>
            <a:endParaRPr lang="en-GB" dirty="0"/>
          </a:p>
        </p:txBody>
      </p:sp>
      <p:sp>
        <p:nvSpPr>
          <p:cNvPr id="5" name="Footer Placeholder 4">
            <a:extLst>
              <a:ext uri="{FF2B5EF4-FFF2-40B4-BE49-F238E27FC236}">
                <a16:creationId xmlns:a16="http://schemas.microsoft.com/office/drawing/2014/main" id="{6F1E0E1F-777F-42FA-A4A2-320208497D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91CC28B-BDF3-45C3-92FF-6562C624CA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0FC886-343C-4B72-AFE6-F0497CBE7873}" type="slidenum">
              <a:rPr lang="en-GB" smtClean="0"/>
              <a:t>‹#›</a:t>
            </a:fld>
            <a:endParaRPr lang="en-GB"/>
          </a:p>
        </p:txBody>
      </p:sp>
    </p:spTree>
    <p:extLst>
      <p:ext uri="{BB962C8B-B14F-4D97-AF65-F5344CB8AC3E}">
        <p14:creationId xmlns:p14="http://schemas.microsoft.com/office/powerpoint/2010/main" val="283478957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3.jpeg"/><Relationship Id="rId1" Type="http://schemas.openxmlformats.org/officeDocument/2006/relationships/slideLayout" Target="../slideLayouts/slideLayout3.xml"/><Relationship Id="rId5" Type="http://schemas.openxmlformats.org/officeDocument/2006/relationships/image" Target="../media/image10.svg"/><Relationship Id="rId4" Type="http://schemas.openxmlformats.org/officeDocument/2006/relationships/image" Target="../media/image9.svg"/></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www.gov.uk/government/publications/annual-health-checks-and-people-with-learning-disabilities/annual-health-checks-and-people-with-learning-disabilities#:~:text=Evidence%20suggests%20that%20providing%20health,associated%20with%20life%2Dthreatening%20illnesses." TargetMode="External"/><Relationship Id="rId2" Type="http://schemas.openxmlformats.org/officeDocument/2006/relationships/image" Target="../media/image3.jpeg"/><Relationship Id="rId1" Type="http://schemas.openxmlformats.org/officeDocument/2006/relationships/slideLayout" Target="../slideLayouts/slideLayout3.xml"/><Relationship Id="rId6" Type="http://schemas.openxmlformats.org/officeDocument/2006/relationships/hyperlink" Target="https://www.bristol.ac.uk/media-library/sites/sps/leder/RecognisingDeteriorationLiABulletinFINAL.pdf" TargetMode="External"/><Relationship Id="rId5" Type="http://schemas.openxmlformats.org/officeDocument/2006/relationships/hyperlink" Target="https://www.gov.uk/government/publications/cancer-screening-and-people-with-learning-disabilities/cancer-screening-making-reasonable-adjustments" TargetMode="External"/><Relationship Id="rId4" Type="http://schemas.openxmlformats.org/officeDocument/2006/relationships/hyperlink" Target="http://webarchive.nationalarchives.gov.uk/20160704150527/http:/www.improvinghealthandlives.org.uk/projects/annualhealthchecks" TargetMode="Externa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7810A244-2548-11A5-E09D-640A9495652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AD3DF4ED-70D8-5681-F2DC-9DC7F85F71F5}"/>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65962292-4100-3ADF-9FD9-44C2A075C84C}"/>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5832AAD3-CBBD-91FB-3EB7-6FB11F772181}"/>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09F0C633-AD92-1E14-390A-F9A5F9DE5F6D}"/>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9A73F06D-362B-7484-DE48-934A581A7DC2}"/>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8C15E191-5AED-E2EA-8EF1-5EBEA4888131}"/>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705FF389-9767-5D54-4DBC-D5C034155616}"/>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35DCF1DC-E3AD-63A7-92B5-7C306AFD59FD}"/>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945C4EFF-E090-BF63-399E-1FAB3BB9739F}"/>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65A33E7C-2239-0DF5-7395-DC6DA453064D}"/>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E027990E-B628-EAA4-75D8-79AAC453BA33}"/>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CB16A480-8AE3-7374-28FA-AEC84C1C5551}"/>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F58A6406-09CB-DBBE-B97F-05A6727146BA}"/>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A93730CB-31EF-930C-53DE-6C469E85A29D}"/>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7E0E5CF5-72B7-EC34-55F1-85E8E687D67E}"/>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pic>
        <p:nvPicPr>
          <p:cNvPr id="49" name="Picture 2" descr="Real Support Stock Photo - Download Image Now - Learning Difficulty,  Disability, Support - iStock">
            <a:extLst>
              <a:ext uri="{FF2B5EF4-FFF2-40B4-BE49-F238E27FC236}">
                <a16:creationId xmlns:a16="http://schemas.microsoft.com/office/drawing/2014/main" id="{98442304-A8D5-D912-A626-9EE089F739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3522" y="591404"/>
            <a:ext cx="2582790" cy="1721860"/>
          </a:xfrm>
          <a:prstGeom prst="rect">
            <a:avLst/>
          </a:prstGeom>
          <a:noFill/>
          <a:ln w="34925">
            <a:solidFill>
              <a:schemeClr val="accent1">
                <a:lumMod val="50000"/>
              </a:schemeClr>
            </a:solidFill>
          </a:ln>
          <a:extLst>
            <a:ext uri="{909E8E84-426E-40DD-AFC4-6F175D3DCCD1}">
              <a14:hiddenFill xmlns:a14="http://schemas.microsoft.com/office/drawing/2010/main">
                <a:solidFill>
                  <a:srgbClr val="FFFFFF"/>
                </a:solidFill>
              </a14:hiddenFill>
            </a:ext>
          </a:extLst>
        </p:spPr>
      </p:pic>
      <p:sp>
        <p:nvSpPr>
          <p:cNvPr id="50" name="Title 1">
            <a:extLst>
              <a:ext uri="{FF2B5EF4-FFF2-40B4-BE49-F238E27FC236}">
                <a16:creationId xmlns:a16="http://schemas.microsoft.com/office/drawing/2014/main" id="{DBB15FAB-B8E3-9F1E-642D-B5067B11E858}"/>
              </a:ext>
            </a:extLst>
          </p:cNvPr>
          <p:cNvSpPr txBox="1">
            <a:spLocks/>
          </p:cNvSpPr>
          <p:nvPr/>
        </p:nvSpPr>
        <p:spPr>
          <a:xfrm>
            <a:off x="1316665" y="2733675"/>
            <a:ext cx="9558670" cy="268623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solidFill>
                  <a:srgbClr val="005EB8"/>
                </a:solidFill>
                <a:latin typeface="Arial"/>
                <a:cs typeface="Arial"/>
              </a:rPr>
              <a:t>NHS Frimley Integrated Care Board (ICB)</a:t>
            </a:r>
            <a:br>
              <a:rPr lang="en-GB" sz="3600" dirty="0">
                <a:solidFill>
                  <a:srgbClr val="005EB8"/>
                </a:solidFill>
                <a:latin typeface="Arial"/>
                <a:cs typeface="Arial"/>
              </a:rPr>
            </a:br>
            <a:r>
              <a:rPr lang="en-GB" sz="3600" dirty="0">
                <a:solidFill>
                  <a:srgbClr val="005EB8"/>
                </a:solidFill>
                <a:latin typeface="Arial"/>
                <a:cs typeface="Arial"/>
              </a:rPr>
              <a:t>LeDeR Annual Report 2024/2025</a:t>
            </a:r>
            <a:br>
              <a:rPr lang="en-GB" dirty="0">
                <a:solidFill>
                  <a:srgbClr val="005EB8"/>
                </a:solidFill>
                <a:latin typeface="Arial"/>
                <a:cs typeface="Arial"/>
              </a:rPr>
            </a:br>
            <a:br>
              <a:rPr lang="en-GB" sz="3200" dirty="0">
                <a:solidFill>
                  <a:srgbClr val="005EB8"/>
                </a:solidFill>
                <a:latin typeface="Arial"/>
                <a:cs typeface="Arial"/>
              </a:rPr>
            </a:br>
            <a:r>
              <a:rPr lang="en-GB" sz="2800" dirty="0">
                <a:solidFill>
                  <a:srgbClr val="005EB8"/>
                </a:solidFill>
                <a:latin typeface="Arial"/>
                <a:cs typeface="Arial"/>
              </a:rPr>
              <a:t>“Learning from the Lives and Deaths of People with Learning Disabilities and Autism”</a:t>
            </a:r>
            <a:endParaRPr lang="en-GB" sz="2800" dirty="0">
              <a:solidFill>
                <a:srgbClr val="005EB8"/>
              </a:solidFill>
            </a:endParaRPr>
          </a:p>
        </p:txBody>
      </p:sp>
      <p:sp>
        <p:nvSpPr>
          <p:cNvPr id="51" name="Subtitle 2">
            <a:extLst>
              <a:ext uri="{FF2B5EF4-FFF2-40B4-BE49-F238E27FC236}">
                <a16:creationId xmlns:a16="http://schemas.microsoft.com/office/drawing/2014/main" id="{F5B49DE2-4D39-3DA9-61CB-92943ECDFCB7}"/>
              </a:ext>
            </a:extLst>
          </p:cNvPr>
          <p:cNvSpPr txBox="1">
            <a:spLocks/>
          </p:cNvSpPr>
          <p:nvPr/>
        </p:nvSpPr>
        <p:spPr>
          <a:xfrm>
            <a:off x="2142524" y="5047149"/>
            <a:ext cx="7484786" cy="47324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800" dirty="0">
                <a:solidFill>
                  <a:srgbClr val="005EB8"/>
                </a:solidFill>
                <a:latin typeface="Arial"/>
                <a:cs typeface="Arial"/>
              </a:rPr>
              <a:t>For the period 1</a:t>
            </a:r>
            <a:r>
              <a:rPr lang="en-GB" sz="1800" baseline="30000" dirty="0">
                <a:solidFill>
                  <a:srgbClr val="005EB8"/>
                </a:solidFill>
                <a:latin typeface="Arial"/>
                <a:cs typeface="Arial"/>
              </a:rPr>
              <a:t>st</a:t>
            </a:r>
            <a:r>
              <a:rPr lang="en-GB" sz="1800" dirty="0">
                <a:solidFill>
                  <a:srgbClr val="005EB8"/>
                </a:solidFill>
                <a:latin typeface="Arial"/>
                <a:cs typeface="Arial"/>
              </a:rPr>
              <a:t> April 2024 – 31</a:t>
            </a:r>
            <a:r>
              <a:rPr lang="en-GB" sz="1800" baseline="30000" dirty="0">
                <a:solidFill>
                  <a:srgbClr val="005EB8"/>
                </a:solidFill>
                <a:latin typeface="Arial"/>
                <a:cs typeface="Arial"/>
              </a:rPr>
              <a:t>st</a:t>
            </a:r>
            <a:r>
              <a:rPr lang="en-GB" sz="1800" dirty="0">
                <a:solidFill>
                  <a:srgbClr val="005EB8"/>
                </a:solidFill>
                <a:latin typeface="Arial"/>
                <a:cs typeface="Arial"/>
              </a:rPr>
              <a:t> March 2025</a:t>
            </a:r>
            <a:endParaRPr lang="en-GB" sz="1800" dirty="0">
              <a:solidFill>
                <a:srgbClr val="005EB8"/>
              </a:solidFill>
            </a:endParaRPr>
          </a:p>
        </p:txBody>
      </p:sp>
    </p:spTree>
    <p:extLst>
      <p:ext uri="{BB962C8B-B14F-4D97-AF65-F5344CB8AC3E}">
        <p14:creationId xmlns:p14="http://schemas.microsoft.com/office/powerpoint/2010/main" val="22439779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42262-7A68-423A-BB37-E91F393C48B6}"/>
              </a:ext>
            </a:extLst>
          </p:cNvPr>
          <p:cNvSpPr>
            <a:spLocks noGrp="1"/>
          </p:cNvSpPr>
          <p:nvPr>
            <p:ph type="title"/>
          </p:nvPr>
        </p:nvSpPr>
        <p:spPr>
          <a:xfrm>
            <a:off x="814114" y="451678"/>
            <a:ext cx="5811129" cy="673984"/>
          </a:xfrm>
        </p:spPr>
        <p:txBody>
          <a:bodyPr vert="horz" lIns="91440" tIns="45720" rIns="91440" bIns="45720" rtlCol="0" anchor="ctr">
            <a:noAutofit/>
          </a:bodyPr>
          <a:lstStyle/>
          <a:p>
            <a:r>
              <a:rPr lang="en-GB" sz="2800" b="1" dirty="0">
                <a:solidFill>
                  <a:schemeClr val="accent1"/>
                </a:solidFill>
              </a:rPr>
              <a:t>Governance Structure 2024/25</a:t>
            </a:r>
            <a:endParaRPr lang="en-GB" sz="2800" b="1" dirty="0">
              <a:solidFill>
                <a:srgbClr val="FF0000"/>
              </a:solidFill>
              <a:highlight>
                <a:srgbClr val="FF00FF"/>
              </a:highlight>
            </a:endParaRPr>
          </a:p>
        </p:txBody>
      </p:sp>
      <p:pic>
        <p:nvPicPr>
          <p:cNvPr id="4" name="Picture 3" descr="A diagram of a company&#10;&#10;AI-generated content may be incorrect.">
            <a:extLst>
              <a:ext uri="{FF2B5EF4-FFF2-40B4-BE49-F238E27FC236}">
                <a16:creationId xmlns:a16="http://schemas.microsoft.com/office/drawing/2014/main" id="{BDBB5CEB-A65D-4A83-0BC8-B45E1730D8D2}"/>
              </a:ext>
            </a:extLst>
          </p:cNvPr>
          <p:cNvPicPr>
            <a:picLocks noChangeAspect="1"/>
          </p:cNvPicPr>
          <p:nvPr/>
        </p:nvPicPr>
        <p:blipFill>
          <a:blip r:embed="rId2"/>
          <a:stretch>
            <a:fillRect/>
          </a:stretch>
        </p:blipFill>
        <p:spPr>
          <a:xfrm>
            <a:off x="1096747" y="1313087"/>
            <a:ext cx="10288436" cy="4544059"/>
          </a:xfrm>
          <a:prstGeom prst="rect">
            <a:avLst/>
          </a:prstGeom>
        </p:spPr>
      </p:pic>
      <p:grpSp>
        <p:nvGrpSpPr>
          <p:cNvPr id="3" name="Group 2">
            <a:extLst>
              <a:ext uri="{FF2B5EF4-FFF2-40B4-BE49-F238E27FC236}">
                <a16:creationId xmlns:a16="http://schemas.microsoft.com/office/drawing/2014/main" id="{F26CF2EC-D52C-8EC0-AAC5-7CF32FEDB0B4}"/>
              </a:ext>
            </a:extLst>
          </p:cNvPr>
          <p:cNvGrpSpPr/>
          <p:nvPr/>
        </p:nvGrpSpPr>
        <p:grpSpPr>
          <a:xfrm>
            <a:off x="154103" y="6224374"/>
            <a:ext cx="11885497" cy="389392"/>
            <a:chOff x="154103" y="6138649"/>
            <a:chExt cx="11885497" cy="475117"/>
          </a:xfrm>
        </p:grpSpPr>
        <p:grpSp>
          <p:nvGrpSpPr>
            <p:cNvPr id="5" name="Group 4">
              <a:extLst>
                <a:ext uri="{FF2B5EF4-FFF2-40B4-BE49-F238E27FC236}">
                  <a16:creationId xmlns:a16="http://schemas.microsoft.com/office/drawing/2014/main" id="{F6289D22-8A6C-E282-D1CB-2201F2A25E31}"/>
                </a:ext>
              </a:extLst>
            </p:cNvPr>
            <p:cNvGrpSpPr/>
            <p:nvPr/>
          </p:nvGrpSpPr>
          <p:grpSpPr>
            <a:xfrm>
              <a:off x="154103" y="6138649"/>
              <a:ext cx="11885497" cy="85725"/>
              <a:chOff x="231140" y="9755505"/>
              <a:chExt cx="17522593" cy="85725"/>
            </a:xfrm>
          </p:grpSpPr>
          <p:sp>
            <p:nvSpPr>
              <p:cNvPr id="16" name="Text Box 2">
                <a:extLst>
                  <a:ext uri="{FF2B5EF4-FFF2-40B4-BE49-F238E27FC236}">
                    <a16:creationId xmlns:a16="http://schemas.microsoft.com/office/drawing/2014/main" id="{64E646CC-F0EB-5B2C-0922-45DA3909D9E7}"/>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7" name="Text Box 2">
                <a:extLst>
                  <a:ext uri="{FF2B5EF4-FFF2-40B4-BE49-F238E27FC236}">
                    <a16:creationId xmlns:a16="http://schemas.microsoft.com/office/drawing/2014/main" id="{D8B71E07-6BF9-0CF9-DB0A-E6F066C49174}"/>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18" name="Text Box 2">
                <a:extLst>
                  <a:ext uri="{FF2B5EF4-FFF2-40B4-BE49-F238E27FC236}">
                    <a16:creationId xmlns:a16="http://schemas.microsoft.com/office/drawing/2014/main" id="{0702F39F-8FED-6E27-3660-949E05A7B722}"/>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6" name="Group 5">
              <a:extLst>
                <a:ext uri="{FF2B5EF4-FFF2-40B4-BE49-F238E27FC236}">
                  <a16:creationId xmlns:a16="http://schemas.microsoft.com/office/drawing/2014/main" id="{904987CB-9A01-A2C2-40F5-98ED232C4296}"/>
                </a:ext>
              </a:extLst>
            </p:cNvPr>
            <p:cNvGrpSpPr/>
            <p:nvPr/>
          </p:nvGrpSpPr>
          <p:grpSpPr>
            <a:xfrm>
              <a:off x="247650" y="6352781"/>
              <a:ext cx="11696701" cy="260985"/>
              <a:chOff x="247650" y="6352781"/>
              <a:chExt cx="11696701" cy="260985"/>
            </a:xfrm>
          </p:grpSpPr>
          <p:sp>
            <p:nvSpPr>
              <p:cNvPr id="7" name="Text Box 2">
                <a:extLst>
                  <a:ext uri="{FF2B5EF4-FFF2-40B4-BE49-F238E27FC236}">
                    <a16:creationId xmlns:a16="http://schemas.microsoft.com/office/drawing/2014/main" id="{CC9886ED-9868-76EC-AC6C-E4A4DEA67D2D}"/>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 Box 2">
                <a:extLst>
                  <a:ext uri="{FF2B5EF4-FFF2-40B4-BE49-F238E27FC236}">
                    <a16:creationId xmlns:a16="http://schemas.microsoft.com/office/drawing/2014/main" id="{6B9C9442-12DE-3DB6-EA3E-667C1523F17D}"/>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5D1BFA55-F9E9-FDDD-E957-38144ECDFADF}"/>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Box 2">
                <a:extLst>
                  <a:ext uri="{FF2B5EF4-FFF2-40B4-BE49-F238E27FC236}">
                    <a16:creationId xmlns:a16="http://schemas.microsoft.com/office/drawing/2014/main" id="{3D52D238-5EE9-D87B-51D4-87D97ED9A5EE}"/>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 Box 2">
                <a:extLst>
                  <a:ext uri="{FF2B5EF4-FFF2-40B4-BE49-F238E27FC236}">
                    <a16:creationId xmlns:a16="http://schemas.microsoft.com/office/drawing/2014/main" id="{514E92DE-043E-89D3-9799-6FCF72A94A47}"/>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Hexagon 11">
                <a:extLst>
                  <a:ext uri="{FF2B5EF4-FFF2-40B4-BE49-F238E27FC236}">
                    <a16:creationId xmlns:a16="http://schemas.microsoft.com/office/drawing/2014/main" id="{5F2D9158-586A-D6C0-0FF1-2644E28A7D5B}"/>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3" name="Hexagon 12">
                <a:extLst>
                  <a:ext uri="{FF2B5EF4-FFF2-40B4-BE49-F238E27FC236}">
                    <a16:creationId xmlns:a16="http://schemas.microsoft.com/office/drawing/2014/main" id="{F3FE732E-F825-7F66-031F-618924089135}"/>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4" name="Hexagon 13">
                <a:extLst>
                  <a:ext uri="{FF2B5EF4-FFF2-40B4-BE49-F238E27FC236}">
                    <a16:creationId xmlns:a16="http://schemas.microsoft.com/office/drawing/2014/main" id="{021999CC-984C-C86A-723A-91C6705B5127}"/>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5" name="Hexagon 14">
                <a:extLst>
                  <a:ext uri="{FF2B5EF4-FFF2-40B4-BE49-F238E27FC236}">
                    <a16:creationId xmlns:a16="http://schemas.microsoft.com/office/drawing/2014/main" id="{5D9F1F84-B4AD-3ABE-76B1-09FD7A98D1FC}"/>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Tree>
    <p:extLst>
      <p:ext uri="{BB962C8B-B14F-4D97-AF65-F5344CB8AC3E}">
        <p14:creationId xmlns:p14="http://schemas.microsoft.com/office/powerpoint/2010/main" val="11184882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E48E0B-D501-647A-970D-654C22D592D3}"/>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60686943-2695-1C5E-74BF-5A990F28177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C87F1E74-33AB-4E76-CAE6-5AF4A97D880D}"/>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B07E1D9F-380E-09BB-ED9D-B5FFD6A3119B}"/>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F6E5427E-8FD5-66F7-35CC-23E1CA7ECCB6}"/>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016F47FB-863E-0D91-3173-B59286D2B51C}"/>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423C4B8A-E35D-A869-D3D2-E65C0D7A7A51}"/>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6F151BEA-5C82-776D-5B8C-D386997082DA}"/>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03E60676-AAD9-E89B-DD0E-B7203B6F5FBE}"/>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330BB8E2-597C-1C67-29B8-B5E50F9584F1}"/>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0F5220DC-C68F-BA97-C7CA-D316335EB2FC}"/>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C80750B8-1B94-5E49-580D-3049183A1B1A}"/>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1BE6865A-BFB1-20D2-5888-675C21AE8DEE}"/>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B0C1AA34-F005-8030-CDB7-FE3C09C854B9}"/>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1BAFD254-491D-3F7A-0804-EFA9A08F2B75}"/>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3F53A549-D90F-DB40-28D0-CEC61371A9E4}"/>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DA19095B-D956-B3D5-1659-7F88E2619D76}"/>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3" name="TextBox 2">
            <a:extLst>
              <a:ext uri="{FF2B5EF4-FFF2-40B4-BE49-F238E27FC236}">
                <a16:creationId xmlns:a16="http://schemas.microsoft.com/office/drawing/2014/main" id="{5AB003CE-DB5C-C6D4-EFF0-89F0B6BEE0ED}"/>
              </a:ext>
            </a:extLst>
          </p:cNvPr>
          <p:cNvSpPr txBox="1"/>
          <p:nvPr/>
        </p:nvSpPr>
        <p:spPr>
          <a:xfrm>
            <a:off x="154103" y="2127768"/>
            <a:ext cx="3416033" cy="3977723"/>
          </a:xfrm>
          <a:prstGeom prst="rect">
            <a:avLst/>
          </a:prstGeom>
          <a:noFill/>
          <a:ln>
            <a:solidFill>
              <a:srgbClr val="005EB8"/>
            </a:solidFill>
          </a:ln>
        </p:spPr>
        <p:txBody>
          <a:bodyPr wrap="square" rtlCol="0">
            <a:noAutofit/>
          </a:bodyPr>
          <a:lstStyle/>
          <a:p>
            <a:pPr algn="just" defTabSz="457200"/>
            <a:r>
              <a:rPr lang="en-GB" sz="1200" b="1" dirty="0">
                <a:solidFill>
                  <a:prstClr val="black"/>
                </a:solidFill>
                <a:latin typeface="Arial" panose="020B0604020202020204" pitchFamily="34" charset="0"/>
                <a:cs typeface="Arial" panose="020B0604020202020204" pitchFamily="34" charset="0"/>
              </a:rPr>
              <a:t>Ethnicity</a:t>
            </a:r>
          </a:p>
          <a:p>
            <a:pPr algn="just" defTabSz="457200"/>
            <a:endParaRPr lang="en-GB" sz="1200" dirty="0">
              <a:solidFill>
                <a:prstClr val="black"/>
              </a:solidFill>
              <a:latin typeface="Arial" panose="020B0604020202020204" pitchFamily="34" charset="0"/>
              <a:cs typeface="Arial" panose="020B0604020202020204" pitchFamily="34" charset="0"/>
            </a:endParaRPr>
          </a:p>
          <a:p>
            <a:pPr defTabSz="457200"/>
            <a:r>
              <a:rPr lang="en-GB" sz="1200" dirty="0">
                <a:solidFill>
                  <a:prstClr val="black"/>
                </a:solidFill>
                <a:latin typeface="Arial" panose="020B0604020202020204" pitchFamily="34" charset="0"/>
                <a:cs typeface="Arial" panose="020B0604020202020204" pitchFamily="34" charset="0"/>
              </a:rPr>
              <a:t>The table shows the ethnicity breakdown of the people we received </a:t>
            </a:r>
            <a:r>
              <a:rPr lang="en-GB" sz="1200" dirty="0" err="1">
                <a:solidFill>
                  <a:prstClr val="black"/>
                </a:solidFill>
                <a:latin typeface="Arial" panose="020B0604020202020204" pitchFamily="34" charset="0"/>
                <a:cs typeface="Arial" panose="020B0604020202020204" pitchFamily="34" charset="0"/>
              </a:rPr>
              <a:t>LeDeR</a:t>
            </a:r>
            <a:r>
              <a:rPr lang="en-GB" sz="1200" dirty="0">
                <a:solidFill>
                  <a:prstClr val="black"/>
                </a:solidFill>
                <a:latin typeface="Arial" panose="020B0604020202020204" pitchFamily="34" charset="0"/>
                <a:cs typeface="Arial" panose="020B0604020202020204" pitchFamily="34" charset="0"/>
              </a:rPr>
              <a:t> notifications for in 2024/25. </a:t>
            </a:r>
          </a:p>
          <a:p>
            <a:pPr defTabSz="457200"/>
            <a:endParaRPr lang="en-GB" sz="1200" dirty="0">
              <a:solidFill>
                <a:prstClr val="black"/>
              </a:solidFill>
              <a:latin typeface="Arial" panose="020B0604020202020204" pitchFamily="34" charset="0"/>
              <a:cs typeface="Arial" panose="020B0604020202020204" pitchFamily="34" charset="0"/>
            </a:endParaRPr>
          </a:p>
          <a:p>
            <a:pPr defTabSz="457200"/>
            <a:r>
              <a:rPr lang="en-GB" sz="1200" dirty="0">
                <a:solidFill>
                  <a:prstClr val="black"/>
                </a:solidFill>
                <a:latin typeface="Arial" panose="020B0604020202020204" pitchFamily="34" charset="0"/>
                <a:cs typeface="Arial" panose="020B0604020202020204" pitchFamily="34" charset="0"/>
              </a:rPr>
              <a:t>Frimley ICB received 39 notifications in 2024/25; the same number as was received in 2023/24.</a:t>
            </a:r>
          </a:p>
          <a:p>
            <a:endParaRPr lang="en-GB" sz="1200" dirty="0">
              <a:latin typeface="Arial" panose="020B0604020202020204" pitchFamily="34" charset="0"/>
              <a:cs typeface="Arial" panose="020B0604020202020204" pitchFamily="34" charset="0"/>
            </a:endParaRPr>
          </a:p>
          <a:p>
            <a:pPr algn="just"/>
            <a:r>
              <a:rPr lang="en-GB" sz="1200" dirty="0">
                <a:latin typeface="Arial" panose="020B0604020202020204" pitchFamily="34" charset="0"/>
                <a:cs typeface="Arial" panose="020B0604020202020204" pitchFamily="34" charset="0"/>
              </a:rPr>
              <a:t>‘White British’ ethnicity accounted for 97.4% of notified deaths; 2.6% of notifications belong to global majority groups within the Frimley population and is a significant reduction from 17.65% in 2022/23 and 7.8% in 2023/24. We will remain vigilant to the possibility of under-reporting for these groups. Note: 2.6% (1 review) had an unspecified ethnicity.</a:t>
            </a:r>
          </a:p>
          <a:p>
            <a:endParaRPr lang="en-GB" sz="1200" dirty="0">
              <a:latin typeface="Arial" panose="020B0604020202020204" pitchFamily="34" charset="0"/>
              <a:cs typeface="Arial" panose="020B0604020202020204" pitchFamily="34" charset="0"/>
            </a:endParaRPr>
          </a:p>
          <a:p>
            <a:pPr defTabSz="457200"/>
            <a:endParaRPr lang="en-GB" sz="1200" dirty="0">
              <a:solidFill>
                <a:prstClr val="black"/>
              </a:solidFill>
              <a:highlight>
                <a:srgbClr val="FFFF00"/>
              </a:highlight>
              <a:latin typeface="Arial" panose="020B0604020202020204" pitchFamily="34" charset="0"/>
              <a:cs typeface="Arial" panose="020B0604020202020204" pitchFamily="34" charset="0"/>
            </a:endParaRPr>
          </a:p>
          <a:p>
            <a:pPr algn="just" defTabSz="457200"/>
            <a:endParaRPr lang="en-GB" sz="1200" dirty="0">
              <a:solidFill>
                <a:prstClr val="black"/>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8E25B104-49BE-F73D-B7D0-D81EECA5FA5F}"/>
              </a:ext>
            </a:extLst>
          </p:cNvPr>
          <p:cNvSpPr txBox="1"/>
          <p:nvPr/>
        </p:nvSpPr>
        <p:spPr>
          <a:xfrm>
            <a:off x="142832" y="1028186"/>
            <a:ext cx="11906336" cy="1015663"/>
          </a:xfrm>
          <a:prstGeom prst="rect">
            <a:avLst/>
          </a:prstGeom>
          <a:noFill/>
        </p:spPr>
        <p:txBody>
          <a:bodyPr wrap="square" rtlCol="0">
            <a:spAutoFit/>
          </a:bodyPr>
          <a:lstStyle/>
          <a:p>
            <a:pPr algn="just" defTabSz="457200"/>
            <a:r>
              <a:rPr lang="en-GB" sz="1200" dirty="0">
                <a:solidFill>
                  <a:prstClr val="black"/>
                </a:solidFill>
                <a:latin typeface="Arial" panose="020B0604020202020204" pitchFamily="34" charset="0"/>
                <a:cs typeface="Arial" panose="020B0604020202020204" pitchFamily="34" charset="0"/>
              </a:rPr>
              <a:t>The public sector Equality Duty, part of the Equality Act (2010), requires public bodies to consider all individuals when delivering services, and that public bodies have due regard to the need to eliminate discrimination and advance equality of opportunity. The LeDeR programme seeks to support and enhance the ICB’s fulfilment of this duty by identifying any areas for improvement and translating these into actions to ensure that individuals receive optimal care and treatment with proper consideration of personal circumstances and allowance made for any reasonable adjustments. Reviewers are alert to any indications that an individual’s care and treatment may have been adversely affected due to protected characteristics or other factors affecting equality of provision.</a:t>
            </a:r>
            <a:endParaRPr lang="en-GB" sz="1200" dirty="0">
              <a:solidFill>
                <a:prstClr val="black"/>
              </a:solidFill>
              <a:highlight>
                <a:srgbClr val="FFFF00"/>
              </a:highlight>
              <a:latin typeface="Arial" panose="020B0604020202020204" pitchFamily="34" charset="0"/>
              <a:cs typeface="Arial" panose="020B0604020202020204" pitchFamily="34" charset="0"/>
            </a:endParaRPr>
          </a:p>
        </p:txBody>
      </p:sp>
      <p:graphicFrame>
        <p:nvGraphicFramePr>
          <p:cNvPr id="9" name="Table 8">
            <a:extLst>
              <a:ext uri="{FF2B5EF4-FFF2-40B4-BE49-F238E27FC236}">
                <a16:creationId xmlns:a16="http://schemas.microsoft.com/office/drawing/2014/main" id="{A7A7868F-ECE6-7810-D425-486CD21ECF0A}"/>
              </a:ext>
            </a:extLst>
          </p:cNvPr>
          <p:cNvGraphicFramePr>
            <a:graphicFrameLocks noGrp="1"/>
          </p:cNvGraphicFramePr>
          <p:nvPr/>
        </p:nvGraphicFramePr>
        <p:xfrm>
          <a:off x="3653189" y="2127768"/>
          <a:ext cx="8384706" cy="3977723"/>
        </p:xfrm>
        <a:graphic>
          <a:graphicData uri="http://schemas.openxmlformats.org/drawingml/2006/table">
            <a:tbl>
              <a:tblPr firstCol="1" bandRow="1"/>
              <a:tblGrid>
                <a:gridCol w="722260">
                  <a:extLst>
                    <a:ext uri="{9D8B030D-6E8A-4147-A177-3AD203B41FA5}">
                      <a16:colId xmlns:a16="http://schemas.microsoft.com/office/drawing/2014/main" val="602017456"/>
                    </a:ext>
                  </a:extLst>
                </a:gridCol>
                <a:gridCol w="905779">
                  <a:extLst>
                    <a:ext uri="{9D8B030D-6E8A-4147-A177-3AD203B41FA5}">
                      <a16:colId xmlns:a16="http://schemas.microsoft.com/office/drawing/2014/main" val="795730678"/>
                    </a:ext>
                  </a:extLst>
                </a:gridCol>
                <a:gridCol w="318377">
                  <a:extLst>
                    <a:ext uri="{9D8B030D-6E8A-4147-A177-3AD203B41FA5}">
                      <a16:colId xmlns:a16="http://schemas.microsoft.com/office/drawing/2014/main" val="2540132172"/>
                    </a:ext>
                  </a:extLst>
                </a:gridCol>
                <a:gridCol w="318377">
                  <a:extLst>
                    <a:ext uri="{9D8B030D-6E8A-4147-A177-3AD203B41FA5}">
                      <a16:colId xmlns:a16="http://schemas.microsoft.com/office/drawing/2014/main" val="1449610249"/>
                    </a:ext>
                  </a:extLst>
                </a:gridCol>
                <a:gridCol w="318377">
                  <a:extLst>
                    <a:ext uri="{9D8B030D-6E8A-4147-A177-3AD203B41FA5}">
                      <a16:colId xmlns:a16="http://schemas.microsoft.com/office/drawing/2014/main" val="1126406157"/>
                    </a:ext>
                  </a:extLst>
                </a:gridCol>
                <a:gridCol w="318377">
                  <a:extLst>
                    <a:ext uri="{9D8B030D-6E8A-4147-A177-3AD203B41FA5}">
                      <a16:colId xmlns:a16="http://schemas.microsoft.com/office/drawing/2014/main" val="3317163623"/>
                    </a:ext>
                  </a:extLst>
                </a:gridCol>
                <a:gridCol w="318377">
                  <a:extLst>
                    <a:ext uri="{9D8B030D-6E8A-4147-A177-3AD203B41FA5}">
                      <a16:colId xmlns:a16="http://schemas.microsoft.com/office/drawing/2014/main" val="3027124099"/>
                    </a:ext>
                  </a:extLst>
                </a:gridCol>
                <a:gridCol w="318377">
                  <a:extLst>
                    <a:ext uri="{9D8B030D-6E8A-4147-A177-3AD203B41FA5}">
                      <a16:colId xmlns:a16="http://schemas.microsoft.com/office/drawing/2014/main" val="3243425978"/>
                    </a:ext>
                  </a:extLst>
                </a:gridCol>
                <a:gridCol w="459878">
                  <a:extLst>
                    <a:ext uri="{9D8B030D-6E8A-4147-A177-3AD203B41FA5}">
                      <a16:colId xmlns:a16="http://schemas.microsoft.com/office/drawing/2014/main" val="3833733158"/>
                    </a:ext>
                  </a:extLst>
                </a:gridCol>
                <a:gridCol w="459878">
                  <a:extLst>
                    <a:ext uri="{9D8B030D-6E8A-4147-A177-3AD203B41FA5}">
                      <a16:colId xmlns:a16="http://schemas.microsoft.com/office/drawing/2014/main" val="2396896109"/>
                    </a:ext>
                  </a:extLst>
                </a:gridCol>
                <a:gridCol w="294793">
                  <a:extLst>
                    <a:ext uri="{9D8B030D-6E8A-4147-A177-3AD203B41FA5}">
                      <a16:colId xmlns:a16="http://schemas.microsoft.com/office/drawing/2014/main" val="3273087583"/>
                    </a:ext>
                  </a:extLst>
                </a:gridCol>
                <a:gridCol w="294793">
                  <a:extLst>
                    <a:ext uri="{9D8B030D-6E8A-4147-A177-3AD203B41FA5}">
                      <a16:colId xmlns:a16="http://schemas.microsoft.com/office/drawing/2014/main" val="2247408631"/>
                    </a:ext>
                  </a:extLst>
                </a:gridCol>
                <a:gridCol w="294793">
                  <a:extLst>
                    <a:ext uri="{9D8B030D-6E8A-4147-A177-3AD203B41FA5}">
                      <a16:colId xmlns:a16="http://schemas.microsoft.com/office/drawing/2014/main" val="3040057781"/>
                    </a:ext>
                  </a:extLst>
                </a:gridCol>
                <a:gridCol w="318377">
                  <a:extLst>
                    <a:ext uri="{9D8B030D-6E8A-4147-A177-3AD203B41FA5}">
                      <a16:colId xmlns:a16="http://schemas.microsoft.com/office/drawing/2014/main" val="178916863"/>
                    </a:ext>
                  </a:extLst>
                </a:gridCol>
                <a:gridCol w="318377">
                  <a:extLst>
                    <a:ext uri="{9D8B030D-6E8A-4147-A177-3AD203B41FA5}">
                      <a16:colId xmlns:a16="http://schemas.microsoft.com/office/drawing/2014/main" val="888545139"/>
                    </a:ext>
                  </a:extLst>
                </a:gridCol>
                <a:gridCol w="294793">
                  <a:extLst>
                    <a:ext uri="{9D8B030D-6E8A-4147-A177-3AD203B41FA5}">
                      <a16:colId xmlns:a16="http://schemas.microsoft.com/office/drawing/2014/main" val="3791077844"/>
                    </a:ext>
                  </a:extLst>
                </a:gridCol>
                <a:gridCol w="409009">
                  <a:extLst>
                    <a:ext uri="{9D8B030D-6E8A-4147-A177-3AD203B41FA5}">
                      <a16:colId xmlns:a16="http://schemas.microsoft.com/office/drawing/2014/main" val="2380106460"/>
                    </a:ext>
                  </a:extLst>
                </a:gridCol>
                <a:gridCol w="596578">
                  <a:extLst>
                    <a:ext uri="{9D8B030D-6E8A-4147-A177-3AD203B41FA5}">
                      <a16:colId xmlns:a16="http://schemas.microsoft.com/office/drawing/2014/main" val="1568620516"/>
                    </a:ext>
                  </a:extLst>
                </a:gridCol>
                <a:gridCol w="322739">
                  <a:extLst>
                    <a:ext uri="{9D8B030D-6E8A-4147-A177-3AD203B41FA5}">
                      <a16:colId xmlns:a16="http://schemas.microsoft.com/office/drawing/2014/main" val="1560267230"/>
                    </a:ext>
                  </a:extLst>
                </a:gridCol>
                <a:gridCol w="487604">
                  <a:extLst>
                    <a:ext uri="{9D8B030D-6E8A-4147-A177-3AD203B41FA5}">
                      <a16:colId xmlns:a16="http://schemas.microsoft.com/office/drawing/2014/main" val="711074346"/>
                    </a:ext>
                  </a:extLst>
                </a:gridCol>
                <a:gridCol w="294793">
                  <a:extLst>
                    <a:ext uri="{9D8B030D-6E8A-4147-A177-3AD203B41FA5}">
                      <a16:colId xmlns:a16="http://schemas.microsoft.com/office/drawing/2014/main" val="1084453543"/>
                    </a:ext>
                  </a:extLst>
                </a:gridCol>
              </a:tblGrid>
              <a:tr h="655669">
                <a:tc rowSpan="2">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rtl="0" fontAlgn="ctr"/>
                      <a:r>
                        <a:rPr lang="en-GB" sz="900" u="none" strike="noStrike" dirty="0">
                          <a:effectLst/>
                        </a:rPr>
                        <a:t>Ethnicity</a:t>
                      </a:r>
                      <a:endParaRPr lang="en-GB" sz="900" b="1" i="0" u="none" strike="noStrike" dirty="0">
                        <a:solidFill>
                          <a:srgbClr val="FFFFFF"/>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70C0"/>
                    </a:solidFill>
                  </a:tcPr>
                </a:tc>
                <a:tc gridSpan="5">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White</a:t>
                      </a:r>
                      <a:endParaRPr lang="en-GB" sz="900" b="1"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Mixed/Multiple ethnicity groups</a:t>
                      </a:r>
                      <a:endParaRPr lang="en-GB" sz="900" b="1"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5">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Asian or Asian British</a:t>
                      </a:r>
                      <a:endParaRPr lang="en-GB" sz="900" b="1"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3">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Black, Black British, Caribbean or African</a:t>
                      </a:r>
                      <a:endParaRPr lang="en-GB" sz="900" b="1"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hMerge="1">
                  <a:txBody>
                    <a:bodyPr/>
                    <a:lstStyle/>
                    <a:p>
                      <a:endParaRPr lang="en-GB"/>
                    </a:p>
                  </a:txBody>
                  <a:tcPr/>
                </a:tc>
                <a:tc hMerge="1">
                  <a:txBody>
                    <a:bodyPr/>
                    <a:lstStyle/>
                    <a:p>
                      <a:endParaRPr lang="en-GB"/>
                    </a:p>
                  </a:txBody>
                  <a:tcPr/>
                </a:tc>
                <a:tc gridSpan="3">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Other Ethnic Groups</a:t>
                      </a:r>
                      <a:endParaRPr lang="en-GB" sz="900" b="1"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140943291"/>
                  </a:ext>
                </a:extLst>
              </a:tr>
              <a:tr h="1792162">
                <a:tc vMerge="1">
                  <a:txBody>
                    <a:bodyPr/>
                    <a:lstStyle/>
                    <a:p>
                      <a:endParaRPr lang="en-GB"/>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English, Welsh, Scottish, Northern Irish or British</a:t>
                      </a:r>
                      <a:endParaRPr lang="en-GB" sz="900" b="0" i="0" u="none" strike="noStrike">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Irish</a:t>
                      </a:r>
                      <a:endParaRPr lang="en-GB" sz="900" b="0" i="0" u="none" strike="noStrike">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Gypsy or Irish Traveller</a:t>
                      </a:r>
                      <a:endParaRPr lang="en-GB" sz="900" b="0" i="0" u="none" strike="noStrike">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Roma</a:t>
                      </a:r>
                      <a:endParaRPr lang="en-GB" sz="900" b="0" i="0" u="none" strike="noStrike">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Any other White background</a:t>
                      </a:r>
                      <a:endParaRPr lang="en-GB" sz="900" b="0" i="0" u="none" strike="noStrike" dirty="0">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White &amp; Black Caribbean</a:t>
                      </a:r>
                      <a:endParaRPr lang="en-GB" sz="900" b="0" i="0" u="none" strike="noStrike">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White &amp; Black African</a:t>
                      </a:r>
                      <a:endParaRPr lang="en-GB" sz="900" b="0" i="0" u="none" strike="noStrike">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White &amp; Asian</a:t>
                      </a:r>
                      <a:endParaRPr lang="en-GB" sz="900" b="0" i="0" u="none" strike="noStrike">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Any other mixed or multiple ethnic background</a:t>
                      </a:r>
                      <a:endParaRPr lang="en-GB" sz="900" b="0" i="0" u="none" strike="noStrike">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Indian</a:t>
                      </a:r>
                      <a:endParaRPr lang="en-GB" sz="900" b="0" i="0" u="none" strike="noStrike">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Pakistani</a:t>
                      </a:r>
                      <a:endParaRPr lang="en-GB" sz="900" b="0" i="0" u="none" strike="noStrike">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Bangladeshi</a:t>
                      </a:r>
                      <a:endParaRPr lang="en-GB" sz="900" b="0" i="0" u="none" strike="noStrike" dirty="0">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Chinese</a:t>
                      </a:r>
                      <a:endParaRPr lang="en-GB" sz="900" b="0" i="0" u="none" strike="noStrike" dirty="0">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Any other Asian background</a:t>
                      </a:r>
                      <a:endParaRPr lang="en-GB" sz="900" b="0" i="0" u="none" strike="noStrike">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Caribbean</a:t>
                      </a:r>
                      <a:endParaRPr lang="en-GB" sz="900" b="0" i="0" u="none" strike="noStrike" dirty="0">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African</a:t>
                      </a:r>
                      <a:endParaRPr lang="en-GB" sz="900" b="0" i="0" u="none" strike="noStrike" dirty="0">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Any other Black, Black British, or Caribbean background</a:t>
                      </a:r>
                      <a:endParaRPr lang="en-GB" sz="900" b="0" i="0" u="none" strike="noStrike" dirty="0">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Arab</a:t>
                      </a:r>
                      <a:endParaRPr lang="en-GB" sz="900" b="0" i="0" u="none" strike="noStrike">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Any other ethnic group</a:t>
                      </a:r>
                      <a:endParaRPr lang="en-GB" sz="900" b="0" i="0" u="none" strike="noStrike">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Not stated/preferred not to say</a:t>
                      </a:r>
                      <a:endParaRPr lang="en-GB" sz="900" b="0" i="0" u="none" strike="noStrike" dirty="0">
                        <a:solidFill>
                          <a:srgbClr val="000000"/>
                        </a:solidFill>
                        <a:effectLst/>
                        <a:latin typeface="Arial" panose="020B0604020202020204" pitchFamily="34" charset="0"/>
                      </a:endParaRPr>
                    </a:p>
                  </a:txBody>
                  <a:tcPr marL="0" marR="0" marT="0" marB="0" vert="vert27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extLst>
                  <a:ext uri="{0D108BD9-81ED-4DB2-BD59-A6C34878D82A}">
                    <a16:rowId xmlns:a16="http://schemas.microsoft.com/office/drawing/2014/main" val="1359987310"/>
                  </a:ext>
                </a:extLst>
              </a:tr>
              <a:tr h="764946">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rtl="0" fontAlgn="ctr"/>
                      <a:r>
                        <a:rPr lang="en-GB" sz="900" u="none" strike="noStrike" dirty="0">
                          <a:effectLst/>
                        </a:rPr>
                        <a:t>No. of reported deaths</a:t>
                      </a:r>
                      <a:endParaRPr lang="en-GB" sz="900" b="1" i="0" u="none" strike="noStrike" dirty="0">
                        <a:solidFill>
                          <a:srgbClr val="FFFFFF"/>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70C0"/>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38</a:t>
                      </a:r>
                      <a:endParaRPr lang="en-GB" sz="900" b="0"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0</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b="0" i="0" u="none" strike="noStrike" dirty="0">
                          <a:solidFill>
                            <a:srgbClr val="000000"/>
                          </a:solidFill>
                          <a:effectLst/>
                          <a:latin typeface="Arial" panose="020B0604020202020204" pitchFamily="34" charset="0"/>
                        </a:rPr>
                        <a:t>1</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25000"/>
                        <a:lumOff val="75000"/>
                      </a:srgbClr>
                    </a:solidFill>
                  </a:tcPr>
                </a:tc>
                <a:extLst>
                  <a:ext uri="{0D108BD9-81ED-4DB2-BD59-A6C34878D82A}">
                    <a16:rowId xmlns:a16="http://schemas.microsoft.com/office/drawing/2014/main" val="194190365"/>
                  </a:ext>
                </a:extLst>
              </a:tr>
              <a:tr h="764946">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rtl="0" fontAlgn="ctr"/>
                      <a:r>
                        <a:rPr lang="en-GB" sz="900" u="none" strike="noStrike" dirty="0">
                          <a:effectLst/>
                        </a:rPr>
                        <a:t>% of all reported deaths</a:t>
                      </a:r>
                      <a:endParaRPr lang="en-GB" sz="900" b="1" i="0" u="none" strike="noStrike" dirty="0">
                        <a:solidFill>
                          <a:srgbClr val="FFFFFF"/>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70C0"/>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97.4%</a:t>
                      </a:r>
                      <a:endParaRPr lang="en-GB" sz="900" b="0"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0.0%</a:t>
                      </a:r>
                      <a:endParaRPr lang="en-GB" sz="900" b="0" i="0" u="none" strike="noStrike">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0.0%</a:t>
                      </a:r>
                      <a:endParaRPr lang="en-GB" sz="900" b="0"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0.0%</a:t>
                      </a:r>
                      <a:endParaRPr lang="en-GB" sz="900" b="0"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0.0%</a:t>
                      </a:r>
                      <a:endParaRPr lang="en-GB" sz="900" b="0" i="0" u="none" strike="noStrike">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0.0%</a:t>
                      </a:r>
                      <a:endParaRPr lang="en-GB" sz="900" b="0" i="0" u="none" strike="noStrike">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0.0%</a:t>
                      </a:r>
                      <a:endParaRPr lang="en-GB" sz="900" b="0" i="0" u="none" strike="noStrike">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0.0%</a:t>
                      </a:r>
                      <a:endParaRPr lang="en-GB" sz="900" b="0" i="0" u="none" strike="noStrike">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0%</a:t>
                      </a:r>
                      <a:endParaRPr lang="en-GB" sz="900" b="0"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0.0%</a:t>
                      </a:r>
                      <a:endParaRPr lang="en-GB" sz="900" b="0"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0%</a:t>
                      </a:r>
                      <a:endParaRPr lang="en-GB" sz="900" b="0"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0.0%</a:t>
                      </a:r>
                      <a:endParaRPr lang="en-GB" sz="900" b="0"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0.0%</a:t>
                      </a:r>
                      <a:endParaRPr lang="en-GB" sz="900" b="0" i="0" u="none" strike="noStrike">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0.0%</a:t>
                      </a:r>
                      <a:endParaRPr lang="en-GB" sz="900" b="0" i="0" u="none" strike="noStrike">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0%</a:t>
                      </a:r>
                      <a:endParaRPr lang="en-GB" sz="900" b="0"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0.0%</a:t>
                      </a:r>
                      <a:endParaRPr lang="en-GB" sz="900" b="0" i="0" u="none" strike="noStrike">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0.0%</a:t>
                      </a:r>
                      <a:endParaRPr lang="en-GB" sz="900" b="0"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a:effectLst/>
                        </a:rPr>
                        <a:t>0.0%</a:t>
                      </a:r>
                      <a:endParaRPr lang="en-GB" sz="900" b="0" i="0" u="none" strike="noStrike">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0%</a:t>
                      </a:r>
                      <a:endParaRPr lang="en-GB" sz="900" b="0"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rtl="0" fontAlgn="ctr"/>
                      <a:r>
                        <a:rPr lang="en-GB" sz="900" u="none" strike="noStrike" dirty="0">
                          <a:effectLst/>
                        </a:rPr>
                        <a:t>2.6%</a:t>
                      </a:r>
                      <a:endParaRPr lang="en-GB" sz="900" b="0" i="0" u="none" strike="noStrike" dirty="0">
                        <a:solidFill>
                          <a:srgbClr val="000000"/>
                        </a:solidFill>
                        <a:effectLst/>
                        <a:latin typeface="Arial" panose="020B060402020202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546A">
                        <a:lumMod val="10000"/>
                        <a:lumOff val="90000"/>
                      </a:srgbClr>
                    </a:solidFill>
                  </a:tcPr>
                </a:tc>
                <a:extLst>
                  <a:ext uri="{0D108BD9-81ED-4DB2-BD59-A6C34878D82A}">
                    <a16:rowId xmlns:a16="http://schemas.microsoft.com/office/drawing/2014/main" val="111668093"/>
                  </a:ext>
                </a:extLst>
              </a:tr>
            </a:tbl>
          </a:graphicData>
        </a:graphic>
      </p:graphicFrame>
      <p:sp>
        <p:nvSpPr>
          <p:cNvPr id="4" name="Title 1">
            <a:extLst>
              <a:ext uri="{FF2B5EF4-FFF2-40B4-BE49-F238E27FC236}">
                <a16:creationId xmlns:a16="http://schemas.microsoft.com/office/drawing/2014/main" id="{C8A3599A-AB15-377E-B6E8-44A504607315}"/>
              </a:ext>
            </a:extLst>
          </p:cNvPr>
          <p:cNvSpPr txBox="1">
            <a:spLocks/>
          </p:cNvSpPr>
          <p:nvPr/>
        </p:nvSpPr>
        <p:spPr>
          <a:xfrm>
            <a:off x="383908" y="327801"/>
            <a:ext cx="9061173" cy="611649"/>
          </a:xfrm>
          <a:prstGeom prst="rect">
            <a:avLst/>
          </a:prstGeom>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2800" b="1" dirty="0">
                <a:solidFill>
                  <a:srgbClr val="0070C0"/>
                </a:solidFill>
                <a:latin typeface="Arial" panose="020B0604020202020204" pitchFamily="34" charset="0"/>
                <a:cs typeface="Arial" panose="020B0604020202020204" pitchFamily="34" charset="0"/>
              </a:rPr>
              <a:t>Data Set: Demographics – Equality Impact (local data)</a:t>
            </a:r>
          </a:p>
        </p:txBody>
      </p:sp>
    </p:spTree>
    <p:extLst>
      <p:ext uri="{BB962C8B-B14F-4D97-AF65-F5344CB8AC3E}">
        <p14:creationId xmlns:p14="http://schemas.microsoft.com/office/powerpoint/2010/main" val="17429815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D00116-48FB-D504-4E49-E08452B73B20}"/>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EC632F7A-5A9D-568D-4BD2-3436B1CE9F8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sp>
        <p:nvSpPr>
          <p:cNvPr id="3" name="Title 1">
            <a:extLst>
              <a:ext uri="{FF2B5EF4-FFF2-40B4-BE49-F238E27FC236}">
                <a16:creationId xmlns:a16="http://schemas.microsoft.com/office/drawing/2014/main" id="{46BA1FC7-A064-4AE2-4A5B-204874CA97F1}"/>
              </a:ext>
            </a:extLst>
          </p:cNvPr>
          <p:cNvSpPr txBox="1">
            <a:spLocks/>
          </p:cNvSpPr>
          <p:nvPr/>
        </p:nvSpPr>
        <p:spPr>
          <a:xfrm>
            <a:off x="775251" y="250780"/>
            <a:ext cx="7411620" cy="611649"/>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2800" b="1" dirty="0">
                <a:solidFill>
                  <a:srgbClr val="0070C0"/>
                </a:solidFill>
                <a:latin typeface="Arial" panose="020B0604020202020204" pitchFamily="34" charset="0"/>
                <a:cs typeface="Arial" panose="020B0604020202020204" pitchFamily="34" charset="0"/>
              </a:rPr>
              <a:t>Data Set: Demographics (from local data)</a:t>
            </a:r>
          </a:p>
        </p:txBody>
      </p:sp>
      <p:sp>
        <p:nvSpPr>
          <p:cNvPr id="4" name="Content Placeholder 2">
            <a:extLst>
              <a:ext uri="{FF2B5EF4-FFF2-40B4-BE49-F238E27FC236}">
                <a16:creationId xmlns:a16="http://schemas.microsoft.com/office/drawing/2014/main" id="{01F8CF52-DB4C-FE75-1485-F23CBF7B2A45}"/>
              </a:ext>
            </a:extLst>
          </p:cNvPr>
          <p:cNvSpPr txBox="1">
            <a:spLocks/>
          </p:cNvSpPr>
          <p:nvPr/>
        </p:nvSpPr>
        <p:spPr>
          <a:xfrm>
            <a:off x="139699" y="846907"/>
            <a:ext cx="5530022" cy="305618"/>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b="1" dirty="0">
                <a:solidFill>
                  <a:prstClr val="black"/>
                </a:solidFill>
                <a:latin typeface="Arial" panose="020B0604020202020204" pitchFamily="34" charset="0"/>
                <a:cs typeface="Arial" panose="020B0604020202020204" pitchFamily="34" charset="0"/>
              </a:rPr>
              <a:t>Gender</a:t>
            </a:r>
          </a:p>
        </p:txBody>
      </p:sp>
      <p:sp>
        <p:nvSpPr>
          <p:cNvPr id="7" name="TextBox 6">
            <a:extLst>
              <a:ext uri="{FF2B5EF4-FFF2-40B4-BE49-F238E27FC236}">
                <a16:creationId xmlns:a16="http://schemas.microsoft.com/office/drawing/2014/main" id="{69C75434-48CC-0AE4-67BE-5A5E9C599602}"/>
              </a:ext>
            </a:extLst>
          </p:cNvPr>
          <p:cNvSpPr txBox="1"/>
          <p:nvPr/>
        </p:nvSpPr>
        <p:spPr>
          <a:xfrm>
            <a:off x="139699" y="1152525"/>
            <a:ext cx="5185927" cy="1821412"/>
          </a:xfrm>
          <a:prstGeom prst="rect">
            <a:avLst/>
          </a:prstGeom>
          <a:noFill/>
          <a:ln>
            <a:solidFill>
              <a:srgbClr val="005EB8"/>
            </a:solidFill>
          </a:ln>
        </p:spPr>
        <p:txBody>
          <a:bodyPr wrap="square" rtlCol="0">
            <a:noAutofit/>
          </a:bodyPr>
          <a:lstStyle/>
          <a:p>
            <a:pPr algn="just" defTabSz="457200"/>
            <a:r>
              <a:rPr lang="en-GB" sz="1200" dirty="0">
                <a:solidFill>
                  <a:prstClr val="black"/>
                </a:solidFill>
                <a:latin typeface="Arial" panose="020B0604020202020204" pitchFamily="34" charset="0"/>
                <a:cs typeface="Arial" panose="020B0604020202020204" pitchFamily="34" charset="0"/>
              </a:rPr>
              <a:t>Analysis shows that in 2024/25, there is a slight increase in notifications for people who were male, and a slight decrease in notifications for people who were female. </a:t>
            </a:r>
          </a:p>
          <a:p>
            <a:pPr algn="just" defTabSz="457200"/>
            <a:endParaRPr lang="en-GB" sz="1200" dirty="0">
              <a:solidFill>
                <a:prstClr val="black"/>
              </a:solidFill>
              <a:latin typeface="Arial" panose="020B0604020202020204" pitchFamily="34" charset="0"/>
              <a:cs typeface="Arial" panose="020B0604020202020204" pitchFamily="34" charset="0"/>
            </a:endParaRPr>
          </a:p>
          <a:p>
            <a:pPr algn="just" defTabSz="457200"/>
            <a:r>
              <a:rPr lang="en-GB" sz="1200" dirty="0">
                <a:solidFill>
                  <a:prstClr val="black"/>
                </a:solidFill>
                <a:latin typeface="Arial" panose="020B0604020202020204" pitchFamily="34" charset="0"/>
                <a:cs typeface="Arial" panose="020B0604020202020204" pitchFamily="34" charset="0"/>
              </a:rPr>
              <a:t>For comparison, the male / female composition of the Frimley ICS general population according to GP registrations is 407,000 male and 405,000 female – roughly a 50/50 split. (These figures do not account for people who identify as non-binary, a subset not currently shown in the available data.)</a:t>
            </a:r>
          </a:p>
        </p:txBody>
      </p:sp>
      <p:pic>
        <p:nvPicPr>
          <p:cNvPr id="9" name="Picture 8">
            <a:extLst>
              <a:ext uri="{FF2B5EF4-FFF2-40B4-BE49-F238E27FC236}">
                <a16:creationId xmlns:a16="http://schemas.microsoft.com/office/drawing/2014/main" id="{BF989329-3CFB-A523-4A8C-5B291017205F}"/>
              </a:ext>
            </a:extLst>
          </p:cNvPr>
          <p:cNvPicPr>
            <a:picLocks noChangeAspect="1"/>
          </p:cNvPicPr>
          <p:nvPr/>
        </p:nvPicPr>
        <p:blipFill>
          <a:blip r:embed="rId3"/>
          <a:stretch>
            <a:fillRect/>
          </a:stretch>
        </p:blipFill>
        <p:spPr>
          <a:xfrm>
            <a:off x="466453" y="3216685"/>
            <a:ext cx="4448275" cy="2332541"/>
          </a:xfrm>
          <a:prstGeom prst="rect">
            <a:avLst/>
          </a:prstGeom>
        </p:spPr>
      </p:pic>
      <p:sp>
        <p:nvSpPr>
          <p:cNvPr id="10" name="Content Placeholder 2">
            <a:extLst>
              <a:ext uri="{FF2B5EF4-FFF2-40B4-BE49-F238E27FC236}">
                <a16:creationId xmlns:a16="http://schemas.microsoft.com/office/drawing/2014/main" id="{DABB992C-0299-6850-8BCF-17045DBF15E3}"/>
              </a:ext>
            </a:extLst>
          </p:cNvPr>
          <p:cNvSpPr txBox="1">
            <a:spLocks/>
          </p:cNvSpPr>
          <p:nvPr/>
        </p:nvSpPr>
        <p:spPr>
          <a:xfrm>
            <a:off x="5764024" y="836966"/>
            <a:ext cx="5530022" cy="4053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Level of Learning Disability (if known)</a:t>
            </a:r>
            <a:endParaRPr kumimoji="0" lang="en-GB" sz="1400" b="1" i="0" u="none" strike="noStrike" kern="1200" cap="none" spc="0" normalizeH="0" baseline="0" noProof="0" dirty="0">
              <a:ln>
                <a:noFill/>
              </a:ln>
              <a:solidFill>
                <a:prstClr val="black"/>
              </a:solidFill>
              <a:effectLst/>
              <a:highlight>
                <a:srgbClr val="00FF00"/>
              </a:highlight>
              <a:uLnTx/>
              <a:uFillTx/>
              <a:latin typeface="Arial" panose="020B0604020202020204" pitchFamily="34" charset="0"/>
              <a:ea typeface="+mn-ea"/>
              <a:cs typeface="Arial" panose="020B0604020202020204" pitchFamily="34" charset="0"/>
            </a:endParaRPr>
          </a:p>
        </p:txBody>
      </p:sp>
      <p:sp>
        <p:nvSpPr>
          <p:cNvPr id="11" name="TextBox 10">
            <a:extLst>
              <a:ext uri="{FF2B5EF4-FFF2-40B4-BE49-F238E27FC236}">
                <a16:creationId xmlns:a16="http://schemas.microsoft.com/office/drawing/2014/main" id="{17A5775E-F624-DD65-3031-CDB54202891A}"/>
              </a:ext>
            </a:extLst>
          </p:cNvPr>
          <p:cNvSpPr txBox="1"/>
          <p:nvPr/>
        </p:nvSpPr>
        <p:spPr>
          <a:xfrm>
            <a:off x="5764024" y="1156759"/>
            <a:ext cx="6180326" cy="830997"/>
          </a:xfrm>
          <a:prstGeom prst="rect">
            <a:avLst/>
          </a:prstGeom>
          <a:noFill/>
          <a:ln>
            <a:solidFill>
              <a:srgbClr val="005EB8"/>
            </a:solidFill>
          </a:ln>
        </p:spPr>
        <p:txBody>
          <a:bodyPr wrap="square" rtlCol="0">
            <a:spAutoFit/>
          </a:bodyPr>
          <a:lstStyle/>
          <a:p>
            <a:pPr algn="just" defTabSz="457200"/>
            <a:r>
              <a:rPr lang="en-GB" sz="1200" dirty="0">
                <a:solidFill>
                  <a:prstClr val="black"/>
                </a:solidFill>
                <a:latin typeface="Arial" panose="020B0604020202020204" pitchFamily="34" charset="0"/>
                <a:cs typeface="Arial" panose="020B0604020202020204" pitchFamily="34" charset="0"/>
              </a:rPr>
              <a:t>The information below shows the breakdown of this information for all of the people whose reviews were completed and signed-off from 2021/22-2024/25, and for whom the level of learning disability had been recorded. All cases had this recorded / evidenced in the documentation for this year.</a:t>
            </a:r>
          </a:p>
        </p:txBody>
      </p:sp>
      <p:graphicFrame>
        <p:nvGraphicFramePr>
          <p:cNvPr id="12" name="Table 11">
            <a:extLst>
              <a:ext uri="{FF2B5EF4-FFF2-40B4-BE49-F238E27FC236}">
                <a16:creationId xmlns:a16="http://schemas.microsoft.com/office/drawing/2014/main" id="{2768DC29-6243-8B8C-EF2F-233D4CCD1832}"/>
              </a:ext>
            </a:extLst>
          </p:cNvPr>
          <p:cNvGraphicFramePr>
            <a:graphicFrameLocks noGrp="1"/>
          </p:cNvGraphicFramePr>
          <p:nvPr/>
        </p:nvGraphicFramePr>
        <p:xfrm>
          <a:off x="6191792" y="2233026"/>
          <a:ext cx="5290488" cy="3297515"/>
        </p:xfrm>
        <a:graphic>
          <a:graphicData uri="http://schemas.openxmlformats.org/drawingml/2006/table">
            <a:tbl>
              <a:tblPr firstRow="1" bandRow="1"/>
              <a:tblGrid>
                <a:gridCol w="2004789">
                  <a:extLst>
                    <a:ext uri="{9D8B030D-6E8A-4147-A177-3AD203B41FA5}">
                      <a16:colId xmlns:a16="http://schemas.microsoft.com/office/drawing/2014/main" val="766259433"/>
                    </a:ext>
                  </a:extLst>
                </a:gridCol>
                <a:gridCol w="809030">
                  <a:extLst>
                    <a:ext uri="{9D8B030D-6E8A-4147-A177-3AD203B41FA5}">
                      <a16:colId xmlns:a16="http://schemas.microsoft.com/office/drawing/2014/main" val="3709676376"/>
                    </a:ext>
                  </a:extLst>
                </a:gridCol>
                <a:gridCol w="859536">
                  <a:extLst>
                    <a:ext uri="{9D8B030D-6E8A-4147-A177-3AD203B41FA5}">
                      <a16:colId xmlns:a16="http://schemas.microsoft.com/office/drawing/2014/main" val="4187906050"/>
                    </a:ext>
                  </a:extLst>
                </a:gridCol>
                <a:gridCol w="841248">
                  <a:extLst>
                    <a:ext uri="{9D8B030D-6E8A-4147-A177-3AD203B41FA5}">
                      <a16:colId xmlns:a16="http://schemas.microsoft.com/office/drawing/2014/main" val="1604136831"/>
                    </a:ext>
                  </a:extLst>
                </a:gridCol>
                <a:gridCol w="775885">
                  <a:extLst>
                    <a:ext uri="{9D8B030D-6E8A-4147-A177-3AD203B41FA5}">
                      <a16:colId xmlns:a16="http://schemas.microsoft.com/office/drawing/2014/main" val="590090388"/>
                    </a:ext>
                  </a:extLst>
                </a:gridCol>
              </a:tblGrid>
              <a:tr h="655793">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000" dirty="0"/>
                        <a:t>Level of Learning Disability</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000" dirty="0"/>
                        <a:t>2021/22</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000" dirty="0"/>
                        <a:t>2022/23</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000" dirty="0">
                          <a:solidFill>
                            <a:schemeClr val="bg1"/>
                          </a:solidFill>
                        </a:rPr>
                        <a:t>2023/24</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p>
                      <a:r>
                        <a:rPr lang="en-GB" sz="1000" b="1" dirty="0">
                          <a:solidFill>
                            <a:schemeClr val="bg1"/>
                          </a:solidFill>
                        </a:rPr>
                        <a:t>2024/25</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361017896"/>
                  </a:ext>
                </a:extLst>
              </a:tr>
              <a:tr h="28798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Mild</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7</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6</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9</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p>
                      <a:r>
                        <a:rPr lang="en-GB" sz="1000" dirty="0"/>
                        <a:t>9</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933741342"/>
                  </a:ext>
                </a:extLst>
              </a:tr>
              <a:tr h="25400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Mild – Moderate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3</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2</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p>
                      <a:r>
                        <a:rPr lang="en-GB" sz="1000" dirty="0"/>
                        <a:t>3</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521426185"/>
                  </a:ext>
                </a:extLst>
              </a:tr>
              <a:tr h="25400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Moderate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14</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6</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p>
                      <a:r>
                        <a:rPr lang="en-GB" sz="1000" dirty="0"/>
                        <a:t>9</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55881233"/>
                  </a:ext>
                </a:extLst>
              </a:tr>
              <a:tr h="270934">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Moderate – Severe*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0</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p>
                      <a:r>
                        <a:rPr lang="en-GB" sz="1000" dirty="0"/>
                        <a:t>2</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264324120"/>
                  </a:ext>
                </a:extLst>
              </a:tr>
              <a:tr h="287866">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Severe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8</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5</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p>
                      <a:r>
                        <a:rPr lang="en-GB" sz="1000" dirty="0"/>
                        <a:t>9</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702943602"/>
                  </a:ext>
                </a:extLst>
              </a:tr>
              <a:tr h="245534">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Profound / Multiple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0</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p>
                      <a:r>
                        <a:rPr lang="en-GB" sz="1000" dirty="0"/>
                        <a:t>1</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7796060"/>
                  </a:ext>
                </a:extLst>
              </a:tr>
              <a:tr h="25400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Severe and Autistic</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1</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p>
                      <a:r>
                        <a:rPr lang="en-GB" sz="1000" dirty="0"/>
                        <a:t>1</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881817153"/>
                  </a:ext>
                </a:extLst>
              </a:tr>
              <a:tr h="254000">
                <a:tc>
                  <a:txBody>
                    <a:bodyPr/>
                    <a:lstStyle/>
                    <a:p>
                      <a:r>
                        <a:rPr lang="en-GB" sz="1000" dirty="0"/>
                        <a:t>Severe / Profound</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p>
                      <a:r>
                        <a:rPr lang="en-GB" sz="1000" dirty="0"/>
                        <a:t>0</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p>
                      <a:r>
                        <a:rPr lang="en-GB" sz="1000" dirty="0"/>
                        <a:t>0</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p>
                      <a:r>
                        <a:rPr lang="en-GB" sz="1000" dirty="0"/>
                        <a:t>0</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p>
                      <a:r>
                        <a:rPr lang="en-GB" sz="1000" dirty="0"/>
                        <a:t>1</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893701249"/>
                  </a:ext>
                </a:extLst>
              </a:tr>
              <a:tr h="270933">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Autistic</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1</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p>
                      <a:r>
                        <a:rPr lang="en-GB" sz="1000" dirty="0"/>
                        <a:t>2</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692805021"/>
                  </a:ext>
                </a:extLst>
              </a:tr>
              <a:tr h="26246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Unknown</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3</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000" dirty="0"/>
                        <a:t>0</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p>
                      <a:r>
                        <a:rPr lang="en-GB" sz="1000" dirty="0"/>
                        <a:t>0</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921611976"/>
                  </a:ext>
                </a:extLst>
              </a:tr>
            </a:tbl>
          </a:graphicData>
        </a:graphic>
      </p:graphicFrame>
      <p:sp>
        <p:nvSpPr>
          <p:cNvPr id="13" name="TextBox 12">
            <a:extLst>
              <a:ext uri="{FF2B5EF4-FFF2-40B4-BE49-F238E27FC236}">
                <a16:creationId xmlns:a16="http://schemas.microsoft.com/office/drawing/2014/main" id="{1268E508-D791-A62B-FAB1-3901D2FA07CD}"/>
              </a:ext>
            </a:extLst>
          </p:cNvPr>
          <p:cNvSpPr txBox="1"/>
          <p:nvPr/>
        </p:nvSpPr>
        <p:spPr>
          <a:xfrm>
            <a:off x="6142353" y="5658948"/>
            <a:ext cx="5290488" cy="415498"/>
          </a:xfrm>
          <a:prstGeom prst="rect">
            <a:avLst/>
          </a:prstGeom>
          <a:noFill/>
        </p:spPr>
        <p:txBody>
          <a:bodyPr wrap="square" rtlCol="0">
            <a:spAutoFit/>
          </a:bodyPr>
          <a:lstStyle/>
          <a:p>
            <a:pPr algn="just" defTabSz="457200"/>
            <a:r>
              <a:rPr lang="en-GB" sz="1050" dirty="0">
                <a:solidFill>
                  <a:prstClr val="black"/>
                </a:solidFill>
                <a:latin typeface="Arial" panose="020B0604020202020204" pitchFamily="34" charset="0"/>
                <a:cs typeface="Arial" panose="020B0604020202020204" pitchFamily="34" charset="0"/>
              </a:rPr>
              <a:t>*Level of learning disability varied between two categories in documentation provided so an in-between classification has been added.</a:t>
            </a:r>
          </a:p>
        </p:txBody>
      </p:sp>
      <p:cxnSp>
        <p:nvCxnSpPr>
          <p:cNvPr id="14" name="Straight Connector 13">
            <a:extLst>
              <a:ext uri="{FF2B5EF4-FFF2-40B4-BE49-F238E27FC236}">
                <a16:creationId xmlns:a16="http://schemas.microsoft.com/office/drawing/2014/main" id="{B4548D70-A6C0-173E-D17A-F01392F68F02}"/>
              </a:ext>
            </a:extLst>
          </p:cNvPr>
          <p:cNvCxnSpPr>
            <a:cxnSpLocks/>
          </p:cNvCxnSpPr>
          <p:nvPr/>
        </p:nvCxnSpPr>
        <p:spPr>
          <a:xfrm>
            <a:off x="5535593" y="862429"/>
            <a:ext cx="0" cy="5330653"/>
          </a:xfrm>
          <a:prstGeom prst="line">
            <a:avLst/>
          </a:prstGeom>
          <a:noFill/>
          <a:ln w="57150" cap="flat" cmpd="sng" algn="ctr">
            <a:solidFill>
              <a:srgbClr val="4472C4"/>
            </a:solidFill>
            <a:prstDash val="solid"/>
            <a:miter lim="800000"/>
          </a:ln>
          <a:effectLst/>
        </p:spPr>
      </p:cxnSp>
      <p:grpSp>
        <p:nvGrpSpPr>
          <p:cNvPr id="15" name="Group 14">
            <a:extLst>
              <a:ext uri="{FF2B5EF4-FFF2-40B4-BE49-F238E27FC236}">
                <a16:creationId xmlns:a16="http://schemas.microsoft.com/office/drawing/2014/main" id="{64B4AE07-6B9F-028F-C91A-86995F0F8DBC}"/>
              </a:ext>
            </a:extLst>
          </p:cNvPr>
          <p:cNvGrpSpPr/>
          <p:nvPr/>
        </p:nvGrpSpPr>
        <p:grpSpPr>
          <a:xfrm>
            <a:off x="154103" y="6224374"/>
            <a:ext cx="11885497" cy="389392"/>
            <a:chOff x="154103" y="6138649"/>
            <a:chExt cx="11885497" cy="475117"/>
          </a:xfrm>
        </p:grpSpPr>
        <p:grpSp>
          <p:nvGrpSpPr>
            <p:cNvPr id="16" name="Group 15">
              <a:extLst>
                <a:ext uri="{FF2B5EF4-FFF2-40B4-BE49-F238E27FC236}">
                  <a16:creationId xmlns:a16="http://schemas.microsoft.com/office/drawing/2014/main" id="{1BE770FF-CEA7-3B84-8F43-018B4F80881C}"/>
                </a:ext>
              </a:extLst>
            </p:cNvPr>
            <p:cNvGrpSpPr/>
            <p:nvPr/>
          </p:nvGrpSpPr>
          <p:grpSpPr>
            <a:xfrm>
              <a:off x="154103" y="6138649"/>
              <a:ext cx="11885497" cy="85725"/>
              <a:chOff x="231140" y="9755505"/>
              <a:chExt cx="17522593" cy="85725"/>
            </a:xfrm>
          </p:grpSpPr>
          <p:sp>
            <p:nvSpPr>
              <p:cNvPr id="27" name="Text Box 2">
                <a:extLst>
                  <a:ext uri="{FF2B5EF4-FFF2-40B4-BE49-F238E27FC236}">
                    <a16:creationId xmlns:a16="http://schemas.microsoft.com/office/drawing/2014/main" id="{3CB182C4-D973-B23A-86C8-FB9D48887821}"/>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29" name="Text Box 2">
                <a:extLst>
                  <a:ext uri="{FF2B5EF4-FFF2-40B4-BE49-F238E27FC236}">
                    <a16:creationId xmlns:a16="http://schemas.microsoft.com/office/drawing/2014/main" id="{A476BC50-FB83-F0EA-2A88-EBB11FF3E8E2}"/>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0" name="Text Box 2">
                <a:extLst>
                  <a:ext uri="{FF2B5EF4-FFF2-40B4-BE49-F238E27FC236}">
                    <a16:creationId xmlns:a16="http://schemas.microsoft.com/office/drawing/2014/main" id="{BF9DB1D0-20BA-9E5A-8832-2CE58B69AD26}"/>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17" name="Group 16">
              <a:extLst>
                <a:ext uri="{FF2B5EF4-FFF2-40B4-BE49-F238E27FC236}">
                  <a16:creationId xmlns:a16="http://schemas.microsoft.com/office/drawing/2014/main" id="{C3A9C2C6-E2D1-CF90-D9CF-023FCAECA354}"/>
                </a:ext>
              </a:extLst>
            </p:cNvPr>
            <p:cNvGrpSpPr/>
            <p:nvPr/>
          </p:nvGrpSpPr>
          <p:grpSpPr>
            <a:xfrm>
              <a:off x="247650" y="6352781"/>
              <a:ext cx="11696701" cy="260985"/>
              <a:chOff x="247650" y="6352781"/>
              <a:chExt cx="11696701" cy="260985"/>
            </a:xfrm>
          </p:grpSpPr>
          <p:sp>
            <p:nvSpPr>
              <p:cNvPr id="18" name="Text Box 2">
                <a:extLst>
                  <a:ext uri="{FF2B5EF4-FFF2-40B4-BE49-F238E27FC236}">
                    <a16:creationId xmlns:a16="http://schemas.microsoft.com/office/drawing/2014/main" id="{2884F6AA-3363-FF75-40FC-7FBC7A8C2A98}"/>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 Box 2">
                <a:extLst>
                  <a:ext uri="{FF2B5EF4-FFF2-40B4-BE49-F238E27FC236}">
                    <a16:creationId xmlns:a16="http://schemas.microsoft.com/office/drawing/2014/main" id="{568E2BD8-724D-4848-B786-3D719C16187E}"/>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Text Box 2">
                <a:extLst>
                  <a:ext uri="{FF2B5EF4-FFF2-40B4-BE49-F238E27FC236}">
                    <a16:creationId xmlns:a16="http://schemas.microsoft.com/office/drawing/2014/main" id="{AAE3F7C7-7597-F7DD-6013-0C6541A02075}"/>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1" name="Text Box 2">
                <a:extLst>
                  <a:ext uri="{FF2B5EF4-FFF2-40B4-BE49-F238E27FC236}">
                    <a16:creationId xmlns:a16="http://schemas.microsoft.com/office/drawing/2014/main" id="{4DD3668D-793C-ACF3-40DC-CE1BF6EE8A80}"/>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2" name="Text Box 2">
                <a:extLst>
                  <a:ext uri="{FF2B5EF4-FFF2-40B4-BE49-F238E27FC236}">
                    <a16:creationId xmlns:a16="http://schemas.microsoft.com/office/drawing/2014/main" id="{308A4EA9-B66A-1222-3913-DB433BAE4A40}"/>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3" name="Hexagon 22">
                <a:extLst>
                  <a:ext uri="{FF2B5EF4-FFF2-40B4-BE49-F238E27FC236}">
                    <a16:creationId xmlns:a16="http://schemas.microsoft.com/office/drawing/2014/main" id="{B22F3BFD-2D21-5709-95F8-75E2182B8634}"/>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24" name="Hexagon 23">
                <a:extLst>
                  <a:ext uri="{FF2B5EF4-FFF2-40B4-BE49-F238E27FC236}">
                    <a16:creationId xmlns:a16="http://schemas.microsoft.com/office/drawing/2014/main" id="{DDF34327-E90D-D46D-972C-2DCBCB727DEC}"/>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25" name="Hexagon 24">
                <a:extLst>
                  <a:ext uri="{FF2B5EF4-FFF2-40B4-BE49-F238E27FC236}">
                    <a16:creationId xmlns:a16="http://schemas.microsoft.com/office/drawing/2014/main" id="{1054A7B4-6D6F-5A7B-004D-E8B6431E44DD}"/>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26" name="Hexagon 25">
                <a:extLst>
                  <a:ext uri="{FF2B5EF4-FFF2-40B4-BE49-F238E27FC236}">
                    <a16:creationId xmlns:a16="http://schemas.microsoft.com/office/drawing/2014/main" id="{DC290259-918F-BE90-B269-B0FE745F07B0}"/>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Tree>
    <p:extLst>
      <p:ext uri="{BB962C8B-B14F-4D97-AF65-F5344CB8AC3E}">
        <p14:creationId xmlns:p14="http://schemas.microsoft.com/office/powerpoint/2010/main" val="756862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08C868-7A49-B882-B129-9399AE30AFE2}"/>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F36B201E-9022-F4C1-B749-AC81103423B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sp>
        <p:nvSpPr>
          <p:cNvPr id="3" name="Title 1">
            <a:extLst>
              <a:ext uri="{FF2B5EF4-FFF2-40B4-BE49-F238E27FC236}">
                <a16:creationId xmlns:a16="http://schemas.microsoft.com/office/drawing/2014/main" id="{B8B3DEB9-9FEB-AE63-B6CF-F30811FAD517}"/>
              </a:ext>
            </a:extLst>
          </p:cNvPr>
          <p:cNvSpPr txBox="1">
            <a:spLocks/>
          </p:cNvSpPr>
          <p:nvPr/>
        </p:nvSpPr>
        <p:spPr>
          <a:xfrm>
            <a:off x="635552" y="323922"/>
            <a:ext cx="4894810" cy="611649"/>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2800" b="1" dirty="0">
                <a:solidFill>
                  <a:srgbClr val="0070C0"/>
                </a:solidFill>
                <a:latin typeface="Arial" panose="020B0604020202020204" pitchFamily="34" charset="0"/>
                <a:cs typeface="Arial" panose="020B0604020202020204" pitchFamily="34" charset="0"/>
              </a:rPr>
              <a:t>Data Set: Performance</a:t>
            </a:r>
          </a:p>
        </p:txBody>
      </p:sp>
      <p:graphicFrame>
        <p:nvGraphicFramePr>
          <p:cNvPr id="4" name="Table 3">
            <a:extLst>
              <a:ext uri="{FF2B5EF4-FFF2-40B4-BE49-F238E27FC236}">
                <a16:creationId xmlns:a16="http://schemas.microsoft.com/office/drawing/2014/main" id="{C70BFF29-0273-F655-521B-5829AF47E319}"/>
              </a:ext>
            </a:extLst>
          </p:cNvPr>
          <p:cNvGraphicFramePr>
            <a:graphicFrameLocks noGrp="1"/>
          </p:cNvGraphicFramePr>
          <p:nvPr/>
        </p:nvGraphicFramePr>
        <p:xfrm>
          <a:off x="139700" y="1127192"/>
          <a:ext cx="11952037" cy="1958428"/>
        </p:xfrm>
        <a:graphic>
          <a:graphicData uri="http://schemas.openxmlformats.org/drawingml/2006/table">
            <a:tbl>
              <a:tblPr>
                <a:tableStyleId>{5C22544A-7EE6-4342-B048-85BDC9FD1C3A}</a:tableStyleId>
              </a:tblPr>
              <a:tblGrid>
                <a:gridCol w="1242786">
                  <a:extLst>
                    <a:ext uri="{9D8B030D-6E8A-4147-A177-3AD203B41FA5}">
                      <a16:colId xmlns:a16="http://schemas.microsoft.com/office/drawing/2014/main" val="3774134048"/>
                    </a:ext>
                  </a:extLst>
                </a:gridCol>
                <a:gridCol w="2427514">
                  <a:extLst>
                    <a:ext uri="{9D8B030D-6E8A-4147-A177-3AD203B41FA5}">
                      <a16:colId xmlns:a16="http://schemas.microsoft.com/office/drawing/2014/main" val="2507429114"/>
                    </a:ext>
                  </a:extLst>
                </a:gridCol>
                <a:gridCol w="2808514">
                  <a:extLst>
                    <a:ext uri="{9D8B030D-6E8A-4147-A177-3AD203B41FA5}">
                      <a16:colId xmlns:a16="http://schemas.microsoft.com/office/drawing/2014/main" val="3270522994"/>
                    </a:ext>
                  </a:extLst>
                </a:gridCol>
                <a:gridCol w="2492829">
                  <a:extLst>
                    <a:ext uri="{9D8B030D-6E8A-4147-A177-3AD203B41FA5}">
                      <a16:colId xmlns:a16="http://schemas.microsoft.com/office/drawing/2014/main" val="806091197"/>
                    </a:ext>
                  </a:extLst>
                </a:gridCol>
                <a:gridCol w="2980394">
                  <a:extLst>
                    <a:ext uri="{9D8B030D-6E8A-4147-A177-3AD203B41FA5}">
                      <a16:colId xmlns:a16="http://schemas.microsoft.com/office/drawing/2014/main" val="4219523929"/>
                    </a:ext>
                  </a:extLst>
                </a:gridCol>
              </a:tblGrid>
              <a:tr h="630184">
                <a:tc>
                  <a:txBody>
                    <a:bodyPr/>
                    <a:lstStyle/>
                    <a:p>
                      <a:pPr algn="ctr" fontAlgn="ctr">
                        <a:buNone/>
                      </a:pPr>
                      <a:r>
                        <a:rPr lang="en-GB" sz="1400" b="1" u="none" strike="noStrike" dirty="0">
                          <a:effectLst/>
                          <a:latin typeface="Arial" panose="020B0604020202020204" pitchFamily="34" charset="0"/>
                          <a:cs typeface="Arial" panose="020B0604020202020204" pitchFamily="34" charset="0"/>
                        </a:rPr>
                        <a:t>​</a:t>
                      </a:r>
                      <a:endParaRPr lang="en-GB" sz="14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nchor="ctr">
                    <a:solidFill>
                      <a:schemeClr val="tx2">
                        <a:lumMod val="25000"/>
                        <a:lumOff val="75000"/>
                      </a:schemeClr>
                    </a:solidFill>
                  </a:tcPr>
                </a:tc>
                <a:tc>
                  <a:txBody>
                    <a:bodyPr/>
                    <a:lstStyle/>
                    <a:p>
                      <a:pPr algn="ctr" fontAlgn="t">
                        <a:buNone/>
                      </a:pPr>
                      <a:endParaRPr lang="en-GB" sz="1400" b="1" u="none" strike="noStrike" dirty="0">
                        <a:effectLst/>
                        <a:latin typeface="Arial" panose="020B0604020202020204" pitchFamily="34" charset="0"/>
                        <a:cs typeface="Arial" panose="020B0604020202020204" pitchFamily="34" charset="0"/>
                      </a:endParaRPr>
                    </a:p>
                    <a:p>
                      <a:pPr algn="ctr" fontAlgn="t">
                        <a:buNone/>
                      </a:pPr>
                      <a:r>
                        <a:rPr lang="en-GB" sz="1400" b="1" u="none" strike="noStrike" dirty="0">
                          <a:effectLst/>
                          <a:latin typeface="Arial" panose="020B0604020202020204" pitchFamily="34" charset="0"/>
                          <a:cs typeface="Arial" panose="020B0604020202020204" pitchFamily="34" charset="0"/>
                        </a:rPr>
                        <a:t>Total number of notifications received</a:t>
                      </a:r>
                    </a:p>
                    <a:p>
                      <a:pPr algn="ctr" fontAlgn="t">
                        <a:buNone/>
                      </a:pPr>
                      <a:endParaRPr lang="en-GB" sz="14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solidFill>
                      <a:schemeClr val="tx2">
                        <a:lumMod val="25000"/>
                        <a:lumOff val="75000"/>
                      </a:schemeClr>
                    </a:solidFill>
                  </a:tcPr>
                </a:tc>
                <a:tc>
                  <a:txBody>
                    <a:bodyPr/>
                    <a:lstStyle/>
                    <a:p>
                      <a:pPr algn="ctr" fontAlgn="t">
                        <a:buNone/>
                      </a:pPr>
                      <a:endParaRPr lang="en-GB" sz="1400" b="1" u="none" strike="noStrike" dirty="0">
                        <a:effectLst/>
                        <a:latin typeface="Arial" panose="020B0604020202020204" pitchFamily="34" charset="0"/>
                        <a:cs typeface="Arial" panose="020B0604020202020204" pitchFamily="34" charset="0"/>
                      </a:endParaRPr>
                    </a:p>
                    <a:p>
                      <a:pPr algn="ctr" fontAlgn="t">
                        <a:buNone/>
                      </a:pPr>
                      <a:r>
                        <a:rPr lang="en-GB" sz="1400" b="1" u="none" strike="noStrike" dirty="0">
                          <a:effectLst/>
                          <a:latin typeface="Arial" panose="020B0604020202020204" pitchFamily="34" charset="0"/>
                          <a:cs typeface="Arial" panose="020B0604020202020204" pitchFamily="34" charset="0"/>
                        </a:rPr>
                        <a:t>Total number of completed reviews</a:t>
                      </a:r>
                      <a:endParaRPr lang="en-GB" sz="14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solidFill>
                      <a:schemeClr val="tx2">
                        <a:lumMod val="25000"/>
                        <a:lumOff val="75000"/>
                      </a:schemeClr>
                    </a:solidFill>
                  </a:tcPr>
                </a:tc>
                <a:tc>
                  <a:txBody>
                    <a:bodyPr/>
                    <a:lstStyle/>
                    <a:p>
                      <a:pPr algn="ctr" fontAlgn="t">
                        <a:buNone/>
                      </a:pPr>
                      <a:endParaRPr lang="en-GB" sz="1400" b="1" u="none" strike="noStrike" dirty="0">
                        <a:effectLst/>
                        <a:latin typeface="Arial" panose="020B0604020202020204" pitchFamily="34" charset="0"/>
                        <a:cs typeface="Arial" panose="020B0604020202020204" pitchFamily="34" charset="0"/>
                      </a:endParaRPr>
                    </a:p>
                    <a:p>
                      <a:pPr algn="ctr" fontAlgn="t">
                        <a:buNone/>
                      </a:pPr>
                      <a:r>
                        <a:rPr lang="en-GB" sz="1400" b="1" u="none" strike="noStrike" dirty="0">
                          <a:effectLst/>
                          <a:latin typeface="Arial" panose="020B0604020202020204" pitchFamily="34" charset="0"/>
                          <a:cs typeface="Arial" panose="020B0604020202020204" pitchFamily="34" charset="0"/>
                        </a:rPr>
                        <a:t>Focused Reviews​ (including in progress)​</a:t>
                      </a:r>
                      <a:endParaRPr lang="en-GB" sz="14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solidFill>
                      <a:schemeClr val="tx2">
                        <a:lumMod val="25000"/>
                        <a:lumOff val="75000"/>
                      </a:schemeClr>
                    </a:solidFill>
                  </a:tcPr>
                </a:tc>
                <a:tc>
                  <a:txBody>
                    <a:bodyPr/>
                    <a:lstStyle/>
                    <a:p>
                      <a:pPr algn="ctr" fontAlgn="t">
                        <a:buNone/>
                      </a:pPr>
                      <a:endParaRPr lang="en-GB" sz="1400" b="1" u="none" strike="noStrike">
                        <a:effectLst/>
                        <a:latin typeface="Arial" panose="020B0604020202020204" pitchFamily="34" charset="0"/>
                        <a:cs typeface="Arial" panose="020B0604020202020204" pitchFamily="34" charset="0"/>
                      </a:endParaRPr>
                    </a:p>
                    <a:p>
                      <a:pPr algn="ctr" fontAlgn="t">
                        <a:buNone/>
                      </a:pPr>
                      <a:r>
                        <a:rPr lang="en-GB" sz="1400" b="1" u="none" strike="noStrike">
                          <a:effectLst/>
                          <a:latin typeface="Arial" panose="020B0604020202020204" pitchFamily="34" charset="0"/>
                          <a:cs typeface="Arial" panose="020B0604020202020204" pitchFamily="34" charset="0"/>
                        </a:rPr>
                        <a:t>% </a:t>
                      </a:r>
                      <a:r>
                        <a:rPr lang="en-GB" sz="1400" b="1" u="none" strike="noStrike" dirty="0">
                          <a:effectLst/>
                          <a:latin typeface="Arial" panose="020B0604020202020204" pitchFamily="34" charset="0"/>
                          <a:cs typeface="Arial" panose="020B0604020202020204" pitchFamily="34" charset="0"/>
                        </a:rPr>
                        <a:t>of all Reviews completed within 6 months of notification:​</a:t>
                      </a:r>
                      <a:endParaRPr lang="en-GB" sz="14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solidFill>
                      <a:schemeClr val="tx2">
                        <a:lumMod val="25000"/>
                        <a:lumOff val="75000"/>
                      </a:schemeClr>
                    </a:solidFill>
                  </a:tcPr>
                </a:tc>
                <a:extLst>
                  <a:ext uri="{0D108BD9-81ED-4DB2-BD59-A6C34878D82A}">
                    <a16:rowId xmlns:a16="http://schemas.microsoft.com/office/drawing/2014/main" val="3371938006"/>
                  </a:ext>
                </a:extLst>
              </a:tr>
              <a:tr h="193768">
                <a:tc>
                  <a:txBody>
                    <a:bodyPr/>
                    <a:lstStyle/>
                    <a:p>
                      <a:pPr algn="ctr" fontAlgn="ctr">
                        <a:buNone/>
                      </a:pPr>
                      <a:r>
                        <a:rPr lang="en-GB" sz="1400" b="1" u="none" strike="noStrike" dirty="0">
                          <a:effectLst/>
                          <a:latin typeface="Arial" panose="020B0604020202020204" pitchFamily="34" charset="0"/>
                          <a:cs typeface="Arial" panose="020B0604020202020204" pitchFamily="34" charset="0"/>
                        </a:rPr>
                        <a:t>2021/22​</a:t>
                      </a:r>
                    </a:p>
                  </a:txBody>
                  <a:tcPr marL="6350" marR="6350" marT="6350" marB="0" anchor="ctr">
                    <a:solidFill>
                      <a:schemeClr val="tx2">
                        <a:lumMod val="25000"/>
                        <a:lumOff val="75000"/>
                      </a:schemeClr>
                    </a:solidFill>
                  </a:tcPr>
                </a:tc>
                <a:tc>
                  <a:txBody>
                    <a:bodyPr/>
                    <a:lstStyle/>
                    <a:p>
                      <a:pPr algn="ctr" fontAlgn="ctr">
                        <a:buNone/>
                      </a:pPr>
                      <a:r>
                        <a:rPr lang="en-GB" sz="1400" u="none" strike="noStrike" dirty="0">
                          <a:effectLst/>
                          <a:latin typeface="Arial" panose="020B0604020202020204" pitchFamily="34" charset="0"/>
                          <a:cs typeface="Arial" panose="020B0604020202020204" pitchFamily="34" charset="0"/>
                        </a:rPr>
                        <a:t>41​</a:t>
                      </a:r>
                      <a:endParaRPr lang="en-GB" sz="1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buNone/>
                      </a:pPr>
                      <a:r>
                        <a:rPr lang="en-GB" sz="1400" u="none" strike="noStrike" dirty="0">
                          <a:effectLst/>
                          <a:latin typeface="Arial" panose="020B0604020202020204" pitchFamily="34" charset="0"/>
                          <a:cs typeface="Arial" panose="020B0604020202020204" pitchFamily="34" charset="0"/>
                        </a:rPr>
                        <a:t>24​</a:t>
                      </a:r>
                      <a:endParaRPr lang="en-GB" sz="1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buNone/>
                      </a:pPr>
                      <a:r>
                        <a:rPr lang="en-GB" sz="1400" u="none" strike="noStrike" dirty="0">
                          <a:effectLst/>
                          <a:latin typeface="Arial" panose="020B0604020202020204" pitchFamily="34" charset="0"/>
                          <a:cs typeface="Arial" panose="020B0604020202020204" pitchFamily="34" charset="0"/>
                        </a:rPr>
                        <a:t>4​</a:t>
                      </a:r>
                      <a:endParaRPr lang="en-GB" sz="1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buNone/>
                      </a:pPr>
                      <a:r>
                        <a:rPr lang="en-GB" sz="1400" u="none" strike="noStrike" dirty="0">
                          <a:effectLst/>
                          <a:latin typeface="Arial" panose="020B0604020202020204" pitchFamily="34" charset="0"/>
                          <a:cs typeface="Arial" panose="020B0604020202020204" pitchFamily="34" charset="0"/>
                        </a:rPr>
                        <a:t>62%​</a:t>
                      </a:r>
                      <a:endParaRPr lang="en-GB" sz="1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391193099"/>
                  </a:ext>
                </a:extLst>
              </a:tr>
              <a:tr h="305377">
                <a:tc>
                  <a:txBody>
                    <a:bodyPr/>
                    <a:lstStyle/>
                    <a:p>
                      <a:pPr algn="ctr" fontAlgn="ctr">
                        <a:buNone/>
                      </a:pPr>
                      <a:r>
                        <a:rPr lang="en-GB" sz="1400" b="1" u="none" strike="noStrike" dirty="0">
                          <a:effectLst/>
                          <a:latin typeface="Arial" panose="020B0604020202020204" pitchFamily="34" charset="0"/>
                          <a:cs typeface="Arial" panose="020B0604020202020204" pitchFamily="34" charset="0"/>
                        </a:rPr>
                        <a:t>2022/23​</a:t>
                      </a:r>
                      <a:endParaRPr lang="en-GB" sz="14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nchor="ctr">
                    <a:solidFill>
                      <a:schemeClr val="tx2">
                        <a:lumMod val="25000"/>
                        <a:lumOff val="75000"/>
                      </a:schemeClr>
                    </a:solidFill>
                  </a:tcPr>
                </a:tc>
                <a:tc>
                  <a:txBody>
                    <a:bodyPr/>
                    <a:lstStyle/>
                    <a:p>
                      <a:pPr algn="ctr" fontAlgn="ctr">
                        <a:buNone/>
                      </a:pPr>
                      <a:r>
                        <a:rPr lang="en-GB" sz="1400" u="none" strike="noStrike" dirty="0">
                          <a:effectLst/>
                          <a:latin typeface="Arial" panose="020B0604020202020204" pitchFamily="34" charset="0"/>
                          <a:cs typeface="Arial" panose="020B0604020202020204" pitchFamily="34" charset="0"/>
                        </a:rPr>
                        <a:t>34​</a:t>
                      </a:r>
                      <a:endParaRPr lang="en-GB" sz="1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buNone/>
                      </a:pPr>
                      <a:r>
                        <a:rPr lang="en-GB" sz="1400" u="none" strike="noStrike" dirty="0">
                          <a:effectLst/>
                          <a:latin typeface="Arial" panose="020B0604020202020204" pitchFamily="34" charset="0"/>
                          <a:cs typeface="Arial" panose="020B0604020202020204" pitchFamily="34" charset="0"/>
                        </a:rPr>
                        <a:t>35​</a:t>
                      </a:r>
                      <a:endParaRPr lang="en-GB" sz="1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buNone/>
                      </a:pPr>
                      <a:r>
                        <a:rPr lang="en-GB" sz="1400" u="none" strike="noStrike" dirty="0">
                          <a:effectLst/>
                          <a:latin typeface="Arial" panose="020B0604020202020204" pitchFamily="34" charset="0"/>
                          <a:cs typeface="Arial" panose="020B0604020202020204" pitchFamily="34" charset="0"/>
                        </a:rPr>
                        <a:t>12↑​</a:t>
                      </a:r>
                      <a:endParaRPr lang="en-GB" sz="1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buNone/>
                      </a:pPr>
                      <a:r>
                        <a:rPr lang="en-GB" sz="1400" u="none" strike="noStrike" dirty="0">
                          <a:effectLst/>
                          <a:latin typeface="Arial" panose="020B0604020202020204" pitchFamily="34" charset="0"/>
                          <a:cs typeface="Arial" panose="020B0604020202020204" pitchFamily="34" charset="0"/>
                        </a:rPr>
                        <a:t>17%↓​</a:t>
                      </a:r>
                      <a:endParaRPr lang="en-GB" sz="1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1222758233"/>
                  </a:ext>
                </a:extLst>
              </a:tr>
              <a:tr h="305377">
                <a:tc>
                  <a:txBody>
                    <a:bodyPr/>
                    <a:lstStyle/>
                    <a:p>
                      <a:pPr algn="ctr" fontAlgn="ctr">
                        <a:buNone/>
                      </a:pPr>
                      <a:r>
                        <a:rPr lang="en-GB" sz="1400" b="1" u="none" strike="noStrike">
                          <a:effectLst/>
                          <a:latin typeface="Arial" panose="020B0604020202020204" pitchFamily="34" charset="0"/>
                          <a:cs typeface="Arial" panose="020B0604020202020204" pitchFamily="34" charset="0"/>
                        </a:rPr>
                        <a:t>2023/24​</a:t>
                      </a:r>
                      <a:endParaRPr lang="en-GB" sz="1400" b="1" i="0" u="none" strike="noStrike">
                        <a:solidFill>
                          <a:srgbClr val="FFFFFF"/>
                        </a:solidFill>
                        <a:effectLst/>
                        <a:latin typeface="Arial" panose="020B0604020202020204" pitchFamily="34" charset="0"/>
                        <a:cs typeface="Arial" panose="020B0604020202020204" pitchFamily="34" charset="0"/>
                      </a:endParaRPr>
                    </a:p>
                  </a:txBody>
                  <a:tcPr marL="6350" marR="6350" marT="6350" marB="0" anchor="ctr">
                    <a:solidFill>
                      <a:schemeClr val="tx2">
                        <a:lumMod val="25000"/>
                        <a:lumOff val="75000"/>
                      </a:schemeClr>
                    </a:solidFill>
                  </a:tcPr>
                </a:tc>
                <a:tc>
                  <a:txBody>
                    <a:bodyPr/>
                    <a:lstStyle/>
                    <a:p>
                      <a:pPr algn="ctr" fontAlgn="ctr">
                        <a:buNone/>
                      </a:pPr>
                      <a:r>
                        <a:rPr lang="en-GB" sz="1400" u="none" strike="noStrike">
                          <a:effectLst/>
                          <a:latin typeface="Arial" panose="020B0604020202020204" pitchFamily="34" charset="0"/>
                          <a:cs typeface="Arial" panose="020B0604020202020204" pitchFamily="34" charset="0"/>
                        </a:rPr>
                        <a:t>39​</a:t>
                      </a:r>
                      <a:endParaRPr lang="en-GB" sz="14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buNone/>
                      </a:pPr>
                      <a:r>
                        <a:rPr lang="en-GB" sz="1400" u="none" strike="noStrike" dirty="0">
                          <a:effectLst/>
                          <a:latin typeface="Arial" panose="020B0604020202020204" pitchFamily="34" charset="0"/>
                          <a:cs typeface="Arial" panose="020B0604020202020204" pitchFamily="34" charset="0"/>
                        </a:rPr>
                        <a:t>24​</a:t>
                      </a:r>
                      <a:endParaRPr lang="en-GB" sz="1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buNone/>
                      </a:pPr>
                      <a:r>
                        <a:rPr lang="en-GB" sz="1400" u="none" strike="noStrike" dirty="0">
                          <a:effectLst/>
                          <a:latin typeface="Arial" panose="020B0604020202020204" pitchFamily="34" charset="0"/>
                          <a:cs typeface="Arial" panose="020B0604020202020204" pitchFamily="34" charset="0"/>
                        </a:rPr>
                        <a:t>10↓​</a:t>
                      </a:r>
                      <a:endParaRPr lang="en-GB" sz="1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buNone/>
                      </a:pPr>
                      <a:r>
                        <a:rPr lang="en-GB" sz="1400" u="none" strike="noStrike" dirty="0">
                          <a:effectLst/>
                          <a:latin typeface="Arial" panose="020B0604020202020204" pitchFamily="34" charset="0"/>
                          <a:cs typeface="Arial" panose="020B0604020202020204" pitchFamily="34" charset="0"/>
                        </a:rPr>
                        <a:t>20%↑​</a:t>
                      </a:r>
                      <a:endParaRPr lang="en-GB" sz="1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2165560519"/>
                  </a:ext>
                </a:extLst>
              </a:tr>
              <a:tr h="268174">
                <a:tc>
                  <a:txBody>
                    <a:bodyPr/>
                    <a:lstStyle/>
                    <a:p>
                      <a:pPr algn="ctr" fontAlgn="ctr">
                        <a:buNone/>
                      </a:pPr>
                      <a:r>
                        <a:rPr lang="en-GB" sz="1400" b="1" u="none" strike="noStrike" dirty="0">
                          <a:effectLst/>
                          <a:latin typeface="Arial" panose="020B0604020202020204" pitchFamily="34" charset="0"/>
                          <a:cs typeface="Arial" panose="020B0604020202020204" pitchFamily="34" charset="0"/>
                        </a:rPr>
                        <a:t>2024/25</a:t>
                      </a:r>
                      <a:endParaRPr lang="en-GB" sz="1400" b="1" i="0" u="none" strike="noStrike" dirty="0">
                        <a:solidFill>
                          <a:srgbClr val="FFFFFF"/>
                        </a:solidFill>
                        <a:effectLst/>
                        <a:latin typeface="Arial" panose="020B0604020202020204" pitchFamily="34" charset="0"/>
                        <a:cs typeface="Arial" panose="020B0604020202020204" pitchFamily="34" charset="0"/>
                      </a:endParaRPr>
                    </a:p>
                  </a:txBody>
                  <a:tcPr marL="6350" marR="6350" marT="6350" marB="0" anchor="ctr">
                    <a:solidFill>
                      <a:schemeClr val="tx2">
                        <a:lumMod val="25000"/>
                        <a:lumOff val="75000"/>
                      </a:schemeClr>
                    </a:solidFill>
                  </a:tcPr>
                </a:tc>
                <a:tc>
                  <a:txBody>
                    <a:bodyPr/>
                    <a:lstStyle/>
                    <a:p>
                      <a:pPr algn="ctr" fontAlgn="ctr">
                        <a:buNone/>
                      </a:pPr>
                      <a:r>
                        <a:rPr lang="en-GB" sz="1400" u="none" strike="noStrike">
                          <a:effectLst/>
                          <a:latin typeface="Arial" panose="020B0604020202020204" pitchFamily="34" charset="0"/>
                          <a:cs typeface="Arial" panose="020B0604020202020204" pitchFamily="34" charset="0"/>
                        </a:rPr>
                        <a:t>39​</a:t>
                      </a:r>
                      <a:endParaRPr lang="en-GB" sz="1400" b="0" i="0" u="none" strike="noStrike">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buNone/>
                      </a:pPr>
                      <a:r>
                        <a:rPr lang="en-GB" sz="1400" u="none" strike="noStrike" dirty="0">
                          <a:effectLst/>
                          <a:latin typeface="Arial" panose="020B0604020202020204" pitchFamily="34" charset="0"/>
                          <a:cs typeface="Arial" panose="020B0604020202020204" pitchFamily="34" charset="0"/>
                        </a:rPr>
                        <a:t>37↑​</a:t>
                      </a:r>
                      <a:endParaRPr lang="en-GB" sz="1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400" u="none" strike="noStrike" dirty="0">
                          <a:effectLst/>
                          <a:latin typeface="Arial" panose="020B0604020202020204" pitchFamily="34" charset="0"/>
                          <a:cs typeface="Arial" panose="020B0604020202020204" pitchFamily="34" charset="0"/>
                        </a:rPr>
                        <a:t>15↑​</a:t>
                      </a:r>
                      <a:endParaRPr lang="en-GB" sz="1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tc>
                  <a:txBody>
                    <a:bodyPr/>
                    <a:lstStyle/>
                    <a:p>
                      <a:pPr algn="ctr" fontAlgn="ctr">
                        <a:buNone/>
                      </a:pPr>
                      <a:r>
                        <a:rPr lang="en-GB" sz="1400" u="none" strike="noStrike" dirty="0">
                          <a:effectLst/>
                          <a:latin typeface="Arial" panose="020B0604020202020204" pitchFamily="34" charset="0"/>
                          <a:cs typeface="Arial" panose="020B0604020202020204" pitchFamily="34" charset="0"/>
                        </a:rPr>
                        <a:t>5%↓​</a:t>
                      </a:r>
                      <a:endParaRPr lang="en-GB" sz="1400" b="0" i="0" u="none" strike="noStrike" dirty="0">
                        <a:solidFill>
                          <a:srgbClr val="000000"/>
                        </a:solidFill>
                        <a:effectLst/>
                        <a:latin typeface="Arial" panose="020B0604020202020204" pitchFamily="34" charset="0"/>
                        <a:cs typeface="Arial" panose="020B0604020202020204" pitchFamily="34" charset="0"/>
                      </a:endParaRPr>
                    </a:p>
                  </a:txBody>
                  <a:tcPr marL="6350" marR="6350" marT="6350" marB="0" anchor="ctr"/>
                </a:tc>
                <a:extLst>
                  <a:ext uri="{0D108BD9-81ED-4DB2-BD59-A6C34878D82A}">
                    <a16:rowId xmlns:a16="http://schemas.microsoft.com/office/drawing/2014/main" val="1544978630"/>
                  </a:ext>
                </a:extLst>
              </a:tr>
            </a:tbl>
          </a:graphicData>
        </a:graphic>
      </p:graphicFrame>
      <p:sp>
        <p:nvSpPr>
          <p:cNvPr id="7" name="TextBox 6">
            <a:extLst>
              <a:ext uri="{FF2B5EF4-FFF2-40B4-BE49-F238E27FC236}">
                <a16:creationId xmlns:a16="http://schemas.microsoft.com/office/drawing/2014/main" id="{24D7B3C1-E1DA-AB89-1D64-D141096DF2E1}"/>
              </a:ext>
            </a:extLst>
          </p:cNvPr>
          <p:cNvSpPr txBox="1"/>
          <p:nvPr/>
        </p:nvSpPr>
        <p:spPr>
          <a:xfrm>
            <a:off x="152401" y="3267113"/>
            <a:ext cx="5799364" cy="2849908"/>
          </a:xfrm>
          <a:prstGeom prst="rect">
            <a:avLst/>
          </a:prstGeom>
          <a:noFill/>
          <a:ln>
            <a:solidFill>
              <a:srgbClr val="005EB8"/>
            </a:solidFill>
          </a:ln>
        </p:spPr>
        <p:txBody>
          <a:bodyPr wrap="square" rtlCol="0">
            <a:noAutofit/>
          </a:bodyPr>
          <a:lstStyle/>
          <a:p>
            <a:pPr defTabSz="457200"/>
            <a:r>
              <a:rPr lang="en-GB" sz="1400" b="1" dirty="0">
                <a:solidFill>
                  <a:prstClr val="black"/>
                </a:solidFill>
                <a:latin typeface="Arial" panose="020B0604020202020204" pitchFamily="34" charset="0"/>
                <a:cs typeface="Arial" panose="020B0604020202020204" pitchFamily="34" charset="0"/>
              </a:rPr>
              <a:t>Performance Narrative</a:t>
            </a:r>
          </a:p>
          <a:p>
            <a:pPr marL="171450" indent="-171450" algn="just" defTabSz="457200">
              <a:spcAft>
                <a:spcPts val="600"/>
              </a:spcAft>
              <a:buFont typeface="Arial" panose="020B0604020202020204" pitchFamily="34" charset="0"/>
              <a:buChar char="•"/>
            </a:pPr>
            <a:r>
              <a:rPr lang="en-GB" sz="1200" dirty="0">
                <a:solidFill>
                  <a:prstClr val="black"/>
                </a:solidFill>
                <a:latin typeface="Arial" panose="020B0604020202020204" pitchFamily="34" charset="0"/>
                <a:cs typeface="Arial" panose="020B0604020202020204" pitchFamily="34" charset="0"/>
              </a:rPr>
              <a:t>Frimley ICB received 39 notifications in 2024/25, which is equivalent to 39 notifications also received in 2023/24.</a:t>
            </a:r>
          </a:p>
          <a:p>
            <a:pPr marL="171450" indent="-171450" algn="just" defTabSz="457200">
              <a:spcAft>
                <a:spcPts val="600"/>
              </a:spcAft>
              <a:buFont typeface="Arial" panose="020B0604020202020204" pitchFamily="34" charset="0"/>
              <a:buChar char="•"/>
            </a:pPr>
            <a:r>
              <a:rPr lang="en-GB" sz="1200" dirty="0">
                <a:solidFill>
                  <a:prstClr val="black"/>
                </a:solidFill>
                <a:latin typeface="Arial" panose="020B0604020202020204" pitchFamily="34" charset="0"/>
                <a:cs typeface="Arial" panose="020B0604020202020204" pitchFamily="34" charset="0"/>
              </a:rPr>
              <a:t>The number of cases completed in 2024/25 increased by 54% compared to the previous year.</a:t>
            </a:r>
          </a:p>
          <a:p>
            <a:pPr marL="171450" indent="-171450" algn="just" defTabSz="457200">
              <a:spcAft>
                <a:spcPts val="600"/>
              </a:spcAft>
              <a:buFont typeface="Arial" panose="020B0604020202020204" pitchFamily="34" charset="0"/>
              <a:buChar char="•"/>
            </a:pPr>
            <a:r>
              <a:rPr lang="en-GB" sz="1200" dirty="0">
                <a:solidFill>
                  <a:prstClr val="black"/>
                </a:solidFill>
                <a:latin typeface="Arial" panose="020B0604020202020204" pitchFamily="34" charset="0"/>
                <a:cs typeface="Arial" panose="020B0604020202020204" pitchFamily="34" charset="0"/>
              </a:rPr>
              <a:t>10 focused reviews were completed in 2024/25 with an additional 5 new mandatory focused reviews in progress. This is a 50% increase.</a:t>
            </a:r>
          </a:p>
          <a:p>
            <a:pPr marL="171450" indent="-171450" algn="just" defTabSz="457200">
              <a:spcAft>
                <a:spcPts val="600"/>
              </a:spcAft>
              <a:buFont typeface="Arial" panose="020B0604020202020204" pitchFamily="34" charset="0"/>
              <a:buChar char="•"/>
            </a:pPr>
            <a:r>
              <a:rPr lang="en-GB" sz="1200" dirty="0">
                <a:solidFill>
                  <a:prstClr val="black"/>
                </a:solidFill>
                <a:latin typeface="Arial" panose="020B0604020202020204" pitchFamily="34" charset="0"/>
                <a:cs typeface="Arial" panose="020B0604020202020204" pitchFamily="34" charset="0"/>
              </a:rPr>
              <a:t>The percentage compliance for reviews being completed within 6 months of notification decreased by 15% in 2024/25, compared to the previous year. This is likely due to an increase in the number of reviews that were completed and increase in focused reviews which take longer. Some challenges also remained with the timely provision of supporting documentation and evidence from providers. A process revision was initiated in 2024/25 and has since been implemented to aim for quicker completion rates.</a:t>
            </a:r>
          </a:p>
        </p:txBody>
      </p:sp>
      <p:sp>
        <p:nvSpPr>
          <p:cNvPr id="9" name="TextBox 8">
            <a:extLst>
              <a:ext uri="{FF2B5EF4-FFF2-40B4-BE49-F238E27FC236}">
                <a16:creationId xmlns:a16="http://schemas.microsoft.com/office/drawing/2014/main" id="{475C6596-8E37-43C8-71CB-06BD7EACFD32}"/>
              </a:ext>
            </a:extLst>
          </p:cNvPr>
          <p:cNvSpPr txBox="1"/>
          <p:nvPr/>
        </p:nvSpPr>
        <p:spPr>
          <a:xfrm>
            <a:off x="6115718" y="3267112"/>
            <a:ext cx="5851499" cy="2849909"/>
          </a:xfrm>
          <a:prstGeom prst="rect">
            <a:avLst/>
          </a:prstGeom>
          <a:noFill/>
          <a:ln>
            <a:solidFill>
              <a:srgbClr val="005EB8"/>
            </a:solidFill>
          </a:ln>
        </p:spPr>
        <p:txBody>
          <a:bodyPr wrap="square" rtlCol="0">
            <a:noAutofit/>
          </a:bodyPr>
          <a:lstStyle/>
          <a:p>
            <a:pPr defTabSz="457200"/>
            <a:r>
              <a:rPr lang="en-GB" sz="1400" b="1" dirty="0">
                <a:solidFill>
                  <a:prstClr val="black"/>
                </a:solidFill>
                <a:latin typeface="Arial" panose="020B0604020202020204" pitchFamily="34" charset="0"/>
                <a:cs typeface="Arial" panose="020B0604020202020204" pitchFamily="34" charset="0"/>
              </a:rPr>
              <a:t>Local Reviewer Arrangements</a:t>
            </a:r>
          </a:p>
          <a:p>
            <a:pPr algn="just" defTabSz="457200"/>
            <a:r>
              <a:rPr lang="en-GB" sz="1200" dirty="0">
                <a:solidFill>
                  <a:prstClr val="black"/>
                </a:solidFill>
                <a:latin typeface="Arial" panose="020B0604020202020204" pitchFamily="34" charset="0"/>
                <a:cs typeface="Arial" panose="020B0604020202020204" pitchFamily="34" charset="0"/>
              </a:rPr>
              <a:t>Resource has been a challenge. The programme utilised the skills of seven reviewers employed on bank contracts, reducing to six reviewers during the year. There is variation in the hours each reviewer is able to make available for the ICB. Subsequently (in 2025/26) the team has since decreased to five reviewers, and due to an employment freeze, the programme is unable to recruit additional resource currently.</a:t>
            </a:r>
          </a:p>
          <a:p>
            <a:pPr algn="just" defTabSz="457200"/>
            <a:r>
              <a:rPr lang="en-GB" sz="1200" dirty="0">
                <a:solidFill>
                  <a:prstClr val="black"/>
                </a:solidFill>
                <a:latin typeface="Arial" panose="020B0604020202020204" pitchFamily="34" charset="0"/>
                <a:cs typeface="Arial" panose="020B0604020202020204" pitchFamily="34" charset="0"/>
              </a:rPr>
              <a:t>Reviewers are supported by a monthly supervision group and have access to specialist advice from key people within the ICB, including Safeguarding leads and LD &amp; Autism specialists. They can also access all other members of the </a:t>
            </a:r>
            <a:r>
              <a:rPr lang="en-GB" sz="1200" dirty="0" err="1">
                <a:solidFill>
                  <a:prstClr val="black"/>
                </a:solidFill>
                <a:latin typeface="Arial" panose="020B0604020202020204" pitchFamily="34" charset="0"/>
                <a:cs typeface="Arial" panose="020B0604020202020204" pitchFamily="34" charset="0"/>
              </a:rPr>
              <a:t>LeDeR</a:t>
            </a:r>
            <a:r>
              <a:rPr lang="en-GB" sz="1200" dirty="0">
                <a:solidFill>
                  <a:prstClr val="black"/>
                </a:solidFill>
                <a:latin typeface="Arial" panose="020B0604020202020204" pitchFamily="34" charset="0"/>
                <a:cs typeface="Arial" panose="020B0604020202020204" pitchFamily="34" charset="0"/>
              </a:rPr>
              <a:t> team as required and often support each other with peer supervision / reflections. Once cases are completed, meetings are held with the Local Area Contact to discuss the review. This encourages the provision of one-to-one support and regular contact is maintained. Attendance at ICB Sign-Off Groups, Steering Groups and Regional Reviewers’ Group is also encouraged.</a:t>
            </a:r>
          </a:p>
        </p:txBody>
      </p:sp>
      <p:grpSp>
        <p:nvGrpSpPr>
          <p:cNvPr id="10" name="Group 9">
            <a:extLst>
              <a:ext uri="{FF2B5EF4-FFF2-40B4-BE49-F238E27FC236}">
                <a16:creationId xmlns:a16="http://schemas.microsoft.com/office/drawing/2014/main" id="{11A2F2BF-5C30-371D-2DCE-682BD0660775}"/>
              </a:ext>
            </a:extLst>
          </p:cNvPr>
          <p:cNvGrpSpPr/>
          <p:nvPr/>
        </p:nvGrpSpPr>
        <p:grpSpPr>
          <a:xfrm>
            <a:off x="154103" y="6224374"/>
            <a:ext cx="11885497" cy="389392"/>
            <a:chOff x="154103" y="6138649"/>
            <a:chExt cx="11885497" cy="475117"/>
          </a:xfrm>
        </p:grpSpPr>
        <p:grpSp>
          <p:nvGrpSpPr>
            <p:cNvPr id="11" name="Group 10">
              <a:extLst>
                <a:ext uri="{FF2B5EF4-FFF2-40B4-BE49-F238E27FC236}">
                  <a16:creationId xmlns:a16="http://schemas.microsoft.com/office/drawing/2014/main" id="{E7D5E281-001B-86C6-9190-91B9FFCF1374}"/>
                </a:ext>
              </a:extLst>
            </p:cNvPr>
            <p:cNvGrpSpPr/>
            <p:nvPr/>
          </p:nvGrpSpPr>
          <p:grpSpPr>
            <a:xfrm>
              <a:off x="154103" y="6138649"/>
              <a:ext cx="11885497" cy="85725"/>
              <a:chOff x="231140" y="9755505"/>
              <a:chExt cx="17522593" cy="85725"/>
            </a:xfrm>
          </p:grpSpPr>
          <p:sp>
            <p:nvSpPr>
              <p:cNvPr id="22" name="Text Box 2">
                <a:extLst>
                  <a:ext uri="{FF2B5EF4-FFF2-40B4-BE49-F238E27FC236}">
                    <a16:creationId xmlns:a16="http://schemas.microsoft.com/office/drawing/2014/main" id="{89AD303B-1C2C-26BB-21C8-24810519F60F}"/>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23" name="Text Box 2">
                <a:extLst>
                  <a:ext uri="{FF2B5EF4-FFF2-40B4-BE49-F238E27FC236}">
                    <a16:creationId xmlns:a16="http://schemas.microsoft.com/office/drawing/2014/main" id="{BC9CB430-0B85-41FF-2B1D-2DFB578FC514}"/>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4" name="Text Box 2">
                <a:extLst>
                  <a:ext uri="{FF2B5EF4-FFF2-40B4-BE49-F238E27FC236}">
                    <a16:creationId xmlns:a16="http://schemas.microsoft.com/office/drawing/2014/main" id="{8477F196-CA23-6FEB-8BDE-A29BADDA9C90}"/>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12" name="Group 11">
              <a:extLst>
                <a:ext uri="{FF2B5EF4-FFF2-40B4-BE49-F238E27FC236}">
                  <a16:creationId xmlns:a16="http://schemas.microsoft.com/office/drawing/2014/main" id="{0CBDA8AA-6058-4AF6-2D89-43A29F232C3E}"/>
                </a:ext>
              </a:extLst>
            </p:cNvPr>
            <p:cNvGrpSpPr/>
            <p:nvPr/>
          </p:nvGrpSpPr>
          <p:grpSpPr>
            <a:xfrm>
              <a:off x="247650" y="6352781"/>
              <a:ext cx="11696701" cy="260985"/>
              <a:chOff x="247650" y="6352781"/>
              <a:chExt cx="11696701" cy="260985"/>
            </a:xfrm>
          </p:grpSpPr>
          <p:sp>
            <p:nvSpPr>
              <p:cNvPr id="13" name="Text Box 2">
                <a:extLst>
                  <a:ext uri="{FF2B5EF4-FFF2-40B4-BE49-F238E27FC236}">
                    <a16:creationId xmlns:a16="http://schemas.microsoft.com/office/drawing/2014/main" id="{65505D71-91F5-7659-456A-A267F16A6295}"/>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Text Box 2">
                <a:extLst>
                  <a:ext uri="{FF2B5EF4-FFF2-40B4-BE49-F238E27FC236}">
                    <a16:creationId xmlns:a16="http://schemas.microsoft.com/office/drawing/2014/main" id="{76A51E0E-2FE7-7200-4599-E29E743F8383}"/>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Text Box 2">
                <a:extLst>
                  <a:ext uri="{FF2B5EF4-FFF2-40B4-BE49-F238E27FC236}">
                    <a16:creationId xmlns:a16="http://schemas.microsoft.com/office/drawing/2014/main" id="{B3803B35-1DEB-89F2-8DBB-A79103D6CDE7}"/>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Text Box 2">
                <a:extLst>
                  <a:ext uri="{FF2B5EF4-FFF2-40B4-BE49-F238E27FC236}">
                    <a16:creationId xmlns:a16="http://schemas.microsoft.com/office/drawing/2014/main" id="{1A379507-AF6C-5F1C-D7A4-3AD615350FD2}"/>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7" name="Text Box 2">
                <a:extLst>
                  <a:ext uri="{FF2B5EF4-FFF2-40B4-BE49-F238E27FC236}">
                    <a16:creationId xmlns:a16="http://schemas.microsoft.com/office/drawing/2014/main" id="{BD19D704-AE40-411E-5783-A688C9BD1F98}"/>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Hexagon 17">
                <a:extLst>
                  <a:ext uri="{FF2B5EF4-FFF2-40B4-BE49-F238E27FC236}">
                    <a16:creationId xmlns:a16="http://schemas.microsoft.com/office/drawing/2014/main" id="{32276A6D-E385-B7FF-63F1-CFE6BA837188}"/>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9" name="Hexagon 18">
                <a:extLst>
                  <a:ext uri="{FF2B5EF4-FFF2-40B4-BE49-F238E27FC236}">
                    <a16:creationId xmlns:a16="http://schemas.microsoft.com/office/drawing/2014/main" id="{6A0E7FC2-78BB-4C85-508B-AA123837B50E}"/>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20" name="Hexagon 19">
                <a:extLst>
                  <a:ext uri="{FF2B5EF4-FFF2-40B4-BE49-F238E27FC236}">
                    <a16:creationId xmlns:a16="http://schemas.microsoft.com/office/drawing/2014/main" id="{A3E28A6D-6D68-F04A-CA98-194339F119C8}"/>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21" name="Hexagon 20">
                <a:extLst>
                  <a:ext uri="{FF2B5EF4-FFF2-40B4-BE49-F238E27FC236}">
                    <a16:creationId xmlns:a16="http://schemas.microsoft.com/office/drawing/2014/main" id="{C114C968-6B24-65F4-B70F-9A023AA40835}"/>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Tree>
    <p:extLst>
      <p:ext uri="{BB962C8B-B14F-4D97-AF65-F5344CB8AC3E}">
        <p14:creationId xmlns:p14="http://schemas.microsoft.com/office/powerpoint/2010/main" val="12232929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22C24D-97F7-0B58-DFAF-4F4E96AB9108}"/>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B141BF83-E639-F2BC-5B53-9BB51CAA4E3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3" name="Group 2">
            <a:extLst>
              <a:ext uri="{FF2B5EF4-FFF2-40B4-BE49-F238E27FC236}">
                <a16:creationId xmlns:a16="http://schemas.microsoft.com/office/drawing/2014/main" id="{92BFA11E-16D8-1253-0B53-42A237019617}"/>
              </a:ext>
            </a:extLst>
          </p:cNvPr>
          <p:cNvGrpSpPr/>
          <p:nvPr/>
        </p:nvGrpSpPr>
        <p:grpSpPr>
          <a:xfrm>
            <a:off x="154103" y="6224374"/>
            <a:ext cx="11885497" cy="389392"/>
            <a:chOff x="154103" y="6138649"/>
            <a:chExt cx="11885497" cy="475117"/>
          </a:xfrm>
        </p:grpSpPr>
        <p:grpSp>
          <p:nvGrpSpPr>
            <p:cNvPr id="4" name="Group 3">
              <a:extLst>
                <a:ext uri="{FF2B5EF4-FFF2-40B4-BE49-F238E27FC236}">
                  <a16:creationId xmlns:a16="http://schemas.microsoft.com/office/drawing/2014/main" id="{C9645FA9-3F2B-F622-D9F0-2135E133EDA6}"/>
                </a:ext>
              </a:extLst>
            </p:cNvPr>
            <p:cNvGrpSpPr/>
            <p:nvPr/>
          </p:nvGrpSpPr>
          <p:grpSpPr>
            <a:xfrm>
              <a:off x="154103" y="6138649"/>
              <a:ext cx="11885497" cy="85725"/>
              <a:chOff x="231140" y="9755505"/>
              <a:chExt cx="17522593" cy="85725"/>
            </a:xfrm>
          </p:grpSpPr>
          <p:sp>
            <p:nvSpPr>
              <p:cNvPr id="18" name="Text Box 2">
                <a:extLst>
                  <a:ext uri="{FF2B5EF4-FFF2-40B4-BE49-F238E27FC236}">
                    <a16:creationId xmlns:a16="http://schemas.microsoft.com/office/drawing/2014/main" id="{1D29D5FF-35BC-444D-8707-844998908209}"/>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9" name="Text Box 2">
                <a:extLst>
                  <a:ext uri="{FF2B5EF4-FFF2-40B4-BE49-F238E27FC236}">
                    <a16:creationId xmlns:a16="http://schemas.microsoft.com/office/drawing/2014/main" id="{5425091F-9A74-4469-CD09-666E500698C6}"/>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0" name="Text Box 2">
                <a:extLst>
                  <a:ext uri="{FF2B5EF4-FFF2-40B4-BE49-F238E27FC236}">
                    <a16:creationId xmlns:a16="http://schemas.microsoft.com/office/drawing/2014/main" id="{E0C51F87-4774-4D40-DCC6-CF5F8DE94C86}"/>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7" name="Group 6">
              <a:extLst>
                <a:ext uri="{FF2B5EF4-FFF2-40B4-BE49-F238E27FC236}">
                  <a16:creationId xmlns:a16="http://schemas.microsoft.com/office/drawing/2014/main" id="{FEB9838B-5674-9F9B-81CB-5063F99459D5}"/>
                </a:ext>
              </a:extLst>
            </p:cNvPr>
            <p:cNvGrpSpPr/>
            <p:nvPr/>
          </p:nvGrpSpPr>
          <p:grpSpPr>
            <a:xfrm>
              <a:off x="247650" y="6352781"/>
              <a:ext cx="11696701" cy="260985"/>
              <a:chOff x="247650" y="6352781"/>
              <a:chExt cx="11696701" cy="260985"/>
            </a:xfrm>
          </p:grpSpPr>
          <p:sp>
            <p:nvSpPr>
              <p:cNvPr id="9" name="Text Box 2">
                <a:extLst>
                  <a:ext uri="{FF2B5EF4-FFF2-40B4-BE49-F238E27FC236}">
                    <a16:creationId xmlns:a16="http://schemas.microsoft.com/office/drawing/2014/main" id="{6561480B-A5DA-2155-4EAB-05A4B23674B6}"/>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Box 2">
                <a:extLst>
                  <a:ext uri="{FF2B5EF4-FFF2-40B4-BE49-F238E27FC236}">
                    <a16:creationId xmlns:a16="http://schemas.microsoft.com/office/drawing/2014/main" id="{70037F25-CF3F-8C18-44BB-DB3009442272}"/>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 Box 2">
                <a:extLst>
                  <a:ext uri="{FF2B5EF4-FFF2-40B4-BE49-F238E27FC236}">
                    <a16:creationId xmlns:a16="http://schemas.microsoft.com/office/drawing/2014/main" id="{3FE402EA-DCCC-9569-A7F5-6C06DEC3806A}"/>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2">
                <a:extLst>
                  <a:ext uri="{FF2B5EF4-FFF2-40B4-BE49-F238E27FC236}">
                    <a16:creationId xmlns:a16="http://schemas.microsoft.com/office/drawing/2014/main" id="{F7165D45-6BF7-6574-AC7F-098E8464A533}"/>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A0F60510-E0A7-E42F-33DD-BE490B1979E9}"/>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Hexagon 13">
                <a:extLst>
                  <a:ext uri="{FF2B5EF4-FFF2-40B4-BE49-F238E27FC236}">
                    <a16:creationId xmlns:a16="http://schemas.microsoft.com/office/drawing/2014/main" id="{2B2FAB69-57B7-014C-0C43-86A43A9ED2EC}"/>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5" name="Hexagon 14">
                <a:extLst>
                  <a:ext uri="{FF2B5EF4-FFF2-40B4-BE49-F238E27FC236}">
                    <a16:creationId xmlns:a16="http://schemas.microsoft.com/office/drawing/2014/main" id="{D951138C-577A-C4E1-CE5E-347A4E878C13}"/>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6" name="Hexagon 15">
                <a:extLst>
                  <a:ext uri="{FF2B5EF4-FFF2-40B4-BE49-F238E27FC236}">
                    <a16:creationId xmlns:a16="http://schemas.microsoft.com/office/drawing/2014/main" id="{86C8F466-2C50-BBC5-AAC1-5C88969C57C1}"/>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7" name="Hexagon 16">
                <a:extLst>
                  <a:ext uri="{FF2B5EF4-FFF2-40B4-BE49-F238E27FC236}">
                    <a16:creationId xmlns:a16="http://schemas.microsoft.com/office/drawing/2014/main" id="{12697D5E-EC53-8641-F735-A8E12EDA097E}"/>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21" name="Title 1">
            <a:extLst>
              <a:ext uri="{FF2B5EF4-FFF2-40B4-BE49-F238E27FC236}">
                <a16:creationId xmlns:a16="http://schemas.microsoft.com/office/drawing/2014/main" id="{3085AFC9-9CE4-E963-62FB-CFB90A537DA2}"/>
              </a:ext>
            </a:extLst>
          </p:cNvPr>
          <p:cNvSpPr txBox="1">
            <a:spLocks/>
          </p:cNvSpPr>
          <p:nvPr/>
        </p:nvSpPr>
        <p:spPr>
          <a:xfrm>
            <a:off x="797151" y="308570"/>
            <a:ext cx="9061173" cy="611649"/>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2800" b="1" dirty="0">
                <a:solidFill>
                  <a:srgbClr val="0070C0"/>
                </a:solidFill>
                <a:latin typeface="Arial" panose="020B0604020202020204" pitchFamily="34" charset="0"/>
                <a:cs typeface="Arial" panose="020B0604020202020204" pitchFamily="34" charset="0"/>
              </a:rPr>
              <a:t>Data Set: Demographics, Age ( local data)</a:t>
            </a:r>
          </a:p>
        </p:txBody>
      </p:sp>
      <p:sp>
        <p:nvSpPr>
          <p:cNvPr id="22" name="TextBox 21">
            <a:extLst>
              <a:ext uri="{FF2B5EF4-FFF2-40B4-BE49-F238E27FC236}">
                <a16:creationId xmlns:a16="http://schemas.microsoft.com/office/drawing/2014/main" id="{FEBD2C25-5A3E-0B32-71F1-57C622DDFF11}"/>
              </a:ext>
            </a:extLst>
          </p:cNvPr>
          <p:cNvSpPr txBox="1"/>
          <p:nvPr/>
        </p:nvSpPr>
        <p:spPr>
          <a:xfrm>
            <a:off x="1454427" y="991312"/>
            <a:ext cx="9061173" cy="1061829"/>
          </a:xfrm>
          <a:prstGeom prst="rect">
            <a:avLst/>
          </a:prstGeom>
          <a:noFill/>
          <a:ln>
            <a:solidFill>
              <a:srgbClr val="005EB8"/>
            </a:solidFill>
          </a:ln>
        </p:spPr>
        <p:txBody>
          <a:bodyPr wrap="square" rtlCol="0">
            <a:spAutoFit/>
          </a:bodyPr>
          <a:lstStyle/>
          <a:p>
            <a:pPr defTabSz="457200"/>
            <a:r>
              <a:rPr lang="en-GB" sz="1200" b="1" dirty="0">
                <a:solidFill>
                  <a:prstClr val="black"/>
                </a:solidFill>
                <a:latin typeface="Arial" panose="020B0604020202020204" pitchFamily="34" charset="0"/>
                <a:cs typeface="Arial" panose="020B0604020202020204" pitchFamily="34" charset="0"/>
              </a:rPr>
              <a:t>All Adults with learning disabilities / autistic adults notified in 2024-25:</a:t>
            </a:r>
          </a:p>
          <a:p>
            <a:pPr marL="171450" indent="-171450" defTabSz="457200">
              <a:spcBef>
                <a:spcPts val="600"/>
              </a:spcBef>
              <a:buFont typeface="Arial" panose="020B0604020202020204" pitchFamily="34" charset="0"/>
              <a:buChar char="•"/>
            </a:pPr>
            <a:r>
              <a:rPr lang="en-GB" sz="1200" dirty="0">
                <a:solidFill>
                  <a:prstClr val="black"/>
                </a:solidFill>
                <a:latin typeface="Arial" panose="020B0604020202020204" pitchFamily="34" charset="0"/>
                <a:cs typeface="Arial" panose="020B0604020202020204" pitchFamily="34" charset="0"/>
              </a:rPr>
              <a:t>There was a total of 39 deaths</a:t>
            </a:r>
          </a:p>
          <a:p>
            <a:pPr marL="171450" indent="-171450" defTabSz="457200">
              <a:spcBef>
                <a:spcPts val="600"/>
              </a:spcBef>
              <a:spcAft>
                <a:spcPts val="600"/>
              </a:spcAft>
              <a:buClr>
                <a:srgbClr val="005EB8"/>
              </a:buClr>
              <a:buFont typeface="Arial" panose="020B0604020202020204" pitchFamily="34" charset="0"/>
              <a:buChar char="•"/>
            </a:pPr>
            <a:r>
              <a:rPr lang="en-GB" sz="1200" dirty="0">
                <a:solidFill>
                  <a:prstClr val="black"/>
                </a:solidFill>
                <a:latin typeface="Arial" panose="020B0604020202020204" pitchFamily="34" charset="0"/>
                <a:cs typeface="Arial" panose="020B0604020202020204" pitchFamily="34" charset="0"/>
              </a:rPr>
              <a:t>The range of age at death was 20 - 87</a:t>
            </a:r>
          </a:p>
          <a:p>
            <a:pPr marL="171450" indent="-171450" defTabSz="457200">
              <a:spcAft>
                <a:spcPts val="600"/>
              </a:spcAft>
              <a:buClr>
                <a:srgbClr val="005EB8"/>
              </a:buClr>
              <a:buFont typeface="Arial" panose="020B0604020202020204" pitchFamily="34" charset="0"/>
              <a:buChar char="•"/>
            </a:pPr>
            <a:r>
              <a:rPr lang="en-GB" sz="1200" dirty="0">
                <a:solidFill>
                  <a:prstClr val="black"/>
                </a:solidFill>
                <a:latin typeface="Arial" panose="020B0604020202020204" pitchFamily="34" charset="0"/>
                <a:cs typeface="Arial" panose="020B0604020202020204" pitchFamily="34" charset="0"/>
              </a:rPr>
              <a:t>The average age of death was 61 (cf. 64 in 2021/22, 58 in 2022/23 and 63 in 2023/24)</a:t>
            </a:r>
          </a:p>
        </p:txBody>
      </p:sp>
      <p:sp>
        <p:nvSpPr>
          <p:cNvPr id="23" name="TextBox 22">
            <a:extLst>
              <a:ext uri="{FF2B5EF4-FFF2-40B4-BE49-F238E27FC236}">
                <a16:creationId xmlns:a16="http://schemas.microsoft.com/office/drawing/2014/main" id="{241EF66D-BF53-AA90-8B6B-C1606E8C2464}"/>
              </a:ext>
            </a:extLst>
          </p:cNvPr>
          <p:cNvSpPr txBox="1"/>
          <p:nvPr/>
        </p:nvSpPr>
        <p:spPr>
          <a:xfrm>
            <a:off x="1454423" y="2106087"/>
            <a:ext cx="9061177" cy="1323439"/>
          </a:xfrm>
          <a:prstGeom prst="rect">
            <a:avLst/>
          </a:prstGeom>
          <a:noFill/>
          <a:ln>
            <a:solidFill>
              <a:srgbClr val="005EB8"/>
            </a:solidFill>
          </a:ln>
        </p:spPr>
        <p:txBody>
          <a:bodyPr wrap="square" rtlCol="0">
            <a:spAutoFit/>
          </a:bodyPr>
          <a:lstStyle/>
          <a:p>
            <a:pPr defTabSz="457200"/>
            <a:r>
              <a:rPr lang="en-GB" sz="1200" b="1" dirty="0">
                <a:solidFill>
                  <a:prstClr val="black"/>
                </a:solidFill>
                <a:latin typeface="Arial" panose="020B0604020202020204" pitchFamily="34" charset="0"/>
                <a:cs typeface="Arial" panose="020B0604020202020204" pitchFamily="34" charset="0"/>
              </a:rPr>
              <a:t>Women with learning disabilities / autistic women notified in 2024-25:</a:t>
            </a:r>
          </a:p>
          <a:p>
            <a:pPr marL="171450" indent="-171450" defTabSz="457200">
              <a:spcBef>
                <a:spcPts val="600"/>
              </a:spcBef>
              <a:spcAft>
                <a:spcPts val="600"/>
              </a:spcAft>
              <a:buClr>
                <a:srgbClr val="005EB8"/>
              </a:buClr>
              <a:buFont typeface="Arial" panose="020B0604020202020204" pitchFamily="34" charset="0"/>
              <a:buChar char="•"/>
            </a:pPr>
            <a:r>
              <a:rPr lang="en-GB" sz="1200" dirty="0">
                <a:solidFill>
                  <a:prstClr val="black"/>
                </a:solidFill>
                <a:latin typeface="Arial" panose="020B0604020202020204" pitchFamily="34" charset="0"/>
                <a:cs typeface="Arial" panose="020B0604020202020204" pitchFamily="34" charset="0"/>
              </a:rPr>
              <a:t>There was a total of 18 deaths</a:t>
            </a:r>
          </a:p>
          <a:p>
            <a:pPr marL="171450" indent="-171450" defTabSz="457200">
              <a:spcAft>
                <a:spcPts val="600"/>
              </a:spcAft>
              <a:buClr>
                <a:srgbClr val="005EB8"/>
              </a:buClr>
              <a:buFont typeface="Arial" panose="020B0604020202020204" pitchFamily="34" charset="0"/>
              <a:buChar char="•"/>
            </a:pPr>
            <a:r>
              <a:rPr lang="en-GB" sz="1200" dirty="0">
                <a:solidFill>
                  <a:prstClr val="black"/>
                </a:solidFill>
                <a:latin typeface="Arial" panose="020B0604020202020204" pitchFamily="34" charset="0"/>
                <a:cs typeface="Arial" panose="020B0604020202020204" pitchFamily="34" charset="0"/>
              </a:rPr>
              <a:t>The range of age at death was 21 - 83</a:t>
            </a:r>
          </a:p>
          <a:p>
            <a:pPr marL="171450" indent="-171450" defTabSz="457200">
              <a:spcAft>
                <a:spcPts val="600"/>
              </a:spcAft>
              <a:buClr>
                <a:srgbClr val="005EB8"/>
              </a:buClr>
              <a:buFont typeface="Arial" panose="020B0604020202020204" pitchFamily="34" charset="0"/>
              <a:buChar char="•"/>
            </a:pPr>
            <a:r>
              <a:rPr lang="en-GB" sz="1200" dirty="0">
                <a:solidFill>
                  <a:prstClr val="black"/>
                </a:solidFill>
                <a:latin typeface="Arial" panose="020B0604020202020204" pitchFamily="34" charset="0"/>
                <a:cs typeface="Arial" panose="020B0604020202020204" pitchFamily="34" charset="0"/>
              </a:rPr>
              <a:t>The average age of death was 58 (cf. 62 in 2021/22 and 59 in 2022/23 and 59 in 2023/24)</a:t>
            </a:r>
          </a:p>
          <a:p>
            <a:pPr marL="171450" indent="-171450" defTabSz="457200">
              <a:spcAft>
                <a:spcPts val="600"/>
              </a:spcAft>
              <a:buClr>
                <a:srgbClr val="005EB8"/>
              </a:buClr>
              <a:buFont typeface="Arial" panose="020B0604020202020204" pitchFamily="34" charset="0"/>
              <a:buChar char="•"/>
            </a:pPr>
            <a:r>
              <a:rPr lang="en-GB" sz="1200" dirty="0">
                <a:solidFill>
                  <a:prstClr val="black"/>
                </a:solidFill>
                <a:latin typeface="Arial" panose="020B0604020202020204" pitchFamily="34" charset="0"/>
                <a:cs typeface="Arial" panose="020B0604020202020204" pitchFamily="34" charset="0"/>
              </a:rPr>
              <a:t>Female life expectancy in the general population of Frimley ICS is 84 years*</a:t>
            </a:r>
          </a:p>
        </p:txBody>
      </p:sp>
      <p:sp>
        <p:nvSpPr>
          <p:cNvPr id="24" name="TextBox 23">
            <a:extLst>
              <a:ext uri="{FF2B5EF4-FFF2-40B4-BE49-F238E27FC236}">
                <a16:creationId xmlns:a16="http://schemas.microsoft.com/office/drawing/2014/main" id="{89C41E1E-4FA2-AAE3-D1E8-2C770F13C524}"/>
              </a:ext>
            </a:extLst>
          </p:cNvPr>
          <p:cNvSpPr txBox="1"/>
          <p:nvPr/>
        </p:nvSpPr>
        <p:spPr>
          <a:xfrm>
            <a:off x="1454427" y="3505419"/>
            <a:ext cx="9061173" cy="1323439"/>
          </a:xfrm>
          <a:prstGeom prst="rect">
            <a:avLst/>
          </a:prstGeom>
          <a:noFill/>
          <a:ln>
            <a:solidFill>
              <a:srgbClr val="005EB8"/>
            </a:solidFill>
          </a:ln>
        </p:spPr>
        <p:txBody>
          <a:bodyPr wrap="square" rtlCol="0">
            <a:spAutoFit/>
          </a:bodyPr>
          <a:lstStyle/>
          <a:p>
            <a:pPr defTabSz="457200"/>
            <a:r>
              <a:rPr lang="en-GB" sz="1200" b="1" dirty="0">
                <a:solidFill>
                  <a:prstClr val="black"/>
                </a:solidFill>
                <a:latin typeface="Arial" panose="020B0604020202020204" pitchFamily="34" charset="0"/>
                <a:cs typeface="Arial" panose="020B0604020202020204" pitchFamily="34" charset="0"/>
              </a:rPr>
              <a:t>Men with learning disabilities / autistic men notified in 2024-25:</a:t>
            </a:r>
          </a:p>
          <a:p>
            <a:pPr marL="171450" indent="-171450" defTabSz="457200">
              <a:spcBef>
                <a:spcPts val="600"/>
              </a:spcBef>
              <a:spcAft>
                <a:spcPts val="600"/>
              </a:spcAft>
              <a:buClr>
                <a:srgbClr val="005EB8"/>
              </a:buClr>
              <a:buFont typeface="Arial" panose="020B0604020202020204" pitchFamily="34" charset="0"/>
              <a:buChar char="•"/>
            </a:pPr>
            <a:r>
              <a:rPr lang="en-GB" sz="1200" dirty="0">
                <a:solidFill>
                  <a:prstClr val="black"/>
                </a:solidFill>
                <a:latin typeface="Arial" panose="020B0604020202020204" pitchFamily="34" charset="0"/>
                <a:cs typeface="Arial" panose="020B0604020202020204" pitchFamily="34" charset="0"/>
              </a:rPr>
              <a:t>There was a total of 21 deaths</a:t>
            </a:r>
          </a:p>
          <a:p>
            <a:pPr marL="171450" indent="-171450" defTabSz="457200">
              <a:spcAft>
                <a:spcPts val="600"/>
              </a:spcAft>
              <a:buClr>
                <a:srgbClr val="005EB8"/>
              </a:buClr>
              <a:buFont typeface="Arial" panose="020B0604020202020204" pitchFamily="34" charset="0"/>
              <a:buChar char="•"/>
            </a:pPr>
            <a:r>
              <a:rPr lang="en-GB" sz="1200" dirty="0">
                <a:solidFill>
                  <a:prstClr val="black"/>
                </a:solidFill>
                <a:latin typeface="Arial" panose="020B0604020202020204" pitchFamily="34" charset="0"/>
                <a:cs typeface="Arial" panose="020B0604020202020204" pitchFamily="34" charset="0"/>
              </a:rPr>
              <a:t>The range of age at death was 20 - 87</a:t>
            </a:r>
          </a:p>
          <a:p>
            <a:pPr marL="171450" indent="-171450" defTabSz="457200">
              <a:spcAft>
                <a:spcPts val="600"/>
              </a:spcAft>
              <a:buClr>
                <a:srgbClr val="005EB8"/>
              </a:buClr>
              <a:buFont typeface="Arial" panose="020B0604020202020204" pitchFamily="34" charset="0"/>
              <a:buChar char="•"/>
            </a:pPr>
            <a:r>
              <a:rPr lang="en-GB" sz="1200" dirty="0">
                <a:solidFill>
                  <a:prstClr val="black"/>
                </a:solidFill>
                <a:latin typeface="Arial" panose="020B0604020202020204" pitchFamily="34" charset="0"/>
                <a:cs typeface="Arial" panose="020B0604020202020204" pitchFamily="34" charset="0"/>
              </a:rPr>
              <a:t>The average age of death was 63 (cf. 68 in 2021/22 and 60 in 2022/2023 and 67 in 2023/24)</a:t>
            </a:r>
          </a:p>
          <a:p>
            <a:pPr marL="171450" indent="-171450" defTabSz="457200">
              <a:spcAft>
                <a:spcPts val="600"/>
              </a:spcAft>
              <a:buClr>
                <a:srgbClr val="005EB8"/>
              </a:buClr>
              <a:buFont typeface="Arial" panose="020B0604020202020204" pitchFamily="34" charset="0"/>
              <a:buChar char="•"/>
            </a:pPr>
            <a:r>
              <a:rPr lang="en-GB" sz="1200" dirty="0">
                <a:solidFill>
                  <a:prstClr val="black"/>
                </a:solidFill>
                <a:latin typeface="Arial" panose="020B0604020202020204" pitchFamily="34" charset="0"/>
                <a:cs typeface="Arial" panose="020B0604020202020204" pitchFamily="34" charset="0"/>
              </a:rPr>
              <a:t>Male life expectancy in the general population of Frimley ICS is 81 years*</a:t>
            </a:r>
          </a:p>
        </p:txBody>
      </p:sp>
      <p:sp>
        <p:nvSpPr>
          <p:cNvPr id="25" name="TextBox 24">
            <a:extLst>
              <a:ext uri="{FF2B5EF4-FFF2-40B4-BE49-F238E27FC236}">
                <a16:creationId xmlns:a16="http://schemas.microsoft.com/office/drawing/2014/main" id="{FE0A2204-B73F-3CD4-BFAC-10CF3AF3ACF3}"/>
              </a:ext>
            </a:extLst>
          </p:cNvPr>
          <p:cNvSpPr txBox="1"/>
          <p:nvPr/>
        </p:nvSpPr>
        <p:spPr>
          <a:xfrm>
            <a:off x="1454423" y="4859148"/>
            <a:ext cx="9061173" cy="1384995"/>
          </a:xfrm>
          <a:prstGeom prst="rect">
            <a:avLst/>
          </a:prstGeom>
          <a:noFill/>
          <a:ln w="12700">
            <a:solidFill>
              <a:srgbClr val="4472C4"/>
            </a:solidFill>
          </a:ln>
        </p:spPr>
        <p:txBody>
          <a:bodyPr wrap="square" rtlCol="0">
            <a:spAutoFit/>
          </a:bodyPr>
          <a:lstStyle/>
          <a:p>
            <a:pPr algn="just">
              <a:defRPr/>
            </a:pPr>
            <a:r>
              <a:rPr lang="en-GB" sz="1200" kern="0" dirty="0">
                <a:solidFill>
                  <a:prstClr val="black"/>
                </a:solidFill>
                <a:latin typeface="Arial" panose="020B0604020202020204" pitchFamily="34" charset="0"/>
                <a:cs typeface="Arial" panose="020B0604020202020204" pitchFamily="34" charset="0"/>
              </a:rPr>
              <a:t>*Life expectancy data for the general population has been extracted from the NHS Frimley Equality, Diversity, and Inclusion (EDI) annual report (dated March 2024)</a:t>
            </a:r>
          </a:p>
          <a:p>
            <a:pPr lvl="0" algn="just" defTabSz="457200">
              <a:defRPr/>
            </a:pPr>
            <a:endParaRPr lang="en-GB" sz="1200" kern="0" dirty="0">
              <a:solidFill>
                <a:prstClr val="black"/>
              </a:solidFill>
              <a:latin typeface="Arial" panose="020B0604020202020204" pitchFamily="34" charset="0"/>
              <a:cs typeface="Arial" panose="020B0604020202020204" pitchFamily="34" charset="0"/>
            </a:endParaRPr>
          </a:p>
          <a:p>
            <a:pPr lvl="0" algn="just" defTabSz="457200">
              <a:defRPr/>
            </a:pPr>
            <a:r>
              <a:rPr kumimoji="0" lang="en-GB"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Sadly, the average age of death for adults with learning disabilities in the Frimley population </a:t>
            </a:r>
            <a:r>
              <a:rPr lang="en-GB" sz="1200" kern="0" dirty="0">
                <a:solidFill>
                  <a:prstClr val="black"/>
                </a:solidFill>
                <a:latin typeface="Arial" panose="020B0604020202020204" pitchFamily="34" charset="0"/>
                <a:cs typeface="Arial" panose="020B0604020202020204" pitchFamily="34" charset="0"/>
              </a:rPr>
              <a:t>has </a:t>
            </a:r>
            <a:r>
              <a:rPr kumimoji="0" lang="en-GB"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decreased in 2024-25 from previous years. The ICB </a:t>
            </a:r>
            <a:r>
              <a:rPr kumimoji="0" lang="en-GB" sz="1200" b="0" i="0" u="none" strike="noStrike" kern="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LeDeR</a:t>
            </a:r>
            <a:r>
              <a:rPr kumimoji="0" lang="en-GB"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team have analysed this further and can confirm the decrease is for both the male and female population, however it is worth noting that the average </a:t>
            </a:r>
            <a:r>
              <a:rPr lang="en-GB" sz="1200" kern="0" dirty="0">
                <a:solidFill>
                  <a:prstClr val="black"/>
                </a:solidFill>
                <a:latin typeface="Arial" panose="020B0604020202020204" pitchFamily="34" charset="0"/>
                <a:cs typeface="Arial" panose="020B0604020202020204" pitchFamily="34" charset="0"/>
              </a:rPr>
              <a:t>age may have been affected due to 5 individuals losing their life under 32 years of age. This shows the importance of the LeDeR programme as significant health inequalities sadly still exist.</a:t>
            </a:r>
            <a:endParaRPr kumimoji="0" lang="en-GB"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pic>
        <p:nvPicPr>
          <p:cNvPr id="26" name="Graphic 25" descr="Universal Access">
            <a:extLst>
              <a:ext uri="{FF2B5EF4-FFF2-40B4-BE49-F238E27FC236}">
                <a16:creationId xmlns:a16="http://schemas.microsoft.com/office/drawing/2014/main" id="{382A713C-98E3-7EEC-364D-5E5CDD5077F3}"/>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336922" y="1203840"/>
            <a:ext cx="711660" cy="711660"/>
          </a:xfrm>
          <a:prstGeom prst="rect">
            <a:avLst/>
          </a:prstGeom>
        </p:spPr>
      </p:pic>
      <p:pic>
        <p:nvPicPr>
          <p:cNvPr id="27" name="Graphic 26" descr="Woman">
            <a:extLst>
              <a:ext uri="{FF2B5EF4-FFF2-40B4-BE49-F238E27FC236}">
                <a16:creationId xmlns:a16="http://schemas.microsoft.com/office/drawing/2014/main" id="{3DEC5397-94CE-B227-458D-E4A04389E959}"/>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134182" y="2260939"/>
            <a:ext cx="914400" cy="914400"/>
          </a:xfrm>
          <a:prstGeom prst="rect">
            <a:avLst/>
          </a:prstGeom>
        </p:spPr>
      </p:pic>
      <p:pic>
        <p:nvPicPr>
          <p:cNvPr id="29" name="Graphic 28" descr="Man">
            <a:extLst>
              <a:ext uri="{FF2B5EF4-FFF2-40B4-BE49-F238E27FC236}">
                <a16:creationId xmlns:a16="http://schemas.microsoft.com/office/drawing/2014/main" id="{81C9A5A8-ADB5-9A4D-C8AF-47E39F8AF55C}"/>
              </a:ext>
            </a:extLst>
          </p:cNvPr>
          <p:cNvPicPr>
            <a:picLocks noChangeAspect="1"/>
          </p:cNvPicPr>
          <p:nvPr/>
        </p:nvPicPr>
        <p:blipFill>
          <a:blip>
            <a:extLst>
              <a:ext uri="{96DAC541-7B7A-43D3-8B79-37D633B846F1}">
                <asvg:svgBlip xmlns:asvg="http://schemas.microsoft.com/office/drawing/2016/SVG/main" r:embed="rId5"/>
              </a:ext>
            </a:extLst>
          </a:blip>
          <a:stretch>
            <a:fillRect/>
          </a:stretch>
        </p:blipFill>
        <p:spPr>
          <a:xfrm>
            <a:off x="134182" y="3574414"/>
            <a:ext cx="914400" cy="914400"/>
          </a:xfrm>
          <a:prstGeom prst="rect">
            <a:avLst/>
          </a:prstGeom>
        </p:spPr>
      </p:pic>
    </p:spTree>
    <p:extLst>
      <p:ext uri="{BB962C8B-B14F-4D97-AF65-F5344CB8AC3E}">
        <p14:creationId xmlns:p14="http://schemas.microsoft.com/office/powerpoint/2010/main" val="607447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80FB25-5B6B-3F3F-3B55-4E823219BD90}"/>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7719D9F4-041B-AAE3-6ADF-68138441CC6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3" name="Group 2">
            <a:extLst>
              <a:ext uri="{FF2B5EF4-FFF2-40B4-BE49-F238E27FC236}">
                <a16:creationId xmlns:a16="http://schemas.microsoft.com/office/drawing/2014/main" id="{DC3E62D9-9B17-C3C2-6B58-99FDD31790AD}"/>
              </a:ext>
            </a:extLst>
          </p:cNvPr>
          <p:cNvGrpSpPr/>
          <p:nvPr/>
        </p:nvGrpSpPr>
        <p:grpSpPr>
          <a:xfrm>
            <a:off x="154103" y="6224374"/>
            <a:ext cx="11885497" cy="389392"/>
            <a:chOff x="154103" y="6138649"/>
            <a:chExt cx="11885497" cy="475117"/>
          </a:xfrm>
        </p:grpSpPr>
        <p:grpSp>
          <p:nvGrpSpPr>
            <p:cNvPr id="4" name="Group 3">
              <a:extLst>
                <a:ext uri="{FF2B5EF4-FFF2-40B4-BE49-F238E27FC236}">
                  <a16:creationId xmlns:a16="http://schemas.microsoft.com/office/drawing/2014/main" id="{606BDA98-B6F1-3C81-4B0B-51188C8D1347}"/>
                </a:ext>
              </a:extLst>
            </p:cNvPr>
            <p:cNvGrpSpPr/>
            <p:nvPr/>
          </p:nvGrpSpPr>
          <p:grpSpPr>
            <a:xfrm>
              <a:off x="154103" y="6138649"/>
              <a:ext cx="11885497" cy="85725"/>
              <a:chOff x="231140" y="9755505"/>
              <a:chExt cx="17522593" cy="85725"/>
            </a:xfrm>
          </p:grpSpPr>
          <p:sp>
            <p:nvSpPr>
              <p:cNvPr id="18" name="Text Box 2">
                <a:extLst>
                  <a:ext uri="{FF2B5EF4-FFF2-40B4-BE49-F238E27FC236}">
                    <a16:creationId xmlns:a16="http://schemas.microsoft.com/office/drawing/2014/main" id="{697934B6-19EB-C1BE-9441-FA424EB2329B}"/>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9" name="Text Box 2">
                <a:extLst>
                  <a:ext uri="{FF2B5EF4-FFF2-40B4-BE49-F238E27FC236}">
                    <a16:creationId xmlns:a16="http://schemas.microsoft.com/office/drawing/2014/main" id="{E85EC277-5924-AEDB-911F-659F6C786C71}"/>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0" name="Text Box 2">
                <a:extLst>
                  <a:ext uri="{FF2B5EF4-FFF2-40B4-BE49-F238E27FC236}">
                    <a16:creationId xmlns:a16="http://schemas.microsoft.com/office/drawing/2014/main" id="{CB415FE5-5B0E-050B-36B7-76D434A9FCDE}"/>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7" name="Group 6">
              <a:extLst>
                <a:ext uri="{FF2B5EF4-FFF2-40B4-BE49-F238E27FC236}">
                  <a16:creationId xmlns:a16="http://schemas.microsoft.com/office/drawing/2014/main" id="{39F77A9B-877C-22EF-1CE7-EE98E5CC7540}"/>
                </a:ext>
              </a:extLst>
            </p:cNvPr>
            <p:cNvGrpSpPr/>
            <p:nvPr/>
          </p:nvGrpSpPr>
          <p:grpSpPr>
            <a:xfrm>
              <a:off x="247650" y="6352781"/>
              <a:ext cx="11696701" cy="260985"/>
              <a:chOff x="247650" y="6352781"/>
              <a:chExt cx="11696701" cy="260985"/>
            </a:xfrm>
          </p:grpSpPr>
          <p:sp>
            <p:nvSpPr>
              <p:cNvPr id="9" name="Text Box 2">
                <a:extLst>
                  <a:ext uri="{FF2B5EF4-FFF2-40B4-BE49-F238E27FC236}">
                    <a16:creationId xmlns:a16="http://schemas.microsoft.com/office/drawing/2014/main" id="{184A0B50-C178-E270-4169-88ED7C270C1B}"/>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Box 2">
                <a:extLst>
                  <a:ext uri="{FF2B5EF4-FFF2-40B4-BE49-F238E27FC236}">
                    <a16:creationId xmlns:a16="http://schemas.microsoft.com/office/drawing/2014/main" id="{9D3DC143-FA1C-8994-71D8-7070C2CC32DA}"/>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 Box 2">
                <a:extLst>
                  <a:ext uri="{FF2B5EF4-FFF2-40B4-BE49-F238E27FC236}">
                    <a16:creationId xmlns:a16="http://schemas.microsoft.com/office/drawing/2014/main" id="{C7A07E1E-4F28-0F40-31DF-57ADC2EF61C1}"/>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2">
                <a:extLst>
                  <a:ext uri="{FF2B5EF4-FFF2-40B4-BE49-F238E27FC236}">
                    <a16:creationId xmlns:a16="http://schemas.microsoft.com/office/drawing/2014/main" id="{91E04FCC-7827-67BA-ABB3-7BDD452EB9C8}"/>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CC276949-FCDC-C442-1554-B19293CA8FA5}"/>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Hexagon 13">
                <a:extLst>
                  <a:ext uri="{FF2B5EF4-FFF2-40B4-BE49-F238E27FC236}">
                    <a16:creationId xmlns:a16="http://schemas.microsoft.com/office/drawing/2014/main" id="{0214D99E-517A-488E-1DFE-A39D3C64C195}"/>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5" name="Hexagon 14">
                <a:extLst>
                  <a:ext uri="{FF2B5EF4-FFF2-40B4-BE49-F238E27FC236}">
                    <a16:creationId xmlns:a16="http://schemas.microsoft.com/office/drawing/2014/main" id="{152072F6-416E-4E0F-8FED-ACB736E1E30B}"/>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6" name="Hexagon 15">
                <a:extLst>
                  <a:ext uri="{FF2B5EF4-FFF2-40B4-BE49-F238E27FC236}">
                    <a16:creationId xmlns:a16="http://schemas.microsoft.com/office/drawing/2014/main" id="{8C3F98D3-4F05-0EC1-61CA-390D2F2E54C2}"/>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7" name="Hexagon 16">
                <a:extLst>
                  <a:ext uri="{FF2B5EF4-FFF2-40B4-BE49-F238E27FC236}">
                    <a16:creationId xmlns:a16="http://schemas.microsoft.com/office/drawing/2014/main" id="{0FAC4201-301E-E162-0556-342709B2CDC6}"/>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21" name="Title 1">
            <a:extLst>
              <a:ext uri="{FF2B5EF4-FFF2-40B4-BE49-F238E27FC236}">
                <a16:creationId xmlns:a16="http://schemas.microsoft.com/office/drawing/2014/main" id="{E54C7654-136A-AB0B-8D52-3D28E31A6A41}"/>
              </a:ext>
            </a:extLst>
          </p:cNvPr>
          <p:cNvSpPr txBox="1">
            <a:spLocks/>
          </p:cNvSpPr>
          <p:nvPr/>
        </p:nvSpPr>
        <p:spPr>
          <a:xfrm>
            <a:off x="635551" y="460890"/>
            <a:ext cx="9988905" cy="405421"/>
          </a:xfrm>
          <a:prstGeom prst="rect">
            <a:avLst/>
          </a:prstGeom>
        </p:spPr>
        <p:txBody>
          <a:bodyPr vert="horz" lIns="91440" tIns="45720" rIns="91440" bIns="45720" rtlCol="0" anchor="ctr">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000" b="1" dirty="0">
                <a:solidFill>
                  <a:srgbClr val="0070C0"/>
                </a:solidFill>
                <a:latin typeface="Arial" panose="020B0604020202020204" pitchFamily="34" charset="0"/>
                <a:cs typeface="Arial" panose="020B0604020202020204" pitchFamily="34" charset="0"/>
              </a:rPr>
              <a:t>Who completed Notifications</a:t>
            </a:r>
            <a:r>
              <a:rPr lang="en-GB" sz="2800" b="1" dirty="0">
                <a:solidFill>
                  <a:srgbClr val="0070C0"/>
                </a:solidFill>
                <a:latin typeface="Arial" panose="020B0604020202020204" pitchFamily="34" charset="0"/>
                <a:cs typeface="Arial" panose="020B0604020202020204" pitchFamily="34" charset="0"/>
              </a:rPr>
              <a:t> for our </a:t>
            </a:r>
            <a:r>
              <a:rPr lang="en-GB" sz="2800" b="1" dirty="0" err="1">
                <a:solidFill>
                  <a:srgbClr val="0070C0"/>
                </a:solidFill>
                <a:latin typeface="Arial" panose="020B0604020202020204" pitchFamily="34" charset="0"/>
                <a:cs typeface="Arial" panose="020B0604020202020204" pitchFamily="34" charset="0"/>
              </a:rPr>
              <a:t>LeDeR</a:t>
            </a:r>
            <a:r>
              <a:rPr lang="en-GB" sz="2800" b="1" dirty="0">
                <a:solidFill>
                  <a:srgbClr val="0070C0"/>
                </a:solidFill>
                <a:latin typeface="Arial" panose="020B0604020202020204" pitchFamily="34" charset="0"/>
                <a:cs typeface="Arial" panose="020B0604020202020204" pitchFamily="34" charset="0"/>
              </a:rPr>
              <a:t> programme?</a:t>
            </a:r>
          </a:p>
        </p:txBody>
      </p:sp>
      <p:graphicFrame>
        <p:nvGraphicFramePr>
          <p:cNvPr id="5" name="Chart 4">
            <a:extLst>
              <a:ext uri="{FF2B5EF4-FFF2-40B4-BE49-F238E27FC236}">
                <a16:creationId xmlns:a16="http://schemas.microsoft.com/office/drawing/2014/main" id="{F626F3A2-4071-2CF6-CE01-5781B663B450}"/>
              </a:ext>
            </a:extLst>
          </p:cNvPr>
          <p:cNvGraphicFramePr>
            <a:graphicFrameLocks/>
          </p:cNvGraphicFramePr>
          <p:nvPr>
            <p:extLst>
              <p:ext uri="{D42A27DB-BD31-4B8C-83A1-F6EECF244321}">
                <p14:modId xmlns:p14="http://schemas.microsoft.com/office/powerpoint/2010/main" val="2253414246"/>
              </p:ext>
            </p:extLst>
          </p:nvPr>
        </p:nvGraphicFramePr>
        <p:xfrm>
          <a:off x="381000" y="1159328"/>
          <a:ext cx="5268686" cy="4539344"/>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66EE5EE5-48BD-5526-5DBD-EAA737E1EE07}"/>
              </a:ext>
            </a:extLst>
          </p:cNvPr>
          <p:cNvSpPr txBox="1"/>
          <p:nvPr/>
        </p:nvSpPr>
        <p:spPr>
          <a:xfrm>
            <a:off x="6081144" y="1076789"/>
            <a:ext cx="5693227" cy="4621884"/>
          </a:xfrm>
          <a:prstGeom prst="rect">
            <a:avLst/>
          </a:prstGeom>
          <a:noFill/>
          <a:ln>
            <a:solidFill>
              <a:srgbClr val="005EB8"/>
            </a:solidFill>
          </a:ln>
        </p:spPr>
        <p:txBody>
          <a:bodyPr wrap="square" rtlCol="0">
            <a:noAutofit/>
          </a:bodyPr>
          <a:lstStyle/>
          <a:p>
            <a:pPr algn="just"/>
            <a:r>
              <a:rPr lang="en-GB" sz="1400" dirty="0">
                <a:latin typeface="Arial" panose="020B0604020202020204" pitchFamily="34" charset="0"/>
                <a:cs typeface="Arial" panose="020B0604020202020204" pitchFamily="34" charset="0"/>
              </a:rPr>
              <a:t>Anyone can notify the </a:t>
            </a:r>
            <a:r>
              <a:rPr lang="en-GB" sz="1400" dirty="0" err="1">
                <a:latin typeface="Arial" panose="020B0604020202020204" pitchFamily="34" charset="0"/>
                <a:cs typeface="Arial" panose="020B0604020202020204" pitchFamily="34" charset="0"/>
              </a:rPr>
              <a:t>LeDeR</a:t>
            </a:r>
            <a:r>
              <a:rPr lang="en-GB" sz="1400" dirty="0">
                <a:latin typeface="Arial" panose="020B0604020202020204" pitchFamily="34" charset="0"/>
                <a:cs typeface="Arial" panose="020B0604020202020204" pitchFamily="34" charset="0"/>
              </a:rPr>
              <a:t> programme about the death of someone with a learning disability, learning disability with autism or an autistic person. You do not need to be a health professional or a relative to complete a report – this information then turns into a notification.</a:t>
            </a:r>
          </a:p>
          <a:p>
            <a:pPr algn="just"/>
            <a:endParaRPr lang="en-GB" sz="1400" dirty="0">
              <a:latin typeface="Arial" panose="020B0604020202020204" pitchFamily="34" charset="0"/>
              <a:cs typeface="Arial" panose="020B0604020202020204" pitchFamily="34" charset="0"/>
            </a:endParaRPr>
          </a:p>
          <a:p>
            <a:pPr algn="just"/>
            <a:r>
              <a:rPr lang="en-GB" sz="1400" dirty="0">
                <a:latin typeface="Arial" panose="020B0604020202020204" pitchFamily="34" charset="0"/>
                <a:cs typeface="Arial" panose="020B0604020202020204" pitchFamily="34" charset="0"/>
              </a:rPr>
              <a:t>The main reporters / notifiers to Frimley ICB are:</a:t>
            </a:r>
          </a:p>
          <a:p>
            <a:pPr marL="285750" indent="-285750" algn="just">
              <a:buFontTx/>
              <a:buChar char="-"/>
            </a:pPr>
            <a:r>
              <a:rPr lang="en-GB" sz="1400" dirty="0" err="1">
                <a:latin typeface="Arial" panose="020B0604020202020204" pitchFamily="34" charset="0"/>
                <a:cs typeface="Arial" panose="020B0604020202020204" pitchFamily="34" charset="0"/>
              </a:rPr>
              <a:t>SaBP</a:t>
            </a:r>
            <a:r>
              <a:rPr lang="en-GB" sz="1400" dirty="0">
                <a:latin typeface="Arial" panose="020B0604020202020204" pitchFamily="34" charset="0"/>
                <a:cs typeface="Arial" panose="020B0604020202020204" pitchFamily="34" charset="0"/>
              </a:rPr>
              <a:t> (Surrey and Borders Partnership NHS foundation trust) and </a:t>
            </a:r>
          </a:p>
          <a:p>
            <a:pPr marL="285750" indent="-285750" algn="just">
              <a:buFontTx/>
              <a:buChar char="-"/>
            </a:pPr>
            <a:r>
              <a:rPr lang="en-GB" sz="1400" dirty="0">
                <a:latin typeface="Arial" panose="020B0604020202020204" pitchFamily="34" charset="0"/>
                <a:cs typeface="Arial" panose="020B0604020202020204" pitchFamily="34" charset="0"/>
              </a:rPr>
              <a:t>BHFT (Berkshire Healthcare Foundation trust).</a:t>
            </a:r>
          </a:p>
          <a:p>
            <a:pPr marL="285750" indent="-285750" algn="just">
              <a:buFontTx/>
              <a:buChar char="-"/>
            </a:pPr>
            <a:endParaRPr lang="en-GB" sz="1400" dirty="0">
              <a:latin typeface="Arial" panose="020B0604020202020204" pitchFamily="34" charset="0"/>
              <a:cs typeface="Arial" panose="020B0604020202020204" pitchFamily="34" charset="0"/>
            </a:endParaRPr>
          </a:p>
          <a:p>
            <a:pPr algn="just"/>
            <a:r>
              <a:rPr lang="en-GB" sz="1400" dirty="0">
                <a:latin typeface="Arial" panose="020B0604020202020204" pitchFamily="34" charset="0"/>
                <a:cs typeface="Arial" panose="020B0604020202020204" pitchFamily="34" charset="0"/>
              </a:rPr>
              <a:t>Both trusts provide the CTPLD teams - </a:t>
            </a:r>
            <a:r>
              <a:rPr lang="en-GB" sz="1400" kern="100" dirty="0">
                <a:latin typeface="Arial" panose="020B0604020202020204" pitchFamily="34" charset="0"/>
                <a:ea typeface="Aptos" panose="020B0004020202020204" pitchFamily="34" charset="0"/>
                <a:cs typeface="Arial" panose="020B0604020202020204" pitchFamily="34" charset="0"/>
              </a:rPr>
              <a:t>Community Team for People with Learning Disabilities among other services for our Frimley population. We also receive notifications from Frimley Health NHS Foundation Trust and Royal Berkshire NHS Foundation Trust alongside the notifications from SABP and BHFT.</a:t>
            </a:r>
          </a:p>
          <a:p>
            <a:pPr algn="just"/>
            <a:endParaRPr lang="en-GB" sz="1400" dirty="0">
              <a:latin typeface="Arial" panose="020B0604020202020204" pitchFamily="34" charset="0"/>
              <a:cs typeface="Arial" panose="020B0604020202020204" pitchFamily="34" charset="0"/>
            </a:endParaRPr>
          </a:p>
          <a:p>
            <a:pPr algn="just"/>
            <a:r>
              <a:rPr lang="en-GB" sz="1400" dirty="0">
                <a:latin typeface="Arial" panose="020B0604020202020204" pitchFamily="34" charset="0"/>
                <a:cs typeface="Arial" panose="020B0604020202020204" pitchFamily="34" charset="0"/>
              </a:rPr>
              <a:t>N.B. The number of notifications received by reporters will not be equivalent to the total number of notifications received as some individuals will have been reported two or three times. Any duplicate submissions are grouped together by the National LeDeR team before being circulated to ICBs.</a:t>
            </a:r>
          </a:p>
          <a:p>
            <a:pPr algn="just"/>
            <a:endParaRPr lang="en-GB" dirty="0"/>
          </a:p>
        </p:txBody>
      </p:sp>
      <p:sp>
        <p:nvSpPr>
          <p:cNvPr id="2" name="TextBox 1">
            <a:extLst>
              <a:ext uri="{FF2B5EF4-FFF2-40B4-BE49-F238E27FC236}">
                <a16:creationId xmlns:a16="http://schemas.microsoft.com/office/drawing/2014/main" id="{30034F64-E3C2-E76D-EFC9-FB16A890CA52}"/>
              </a:ext>
            </a:extLst>
          </p:cNvPr>
          <p:cNvSpPr txBox="1"/>
          <p:nvPr/>
        </p:nvSpPr>
        <p:spPr>
          <a:xfrm>
            <a:off x="635551" y="5698672"/>
            <a:ext cx="11175449" cy="430887"/>
          </a:xfrm>
          <a:prstGeom prst="rect">
            <a:avLst/>
          </a:prstGeom>
          <a:noFill/>
        </p:spPr>
        <p:txBody>
          <a:bodyPr wrap="square" rtlCol="0">
            <a:spAutoFit/>
          </a:bodyPr>
          <a:lstStyle/>
          <a:p>
            <a:r>
              <a:rPr lang="en-GB" sz="1100" dirty="0"/>
              <a:t>Acronyms: SABP = Surrey and Borders Partnership NHS Foundation Trust; OOA = Out of Area;  CTPLD = Community Team for People with Learning Disabilities; BHFT = Berkshire Healthcare NHS Foundation Trust. </a:t>
            </a:r>
          </a:p>
        </p:txBody>
      </p:sp>
    </p:spTree>
    <p:extLst>
      <p:ext uri="{BB962C8B-B14F-4D97-AF65-F5344CB8AC3E}">
        <p14:creationId xmlns:p14="http://schemas.microsoft.com/office/powerpoint/2010/main" val="2517793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17CC15-C1F5-A49F-7392-DC3643E487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9DA91F2-DB94-0724-69A6-F4424E94C361}"/>
              </a:ext>
            </a:extLst>
          </p:cNvPr>
          <p:cNvSpPr>
            <a:spLocks noGrp="1"/>
          </p:cNvSpPr>
          <p:nvPr>
            <p:ph type="title"/>
          </p:nvPr>
        </p:nvSpPr>
        <p:spPr>
          <a:xfrm>
            <a:off x="1862052" y="2474595"/>
            <a:ext cx="9069184" cy="2030903"/>
          </a:xfrm>
        </p:spPr>
        <p:txBody>
          <a:bodyPr vert="horz" lIns="91440" tIns="45720" rIns="91440" bIns="45720" rtlCol="0" anchor="ctr">
            <a:normAutofit fontScale="90000"/>
          </a:bodyPr>
          <a:lstStyle/>
          <a:p>
            <a:r>
              <a:rPr lang="en-GB" sz="5400" dirty="0"/>
              <a:t>Review of the Lives and Deaths</a:t>
            </a:r>
            <a:br>
              <a:rPr lang="en-GB" sz="5400" dirty="0"/>
            </a:br>
            <a:r>
              <a:rPr lang="en-GB" sz="5400" dirty="0"/>
              <a:t> </a:t>
            </a:r>
            <a:br>
              <a:rPr lang="en-GB" sz="5400" dirty="0"/>
            </a:br>
            <a:r>
              <a:rPr lang="en-GB" sz="2700" dirty="0"/>
              <a:t>Summary of reviews completed from April 2024 to March 2025</a:t>
            </a:r>
          </a:p>
        </p:txBody>
      </p:sp>
      <p:grpSp>
        <p:nvGrpSpPr>
          <p:cNvPr id="4" name="Group 3">
            <a:extLst>
              <a:ext uri="{FF2B5EF4-FFF2-40B4-BE49-F238E27FC236}">
                <a16:creationId xmlns:a16="http://schemas.microsoft.com/office/drawing/2014/main" id="{CBB4604D-952F-0353-7E3A-6758C5EF3EC8}"/>
              </a:ext>
            </a:extLst>
          </p:cNvPr>
          <p:cNvGrpSpPr/>
          <p:nvPr/>
        </p:nvGrpSpPr>
        <p:grpSpPr>
          <a:xfrm>
            <a:off x="154103" y="6224374"/>
            <a:ext cx="11885497" cy="389392"/>
            <a:chOff x="154103" y="6138649"/>
            <a:chExt cx="11885497" cy="475117"/>
          </a:xfrm>
        </p:grpSpPr>
        <p:grpSp>
          <p:nvGrpSpPr>
            <p:cNvPr id="5" name="Group 4">
              <a:extLst>
                <a:ext uri="{FF2B5EF4-FFF2-40B4-BE49-F238E27FC236}">
                  <a16:creationId xmlns:a16="http://schemas.microsoft.com/office/drawing/2014/main" id="{0FD42493-90D9-2F69-39CF-5457775DD06D}"/>
                </a:ext>
              </a:extLst>
            </p:cNvPr>
            <p:cNvGrpSpPr/>
            <p:nvPr/>
          </p:nvGrpSpPr>
          <p:grpSpPr>
            <a:xfrm>
              <a:off x="154103" y="6138649"/>
              <a:ext cx="11885497" cy="85725"/>
              <a:chOff x="231140" y="9755505"/>
              <a:chExt cx="17522593" cy="85725"/>
            </a:xfrm>
          </p:grpSpPr>
          <p:sp>
            <p:nvSpPr>
              <p:cNvPr id="16" name="Text Box 2">
                <a:extLst>
                  <a:ext uri="{FF2B5EF4-FFF2-40B4-BE49-F238E27FC236}">
                    <a16:creationId xmlns:a16="http://schemas.microsoft.com/office/drawing/2014/main" id="{0F5ACC8C-2427-9574-BB4D-BF439CDC3AEC}"/>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7" name="Text Box 2">
                <a:extLst>
                  <a:ext uri="{FF2B5EF4-FFF2-40B4-BE49-F238E27FC236}">
                    <a16:creationId xmlns:a16="http://schemas.microsoft.com/office/drawing/2014/main" id="{7E12DB67-6D43-AE3D-DA4F-092E4AC246BD}"/>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18" name="Text Box 2">
                <a:extLst>
                  <a:ext uri="{FF2B5EF4-FFF2-40B4-BE49-F238E27FC236}">
                    <a16:creationId xmlns:a16="http://schemas.microsoft.com/office/drawing/2014/main" id="{ED71C9B8-31BD-0B6C-25AB-FBC062BFA8C2}"/>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6" name="Group 5">
              <a:extLst>
                <a:ext uri="{FF2B5EF4-FFF2-40B4-BE49-F238E27FC236}">
                  <a16:creationId xmlns:a16="http://schemas.microsoft.com/office/drawing/2014/main" id="{95C30C11-E7DD-B99F-315A-AE73692B1EC4}"/>
                </a:ext>
              </a:extLst>
            </p:cNvPr>
            <p:cNvGrpSpPr/>
            <p:nvPr/>
          </p:nvGrpSpPr>
          <p:grpSpPr>
            <a:xfrm>
              <a:off x="247650" y="6352781"/>
              <a:ext cx="11696701" cy="260985"/>
              <a:chOff x="247650" y="6352781"/>
              <a:chExt cx="11696701" cy="260985"/>
            </a:xfrm>
          </p:grpSpPr>
          <p:sp>
            <p:nvSpPr>
              <p:cNvPr id="7" name="Text Box 2">
                <a:extLst>
                  <a:ext uri="{FF2B5EF4-FFF2-40B4-BE49-F238E27FC236}">
                    <a16:creationId xmlns:a16="http://schemas.microsoft.com/office/drawing/2014/main" id="{E20B236A-B047-36D8-87AA-623F53A24036}"/>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 Box 2">
                <a:extLst>
                  <a:ext uri="{FF2B5EF4-FFF2-40B4-BE49-F238E27FC236}">
                    <a16:creationId xmlns:a16="http://schemas.microsoft.com/office/drawing/2014/main" id="{9D9D5BEB-C17D-C5B4-EBB6-56138325F50C}"/>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06772C9E-5198-1B09-7E03-FBFD69C5E4FC}"/>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Box 2">
                <a:extLst>
                  <a:ext uri="{FF2B5EF4-FFF2-40B4-BE49-F238E27FC236}">
                    <a16:creationId xmlns:a16="http://schemas.microsoft.com/office/drawing/2014/main" id="{6809BA0A-A8D4-B7E6-3AAE-436BB050E5FC}"/>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 Box 2">
                <a:extLst>
                  <a:ext uri="{FF2B5EF4-FFF2-40B4-BE49-F238E27FC236}">
                    <a16:creationId xmlns:a16="http://schemas.microsoft.com/office/drawing/2014/main" id="{11836B69-0A0E-7BAC-3065-52C3AF5300FA}"/>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Hexagon 11">
                <a:extLst>
                  <a:ext uri="{FF2B5EF4-FFF2-40B4-BE49-F238E27FC236}">
                    <a16:creationId xmlns:a16="http://schemas.microsoft.com/office/drawing/2014/main" id="{35DA3352-C15B-9973-9BE6-DAC1C6B437A2}"/>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3" name="Hexagon 12">
                <a:extLst>
                  <a:ext uri="{FF2B5EF4-FFF2-40B4-BE49-F238E27FC236}">
                    <a16:creationId xmlns:a16="http://schemas.microsoft.com/office/drawing/2014/main" id="{F7FA83B9-2506-6CA5-3F66-F84B4D90319F}"/>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4" name="Hexagon 13">
                <a:extLst>
                  <a:ext uri="{FF2B5EF4-FFF2-40B4-BE49-F238E27FC236}">
                    <a16:creationId xmlns:a16="http://schemas.microsoft.com/office/drawing/2014/main" id="{0BA4A7A5-32B1-03D0-DEAE-477AA7563A34}"/>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5" name="Hexagon 14">
                <a:extLst>
                  <a:ext uri="{FF2B5EF4-FFF2-40B4-BE49-F238E27FC236}">
                    <a16:creationId xmlns:a16="http://schemas.microsoft.com/office/drawing/2014/main" id="{2B847F86-4A3A-DA27-5107-42AB7A8716B2}"/>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Tree>
    <p:extLst>
      <p:ext uri="{BB962C8B-B14F-4D97-AF65-F5344CB8AC3E}">
        <p14:creationId xmlns:p14="http://schemas.microsoft.com/office/powerpoint/2010/main" val="19232526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345641-BDD5-7324-C863-27D44E17E9C1}"/>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9E9A6B68-7D50-54E1-96EA-58AFC970DF6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sp>
        <p:nvSpPr>
          <p:cNvPr id="5" name="TextBox 4">
            <a:extLst>
              <a:ext uri="{FF2B5EF4-FFF2-40B4-BE49-F238E27FC236}">
                <a16:creationId xmlns:a16="http://schemas.microsoft.com/office/drawing/2014/main" id="{65D7B673-97BC-4995-835C-AD44F030EAA8}"/>
              </a:ext>
            </a:extLst>
          </p:cNvPr>
          <p:cNvSpPr txBox="1"/>
          <p:nvPr/>
        </p:nvSpPr>
        <p:spPr>
          <a:xfrm>
            <a:off x="679925" y="717976"/>
            <a:ext cx="10180481" cy="1015663"/>
          </a:xfrm>
          <a:prstGeom prst="rect">
            <a:avLst/>
          </a:prstGeom>
          <a:solidFill>
            <a:srgbClr val="4472C4">
              <a:lumMod val="20000"/>
              <a:lumOff val="80000"/>
            </a:srgbClr>
          </a:solidFill>
          <a:ln>
            <a:solidFill>
              <a:srgbClr val="005EB8"/>
            </a:solidFill>
          </a:ln>
        </p:spPr>
        <p:txBody>
          <a:bodyPr wrap="square" rtlCol="0">
            <a:spAutoFit/>
          </a:bodyPr>
          <a:lstStyle/>
          <a:p>
            <a:pPr lvl="0" algn="just" defTabSz="457200">
              <a:defRPr/>
            </a:pPr>
            <a:r>
              <a:rPr kumimoji="0" lang="en-GB"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The most common causes of death this year, as with the previous year, were linked to Respiratory conditions – pneumonia / chest infection. This totalled 43% of all completed cases for 2024/25 compared to 25% in 2023/24. Cardiovascular causes were second at 19% and </a:t>
            </a:r>
            <a:r>
              <a:rPr lang="en-GB" sz="1200" kern="0" dirty="0">
                <a:solidFill>
                  <a:prstClr val="black"/>
                </a:solidFill>
                <a:latin typeface="Arial" panose="020B0604020202020204" pitchFamily="34" charset="0"/>
                <a:cs typeface="Arial" panose="020B0604020202020204" pitchFamily="34" charset="0"/>
              </a:rPr>
              <a:t>Cancer causes at 14% (</a:t>
            </a:r>
            <a:r>
              <a:rPr kumimoji="0" lang="en-GB"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combined totalling 33% compared to 21% in 2023/24 of all completed cases). </a:t>
            </a:r>
          </a:p>
          <a:p>
            <a:pPr lvl="0" algn="just" defTabSz="457200">
              <a:defRPr/>
            </a:pPr>
            <a:endParaRPr kumimoji="0" lang="en-GB"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lvl="0" algn="just" defTabSz="457200">
              <a:defRPr/>
            </a:pPr>
            <a:r>
              <a:rPr kumimoji="0" lang="en-GB"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The tables below shows the causes of death listed in Part </a:t>
            </a:r>
            <a:r>
              <a:rPr lang="en-GB" sz="1200" kern="0" dirty="0">
                <a:solidFill>
                  <a:prstClr val="black"/>
                </a:solidFill>
                <a:latin typeface="Arial" panose="020B0604020202020204" pitchFamily="34" charset="0"/>
                <a:cs typeface="Arial" panose="020B0604020202020204" pitchFamily="34" charset="0"/>
              </a:rPr>
              <a:t>1a</a:t>
            </a:r>
            <a:r>
              <a:rPr kumimoji="0" lang="en-GB"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of death certificates for LeDeR review cases completed in 2024/25.</a:t>
            </a:r>
          </a:p>
        </p:txBody>
      </p:sp>
      <p:graphicFrame>
        <p:nvGraphicFramePr>
          <p:cNvPr id="8" name="Table 7">
            <a:extLst>
              <a:ext uri="{FF2B5EF4-FFF2-40B4-BE49-F238E27FC236}">
                <a16:creationId xmlns:a16="http://schemas.microsoft.com/office/drawing/2014/main" id="{CBC5F7BF-B172-A043-A703-90D1AAD385F1}"/>
              </a:ext>
            </a:extLst>
          </p:cNvPr>
          <p:cNvGraphicFramePr>
            <a:graphicFrameLocks noGrp="1"/>
          </p:cNvGraphicFramePr>
          <p:nvPr>
            <p:extLst>
              <p:ext uri="{D42A27DB-BD31-4B8C-83A1-F6EECF244321}">
                <p14:modId xmlns:p14="http://schemas.microsoft.com/office/powerpoint/2010/main" val="3880378347"/>
              </p:ext>
            </p:extLst>
          </p:nvPr>
        </p:nvGraphicFramePr>
        <p:xfrm>
          <a:off x="903767" y="1801230"/>
          <a:ext cx="4594335" cy="4307623"/>
        </p:xfrm>
        <a:graphic>
          <a:graphicData uri="http://schemas.openxmlformats.org/drawingml/2006/table">
            <a:tbl>
              <a:tblPr firstRow="1" bandRow="1"/>
              <a:tblGrid>
                <a:gridCol w="446568">
                  <a:extLst>
                    <a:ext uri="{9D8B030D-6E8A-4147-A177-3AD203B41FA5}">
                      <a16:colId xmlns:a16="http://schemas.microsoft.com/office/drawing/2014/main" val="2525192311"/>
                    </a:ext>
                  </a:extLst>
                </a:gridCol>
                <a:gridCol w="4147767">
                  <a:extLst>
                    <a:ext uri="{9D8B030D-6E8A-4147-A177-3AD203B41FA5}">
                      <a16:colId xmlns:a16="http://schemas.microsoft.com/office/drawing/2014/main" val="2690984687"/>
                    </a:ext>
                  </a:extLst>
                </a:gridCol>
              </a:tblGrid>
              <a:tr h="255513">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latin typeface="Arial" panose="020B0604020202020204" pitchFamily="34" charset="0"/>
                          <a:cs typeface="Arial" panose="020B0604020202020204" pitchFamily="34" charset="0"/>
                        </a:rPr>
                        <a:t>No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latin typeface="Arial" panose="020B0604020202020204" pitchFamily="34" charset="0"/>
                          <a:cs typeface="Arial" panose="020B0604020202020204" pitchFamily="34" charset="0"/>
                        </a:rPr>
                        <a:t>Cause of Death (1a)</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3136980447"/>
                  </a:ext>
                </a:extLst>
              </a:tr>
              <a:tr h="59619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b="1" dirty="0">
                          <a:latin typeface="Arial" panose="020B0604020202020204" pitchFamily="34" charset="0"/>
                          <a:cs typeface="Arial" panose="020B0604020202020204" pitchFamily="34" charset="0"/>
                        </a:rPr>
                        <a:t>1</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b="1" dirty="0">
                          <a:solidFill>
                            <a:schemeClr val="tx1"/>
                          </a:solidFill>
                          <a:latin typeface="Arial" panose="020B0604020202020204" pitchFamily="34" charset="0"/>
                          <a:cs typeface="Arial" panose="020B0604020202020204" pitchFamily="34" charset="0"/>
                        </a:rPr>
                        <a:t>Respiratory: 16 </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Aspirational Pneumonia – 7</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Broncho Pneumonia -1</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Hospital Acquired Pneumonia – 2</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Pneumonia – 2</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Acute Covid Infection – 1</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Respiratory Failure – 2</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Empyema - 1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lumMod val="20000"/>
                        <a:lumOff val="80000"/>
                      </a:srgbClr>
                    </a:solidFill>
                  </a:tcPr>
                </a:tc>
                <a:extLst>
                  <a:ext uri="{0D108BD9-81ED-4DB2-BD59-A6C34878D82A}">
                    <a16:rowId xmlns:a16="http://schemas.microsoft.com/office/drawing/2014/main" val="1965327663"/>
                  </a:ext>
                </a:extLst>
              </a:tr>
              <a:tr h="1107223">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b="1" dirty="0">
                          <a:latin typeface="Arial" panose="020B0604020202020204" pitchFamily="34" charset="0"/>
                          <a:cs typeface="Arial" panose="020B0604020202020204" pitchFamily="34" charset="0"/>
                        </a:rPr>
                        <a:t>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buFont typeface="Arial" panose="020B0604020202020204" pitchFamily="34" charset="0"/>
                        <a:buNone/>
                      </a:pPr>
                      <a:r>
                        <a:rPr lang="en-GB" sz="1200" b="1" dirty="0">
                          <a:solidFill>
                            <a:schemeClr val="tx1"/>
                          </a:solidFill>
                          <a:latin typeface="Arial" panose="020B0604020202020204" pitchFamily="34" charset="0"/>
                          <a:cs typeface="Arial" panose="020B0604020202020204" pitchFamily="34" charset="0"/>
                        </a:rPr>
                        <a:t>Cardiovascular: 7     (1 case of each listed)</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Pulmonary Embolism</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Acute Left Ventricular failure</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Acute cardiac failure</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Cardiorespiratory failure</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Ischaemic stroke</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2 x Haemorrhagic strokes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6E6"/>
                    </a:solidFill>
                  </a:tcPr>
                </a:tc>
                <a:extLst>
                  <a:ext uri="{0D108BD9-81ED-4DB2-BD59-A6C34878D82A}">
                    <a16:rowId xmlns:a16="http://schemas.microsoft.com/office/drawing/2014/main" val="1310971054"/>
                  </a:ext>
                </a:extLst>
              </a:tr>
              <a:tr h="1107223">
                <a:tc>
                  <a:txBody>
                    <a:bodyPr/>
                    <a:lstStyle/>
                    <a:p>
                      <a:r>
                        <a:rPr lang="en-GB" sz="1200" b="1">
                          <a:latin typeface="Arial" panose="020B0604020202020204" pitchFamily="34" charset="0"/>
                          <a:cs typeface="Arial" panose="020B0604020202020204" pitchFamily="34" charset="0"/>
                        </a:rPr>
                        <a:t>3</a:t>
                      </a:r>
                      <a:endParaRPr lang="en-GB" sz="1200" b="1" dirty="0">
                        <a:latin typeface="Arial" panose="020B0604020202020204" pitchFamily="34" charset="0"/>
                        <a:cs typeface="Arial" panose="020B0604020202020204" pitchFamily="34" charset="0"/>
                      </a:endParaRP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ysClr val="window" lastClr="FFFFFF">
                        <a:lumMod val="75000"/>
                      </a:sysClr>
                    </a:solidFill>
                  </a:tcPr>
                </a:tc>
                <a:tc>
                  <a:txBody>
                    <a:bodyPr/>
                    <a:lstStyle/>
                    <a:p>
                      <a:r>
                        <a:rPr lang="en-GB" sz="1200" b="1" kern="1200" dirty="0">
                          <a:solidFill>
                            <a:schemeClr val="tx1"/>
                          </a:solidFill>
                          <a:effectLst/>
                          <a:latin typeface="Arial" panose="020B0604020202020204" pitchFamily="34" charset="0"/>
                          <a:ea typeface="+mn-ea"/>
                          <a:cs typeface="Arial" panose="020B0604020202020204" pitchFamily="34" charset="0"/>
                        </a:rPr>
                        <a:t>Cancer: 5     (1 case of each listed)</a:t>
                      </a:r>
                      <a:endParaRPr lang="en-GB" sz="1200" kern="1200" dirty="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Hepatocellular Carcinoma</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2 x Terminal Breast Cancer</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Secondary Colorectal Carcinoma</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Metastatic Rectal adenoma Carcinoma</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FC000">
                        <a:lumMod val="20000"/>
                        <a:lumOff val="80000"/>
                      </a:srgbClr>
                    </a:solidFill>
                  </a:tcPr>
                </a:tc>
                <a:extLst>
                  <a:ext uri="{0D108BD9-81ED-4DB2-BD59-A6C34878D82A}">
                    <a16:rowId xmlns:a16="http://schemas.microsoft.com/office/drawing/2014/main" val="2185526270"/>
                  </a:ext>
                </a:extLst>
              </a:tr>
            </a:tbl>
          </a:graphicData>
        </a:graphic>
      </p:graphicFrame>
      <p:sp>
        <p:nvSpPr>
          <p:cNvPr id="2" name="Title 1">
            <a:extLst>
              <a:ext uri="{FF2B5EF4-FFF2-40B4-BE49-F238E27FC236}">
                <a16:creationId xmlns:a16="http://schemas.microsoft.com/office/drawing/2014/main" id="{8D922F57-71ED-4D07-B480-0A4F3DC5918B}"/>
              </a:ext>
            </a:extLst>
          </p:cNvPr>
          <p:cNvSpPr txBox="1">
            <a:spLocks/>
          </p:cNvSpPr>
          <p:nvPr/>
        </p:nvSpPr>
        <p:spPr>
          <a:xfrm>
            <a:off x="585326" y="49609"/>
            <a:ext cx="9942571" cy="611649"/>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rgbClr val="005EB8"/>
                </a:solidFill>
                <a:latin typeface="Arial" panose="020B0604020202020204" pitchFamily="34" charset="0"/>
                <a:cs typeface="Arial" panose="020B0604020202020204" pitchFamily="34" charset="0"/>
              </a:rPr>
              <a:t>Review of Lives and Deaths: Cause of Death for Completed cases.</a:t>
            </a:r>
          </a:p>
        </p:txBody>
      </p:sp>
      <p:graphicFrame>
        <p:nvGraphicFramePr>
          <p:cNvPr id="6" name="Table 5">
            <a:extLst>
              <a:ext uri="{FF2B5EF4-FFF2-40B4-BE49-F238E27FC236}">
                <a16:creationId xmlns:a16="http://schemas.microsoft.com/office/drawing/2014/main" id="{8F5C2FFB-B65E-0053-F1BB-16458D8E7160}"/>
              </a:ext>
            </a:extLst>
          </p:cNvPr>
          <p:cNvGraphicFramePr>
            <a:graphicFrameLocks noGrp="1"/>
          </p:cNvGraphicFramePr>
          <p:nvPr>
            <p:extLst>
              <p:ext uri="{D42A27DB-BD31-4B8C-83A1-F6EECF244321}">
                <p14:modId xmlns:p14="http://schemas.microsoft.com/office/powerpoint/2010/main" val="2167493728"/>
              </p:ext>
            </p:extLst>
          </p:nvPr>
        </p:nvGraphicFramePr>
        <p:xfrm>
          <a:off x="5975498" y="1810963"/>
          <a:ext cx="4372407" cy="2286000"/>
        </p:xfrm>
        <a:graphic>
          <a:graphicData uri="http://schemas.openxmlformats.org/drawingml/2006/table">
            <a:tbl>
              <a:tblPr firstRow="1" bandRow="1"/>
              <a:tblGrid>
                <a:gridCol w="520995">
                  <a:extLst>
                    <a:ext uri="{9D8B030D-6E8A-4147-A177-3AD203B41FA5}">
                      <a16:colId xmlns:a16="http://schemas.microsoft.com/office/drawing/2014/main" val="2451474260"/>
                    </a:ext>
                  </a:extLst>
                </a:gridCol>
                <a:gridCol w="3851412">
                  <a:extLst>
                    <a:ext uri="{9D8B030D-6E8A-4147-A177-3AD203B41FA5}">
                      <a16:colId xmlns:a16="http://schemas.microsoft.com/office/drawing/2014/main" val="3893952816"/>
                    </a:ext>
                  </a:extLst>
                </a:gridCol>
              </a:tblGrid>
              <a:tr h="255513">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latin typeface="Arial" panose="020B0604020202020204" pitchFamily="34" charset="0"/>
                          <a:cs typeface="Arial" panose="020B0604020202020204" pitchFamily="34" charset="0"/>
                        </a:rPr>
                        <a:t>No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latin typeface="Arial" panose="020B0604020202020204" pitchFamily="34" charset="0"/>
                          <a:cs typeface="Arial" panose="020B0604020202020204" pitchFamily="34" charset="0"/>
                        </a:rPr>
                        <a:t>Cause of Death (1a)</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1260014289"/>
                  </a:ext>
                </a:extLst>
              </a:tr>
              <a:tr h="59619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b="1" dirty="0">
                          <a:latin typeface="Arial" panose="020B0604020202020204" pitchFamily="34" charset="0"/>
                          <a:cs typeface="Arial" panose="020B0604020202020204" pitchFamily="34" charset="0"/>
                        </a:rPr>
                        <a:t>4</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buFont typeface="Arial" panose="020B0604020202020204" pitchFamily="34" charset="0"/>
                        <a:buNone/>
                      </a:pPr>
                      <a:r>
                        <a:rPr lang="en-GB" sz="1200" b="1" dirty="0">
                          <a:solidFill>
                            <a:schemeClr val="tx1"/>
                          </a:solidFill>
                          <a:latin typeface="Arial" panose="020B0604020202020204" pitchFamily="34" charset="0"/>
                          <a:cs typeface="Arial" panose="020B0604020202020204" pitchFamily="34" charset="0"/>
                        </a:rPr>
                        <a:t>Sepsis: 4</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2 x Sepsis</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Urosepsis</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Neutropenic Sepsis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lumMod val="20000"/>
                        <a:lumOff val="80000"/>
                      </a:srgbClr>
                    </a:solidFill>
                  </a:tcPr>
                </a:tc>
                <a:extLst>
                  <a:ext uri="{0D108BD9-81ED-4DB2-BD59-A6C34878D82A}">
                    <a16:rowId xmlns:a16="http://schemas.microsoft.com/office/drawing/2014/main" val="2294961379"/>
                  </a:ext>
                </a:extLst>
              </a:tr>
              <a:tr h="1107223">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b="1" dirty="0">
                          <a:latin typeface="Arial" panose="020B0604020202020204" pitchFamily="34" charset="0"/>
                          <a:cs typeface="Arial" panose="020B0604020202020204" pitchFamily="34" charset="0"/>
                        </a:rPr>
                        <a:t>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buFont typeface="Arial" panose="020B0604020202020204" pitchFamily="34" charset="0"/>
                        <a:buNone/>
                      </a:pPr>
                      <a:r>
                        <a:rPr lang="en-GB" sz="1200" b="1" dirty="0">
                          <a:solidFill>
                            <a:schemeClr val="tx1"/>
                          </a:solidFill>
                          <a:latin typeface="Arial" panose="020B0604020202020204" pitchFamily="34" charset="0"/>
                          <a:cs typeface="Arial" panose="020B0604020202020204" pitchFamily="34" charset="0"/>
                        </a:rPr>
                        <a:t>Other : 5   (1 case of each listed)</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Hypoxia due to food bolus - Misadventure</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Aspiration of Stomach content</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Poor nutrition / feeding issues</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Parkinsons Disease</a:t>
                      </a:r>
                    </a:p>
                    <a:p>
                      <a:pPr marL="171450" indent="-171450">
                        <a:buFont typeface="Arial" panose="020B0604020202020204" pitchFamily="34" charset="0"/>
                        <a:buChar char="•"/>
                      </a:pPr>
                      <a:r>
                        <a:rPr lang="en-GB" sz="1200" b="0" dirty="0" err="1">
                          <a:solidFill>
                            <a:schemeClr val="tx1"/>
                          </a:solidFill>
                          <a:latin typeface="Arial" panose="020B0604020202020204" pitchFamily="34" charset="0"/>
                          <a:cs typeface="Arial" panose="020B0604020202020204" pitchFamily="34" charset="0"/>
                        </a:rPr>
                        <a:t>Hepatoencephalopathy</a:t>
                      </a:r>
                      <a:endParaRPr lang="en-GB" sz="1200" b="0" dirty="0">
                        <a:solidFill>
                          <a:schemeClr val="tx1"/>
                        </a:solidFill>
                        <a:latin typeface="Arial" panose="020B0604020202020204" pitchFamily="34" charset="0"/>
                        <a:cs typeface="Arial" panose="020B0604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6E6"/>
                    </a:solidFill>
                  </a:tcPr>
                </a:tc>
                <a:extLst>
                  <a:ext uri="{0D108BD9-81ED-4DB2-BD59-A6C34878D82A}">
                    <a16:rowId xmlns:a16="http://schemas.microsoft.com/office/drawing/2014/main" val="3232702128"/>
                  </a:ext>
                </a:extLst>
              </a:tr>
            </a:tbl>
          </a:graphicData>
        </a:graphic>
      </p:graphicFrame>
      <p:grpSp>
        <p:nvGrpSpPr>
          <p:cNvPr id="3" name="Group 2">
            <a:extLst>
              <a:ext uri="{FF2B5EF4-FFF2-40B4-BE49-F238E27FC236}">
                <a16:creationId xmlns:a16="http://schemas.microsoft.com/office/drawing/2014/main" id="{5617ED04-6EB1-7240-DF38-ACE91C7FB7DB}"/>
              </a:ext>
            </a:extLst>
          </p:cNvPr>
          <p:cNvGrpSpPr/>
          <p:nvPr/>
        </p:nvGrpSpPr>
        <p:grpSpPr>
          <a:xfrm>
            <a:off x="154103" y="6224374"/>
            <a:ext cx="11885497" cy="389392"/>
            <a:chOff x="154103" y="6138649"/>
            <a:chExt cx="11885497" cy="475117"/>
          </a:xfrm>
        </p:grpSpPr>
        <p:grpSp>
          <p:nvGrpSpPr>
            <p:cNvPr id="4" name="Group 3">
              <a:extLst>
                <a:ext uri="{FF2B5EF4-FFF2-40B4-BE49-F238E27FC236}">
                  <a16:creationId xmlns:a16="http://schemas.microsoft.com/office/drawing/2014/main" id="{4E9EBDE9-C93D-B222-DDA5-23A8226AA4DA}"/>
                </a:ext>
              </a:extLst>
            </p:cNvPr>
            <p:cNvGrpSpPr/>
            <p:nvPr/>
          </p:nvGrpSpPr>
          <p:grpSpPr>
            <a:xfrm>
              <a:off x="154103" y="6138649"/>
              <a:ext cx="11885497" cy="85725"/>
              <a:chOff x="231140" y="9755505"/>
              <a:chExt cx="17522593" cy="85725"/>
            </a:xfrm>
          </p:grpSpPr>
          <p:sp>
            <p:nvSpPr>
              <p:cNvPr id="18" name="Text Box 2">
                <a:extLst>
                  <a:ext uri="{FF2B5EF4-FFF2-40B4-BE49-F238E27FC236}">
                    <a16:creationId xmlns:a16="http://schemas.microsoft.com/office/drawing/2014/main" id="{F9775183-DA6E-C169-FFEE-58D93CA62EB0}"/>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9" name="Text Box 2">
                <a:extLst>
                  <a:ext uri="{FF2B5EF4-FFF2-40B4-BE49-F238E27FC236}">
                    <a16:creationId xmlns:a16="http://schemas.microsoft.com/office/drawing/2014/main" id="{28896F14-4AE4-4716-FFA4-618AC2460C13}"/>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0" name="Text Box 2">
                <a:extLst>
                  <a:ext uri="{FF2B5EF4-FFF2-40B4-BE49-F238E27FC236}">
                    <a16:creationId xmlns:a16="http://schemas.microsoft.com/office/drawing/2014/main" id="{41FCCCAC-AA6D-CF12-A1CC-87D54E8FDF71}"/>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7" name="Group 6">
              <a:extLst>
                <a:ext uri="{FF2B5EF4-FFF2-40B4-BE49-F238E27FC236}">
                  <a16:creationId xmlns:a16="http://schemas.microsoft.com/office/drawing/2014/main" id="{D21A4323-917A-29EE-5E42-D9C8B4A6911B}"/>
                </a:ext>
              </a:extLst>
            </p:cNvPr>
            <p:cNvGrpSpPr/>
            <p:nvPr/>
          </p:nvGrpSpPr>
          <p:grpSpPr>
            <a:xfrm>
              <a:off x="247650" y="6352781"/>
              <a:ext cx="11696701" cy="260985"/>
              <a:chOff x="247650" y="6352781"/>
              <a:chExt cx="11696701" cy="260985"/>
            </a:xfrm>
          </p:grpSpPr>
          <p:sp>
            <p:nvSpPr>
              <p:cNvPr id="9" name="Text Box 2">
                <a:extLst>
                  <a:ext uri="{FF2B5EF4-FFF2-40B4-BE49-F238E27FC236}">
                    <a16:creationId xmlns:a16="http://schemas.microsoft.com/office/drawing/2014/main" id="{CF167B28-5A89-A35B-008C-FFF156E2DA3F}"/>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Box 2">
                <a:extLst>
                  <a:ext uri="{FF2B5EF4-FFF2-40B4-BE49-F238E27FC236}">
                    <a16:creationId xmlns:a16="http://schemas.microsoft.com/office/drawing/2014/main" id="{F5362B03-C9F5-32AA-7894-B28F8C0F8ADB}"/>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 Box 2">
                <a:extLst>
                  <a:ext uri="{FF2B5EF4-FFF2-40B4-BE49-F238E27FC236}">
                    <a16:creationId xmlns:a16="http://schemas.microsoft.com/office/drawing/2014/main" id="{7EDC346F-B0B5-E12D-2D8F-9F941BD9CFD8}"/>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2">
                <a:extLst>
                  <a:ext uri="{FF2B5EF4-FFF2-40B4-BE49-F238E27FC236}">
                    <a16:creationId xmlns:a16="http://schemas.microsoft.com/office/drawing/2014/main" id="{3E971116-37BD-7086-7F3C-5F187D7988EC}"/>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139A1886-DC15-D739-8077-B775C21DA951}"/>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Hexagon 13">
                <a:extLst>
                  <a:ext uri="{FF2B5EF4-FFF2-40B4-BE49-F238E27FC236}">
                    <a16:creationId xmlns:a16="http://schemas.microsoft.com/office/drawing/2014/main" id="{E87546DF-09E4-C63F-62F5-DFA99330CE94}"/>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5" name="Hexagon 14">
                <a:extLst>
                  <a:ext uri="{FF2B5EF4-FFF2-40B4-BE49-F238E27FC236}">
                    <a16:creationId xmlns:a16="http://schemas.microsoft.com/office/drawing/2014/main" id="{688357EB-6741-09EC-0EFC-456F4C3DA0BD}"/>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6" name="Hexagon 15">
                <a:extLst>
                  <a:ext uri="{FF2B5EF4-FFF2-40B4-BE49-F238E27FC236}">
                    <a16:creationId xmlns:a16="http://schemas.microsoft.com/office/drawing/2014/main" id="{6637ADB7-CF9C-A69C-A1F4-50ABF1EAEBFE}"/>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7" name="Hexagon 16">
                <a:extLst>
                  <a:ext uri="{FF2B5EF4-FFF2-40B4-BE49-F238E27FC236}">
                    <a16:creationId xmlns:a16="http://schemas.microsoft.com/office/drawing/2014/main" id="{C87AC130-1233-39C2-9FEC-8241658250F5}"/>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Tree>
    <p:extLst>
      <p:ext uri="{BB962C8B-B14F-4D97-AF65-F5344CB8AC3E}">
        <p14:creationId xmlns:p14="http://schemas.microsoft.com/office/powerpoint/2010/main" val="29377701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7BB07-BA00-F4AE-2F40-6B091511723B}"/>
              </a:ext>
            </a:extLst>
          </p:cNvPr>
          <p:cNvSpPr txBox="1">
            <a:spLocks/>
          </p:cNvSpPr>
          <p:nvPr/>
        </p:nvSpPr>
        <p:spPr>
          <a:xfrm>
            <a:off x="781201" y="151415"/>
            <a:ext cx="8157799" cy="611649"/>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rgbClr val="005EB8"/>
                </a:solidFill>
                <a:latin typeface="Arial" panose="020B0604020202020204" pitchFamily="34" charset="0"/>
                <a:cs typeface="Arial" panose="020B0604020202020204" pitchFamily="34" charset="0"/>
              </a:rPr>
              <a:t>Cause of Death for Completed cases continued.</a:t>
            </a:r>
          </a:p>
        </p:txBody>
      </p:sp>
      <p:pic>
        <p:nvPicPr>
          <p:cNvPr id="3" name="Picture 2" descr="Logo&#10;&#10;Description automatically generated">
            <a:extLst>
              <a:ext uri="{FF2B5EF4-FFF2-40B4-BE49-F238E27FC236}">
                <a16:creationId xmlns:a16="http://schemas.microsoft.com/office/drawing/2014/main" id="{CDE2AA40-5896-7457-D439-5E84CCC40F8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aphicFrame>
        <p:nvGraphicFramePr>
          <p:cNvPr id="6" name="Table 5">
            <a:extLst>
              <a:ext uri="{FF2B5EF4-FFF2-40B4-BE49-F238E27FC236}">
                <a16:creationId xmlns:a16="http://schemas.microsoft.com/office/drawing/2014/main" id="{6AB3DAD3-91BA-80BA-EB71-584D76CE0C54}"/>
              </a:ext>
            </a:extLst>
          </p:cNvPr>
          <p:cNvGraphicFramePr>
            <a:graphicFrameLocks noGrp="1"/>
          </p:cNvGraphicFramePr>
          <p:nvPr>
            <p:extLst>
              <p:ext uri="{D42A27DB-BD31-4B8C-83A1-F6EECF244321}">
                <p14:modId xmlns:p14="http://schemas.microsoft.com/office/powerpoint/2010/main" val="3527987819"/>
              </p:ext>
            </p:extLst>
          </p:nvPr>
        </p:nvGraphicFramePr>
        <p:xfrm>
          <a:off x="320006" y="1146117"/>
          <a:ext cx="4983873" cy="5180032"/>
        </p:xfrm>
        <a:graphic>
          <a:graphicData uri="http://schemas.openxmlformats.org/drawingml/2006/table">
            <a:tbl>
              <a:tblPr firstRow="1" bandRow="1"/>
              <a:tblGrid>
                <a:gridCol w="4983873">
                  <a:extLst>
                    <a:ext uri="{9D8B030D-6E8A-4147-A177-3AD203B41FA5}">
                      <a16:colId xmlns:a16="http://schemas.microsoft.com/office/drawing/2014/main" val="1174576079"/>
                    </a:ext>
                  </a:extLst>
                </a:gridCol>
              </a:tblGrid>
              <a:tr h="315589">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latin typeface="Arial" panose="020B0604020202020204" pitchFamily="34" charset="0"/>
                          <a:cs typeface="Arial" panose="020B0604020202020204" pitchFamily="34" charset="0"/>
                        </a:rPr>
                        <a:t>Secondary Cause of Death - 1b</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3631160995"/>
                  </a:ext>
                </a:extLst>
              </a:tr>
              <a:tr h="1404893">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dirty="0">
                          <a:solidFill>
                            <a:schemeClr val="tx1"/>
                          </a:solidFill>
                          <a:latin typeface="Arial" panose="020B0604020202020204" pitchFamily="34" charset="0"/>
                          <a:cs typeface="Arial" panose="020B0604020202020204" pitchFamily="34" charset="0"/>
                        </a:rPr>
                        <a:t>Respiratory</a:t>
                      </a:r>
                      <a:r>
                        <a:rPr lang="en-GB" sz="1200" b="0" dirty="0">
                          <a:solidFill>
                            <a:schemeClr val="tx1"/>
                          </a:solidFill>
                          <a:latin typeface="Arial" panose="020B0604020202020204" pitchFamily="34" charset="0"/>
                          <a:cs typeface="Arial" panose="020B0604020202020204" pitchFamily="34" charset="0"/>
                        </a:rPr>
                        <a:t>: 7</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tx1"/>
                          </a:solidFill>
                          <a:latin typeface="Arial" panose="020B0604020202020204" pitchFamily="34" charset="0"/>
                          <a:cs typeface="Arial" panose="020B0604020202020204" pitchFamily="34" charset="0"/>
                        </a:rPr>
                        <a:t>Aspiration Pneumonia (one recurrent) – 2</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tx1"/>
                          </a:solidFill>
                          <a:latin typeface="Arial" panose="020B0604020202020204" pitchFamily="34" charset="0"/>
                          <a:cs typeface="Arial" panose="020B0604020202020204" pitchFamily="34" charset="0"/>
                        </a:rPr>
                        <a:t>Interstitial lung disease – 1</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tx1"/>
                          </a:solidFill>
                          <a:latin typeface="Arial" panose="020B0604020202020204" pitchFamily="34" charset="0"/>
                          <a:cs typeface="Arial" panose="020B0604020202020204" pitchFamily="34" charset="0"/>
                        </a:rPr>
                        <a:t>Pneumonia - 1</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tx1"/>
                          </a:solidFill>
                          <a:latin typeface="Arial" panose="020B0604020202020204" pitchFamily="34" charset="0"/>
                          <a:cs typeface="Arial" panose="020B0604020202020204" pitchFamily="34" charset="0"/>
                        </a:rPr>
                        <a:t>Lower lobe pneumonia and right upper pole renal abscess – 1</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tx1"/>
                          </a:solidFill>
                          <a:latin typeface="Arial" panose="020B0604020202020204" pitchFamily="34" charset="0"/>
                          <a:cs typeface="Arial" panose="020B0604020202020204" pitchFamily="34" charset="0"/>
                        </a:rPr>
                        <a:t>Bilateral lobe Pneumonia, Bronchopneumonia and CAD - 1</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tx1"/>
                          </a:solidFill>
                          <a:latin typeface="Arial" panose="020B0604020202020204" pitchFamily="34" charset="0"/>
                          <a:cs typeface="Arial" panose="020B0604020202020204" pitchFamily="34" charset="0"/>
                        </a:rPr>
                        <a:t>Pulmonary </a:t>
                      </a:r>
                      <a:r>
                        <a:rPr lang="en-GB" sz="1200" b="0" dirty="0" err="1">
                          <a:solidFill>
                            <a:schemeClr val="tx1"/>
                          </a:solidFill>
                          <a:latin typeface="Arial" panose="020B0604020202020204" pitchFamily="34" charset="0"/>
                          <a:cs typeface="Arial" panose="020B0604020202020204" pitchFamily="34" charset="0"/>
                        </a:rPr>
                        <a:t>thromoembolus</a:t>
                      </a:r>
                      <a:r>
                        <a:rPr lang="en-GB" sz="1200" b="0" dirty="0">
                          <a:solidFill>
                            <a:schemeClr val="tx1"/>
                          </a:solidFill>
                          <a:latin typeface="Arial" panose="020B0604020202020204" pitchFamily="34" charset="0"/>
                          <a:cs typeface="Arial" panose="020B0604020202020204" pitchFamily="34" charset="0"/>
                        </a:rPr>
                        <a:t> with lung infection – 1</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dirty="0">
                        <a:solidFill>
                          <a:schemeClr val="tx1"/>
                        </a:solidFill>
                        <a:latin typeface="Arial" panose="020B0604020202020204" pitchFamily="34" charset="0"/>
                        <a:cs typeface="Arial" panose="020B0604020202020204" pitchFamily="34" charset="0"/>
                      </a:endParaRPr>
                    </a:p>
                  </a:txBody>
                  <a:tcPr>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70AD47">
                        <a:lumMod val="20000"/>
                        <a:lumOff val="80000"/>
                      </a:srgbClr>
                    </a:solidFill>
                  </a:tcPr>
                </a:tc>
                <a:extLst>
                  <a:ext uri="{0D108BD9-81ED-4DB2-BD59-A6C34878D82A}">
                    <a16:rowId xmlns:a16="http://schemas.microsoft.com/office/drawing/2014/main" val="2707745955"/>
                  </a:ext>
                </a:extLst>
              </a:tr>
              <a:tr h="1076843">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buFont typeface="Arial" panose="020B0604020202020204" pitchFamily="34" charset="0"/>
                        <a:buNone/>
                      </a:pPr>
                      <a:r>
                        <a:rPr lang="en-GB" sz="1200" b="1" dirty="0">
                          <a:solidFill>
                            <a:schemeClr val="tx1"/>
                          </a:solidFill>
                          <a:latin typeface="Arial" panose="020B0604020202020204" pitchFamily="34" charset="0"/>
                          <a:cs typeface="Arial" panose="020B0604020202020204" pitchFamily="34" charset="0"/>
                        </a:rPr>
                        <a:t>Neurological: 6</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Cerebral Palsy – 2</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Spontaneous bilateral chronic subdural haematomas – 1</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Oropharyngeal disorder – 1</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Oropharyngeal dysphagia - 2</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350802177"/>
                  </a:ext>
                </a:extLst>
              </a:tr>
              <a:tr h="855801">
                <a:tc>
                  <a:txBody>
                    <a:bodyPr/>
                    <a:lstStyle/>
                    <a:p>
                      <a:pPr marL="0" indent="0">
                        <a:buFont typeface="Arial" panose="020B0604020202020204" pitchFamily="34" charset="0"/>
                        <a:buNone/>
                      </a:pPr>
                      <a:r>
                        <a:rPr lang="en-GB" sz="1200" b="1" dirty="0">
                          <a:solidFill>
                            <a:schemeClr val="tx1"/>
                          </a:solidFill>
                          <a:latin typeface="Arial" panose="020B0604020202020204" pitchFamily="34" charset="0"/>
                          <a:cs typeface="Arial" panose="020B0604020202020204" pitchFamily="34" charset="0"/>
                        </a:rPr>
                        <a:t>Cardiovascular: 3</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Infective Endocarditis – 1</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DVT – 1</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Ischaemic Heart Disease and HTN disease - 1</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680407401"/>
                  </a:ext>
                </a:extLst>
              </a:tr>
              <a:tr h="1377319">
                <a:tc>
                  <a:txBody>
                    <a:bodyPr/>
                    <a:lstStyle/>
                    <a:p>
                      <a:pPr marL="0" indent="0">
                        <a:buFont typeface="Arial" panose="020B0604020202020204" pitchFamily="34" charset="0"/>
                        <a:buNone/>
                      </a:pPr>
                      <a:r>
                        <a:rPr lang="en-GB" sz="1200" b="1" dirty="0">
                          <a:solidFill>
                            <a:schemeClr val="tx1"/>
                          </a:solidFill>
                          <a:latin typeface="Arial" panose="020B0604020202020204" pitchFamily="34" charset="0"/>
                          <a:cs typeface="Arial" panose="020B0604020202020204" pitchFamily="34" charset="0"/>
                        </a:rPr>
                        <a:t>Other: 5</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Severe LD</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Dementia</a:t>
                      </a:r>
                    </a:p>
                    <a:p>
                      <a:pPr marL="171450" indent="-171450">
                        <a:buFont typeface="Arial" panose="020B0604020202020204" pitchFamily="34" charset="0"/>
                        <a:buChar char="•"/>
                      </a:pPr>
                      <a:r>
                        <a:rPr lang="en-GB" sz="1200" b="0" dirty="0" err="1">
                          <a:solidFill>
                            <a:schemeClr val="tx1"/>
                          </a:solidFill>
                          <a:latin typeface="Arial" panose="020B0604020202020204" pitchFamily="34" charset="0"/>
                          <a:cs typeface="Arial" panose="020B0604020202020204" pitchFamily="34" charset="0"/>
                        </a:rPr>
                        <a:t>Retts</a:t>
                      </a:r>
                      <a:r>
                        <a:rPr lang="en-GB" sz="1200" b="0" dirty="0">
                          <a:solidFill>
                            <a:schemeClr val="tx1"/>
                          </a:solidFill>
                          <a:latin typeface="Arial" panose="020B0604020202020204" pitchFamily="34" charset="0"/>
                          <a:cs typeface="Arial" panose="020B0604020202020204" pitchFamily="34" charset="0"/>
                        </a:rPr>
                        <a:t> Disorder</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Liver Cirrhosis</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Acute Myeloid Leukaemia</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Drug induced Hyponatremia</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extLst>
                  <a:ext uri="{0D108BD9-81ED-4DB2-BD59-A6C34878D82A}">
                    <a16:rowId xmlns:a16="http://schemas.microsoft.com/office/drawing/2014/main" val="974383185"/>
                  </a:ext>
                </a:extLst>
              </a:tr>
            </a:tbl>
          </a:graphicData>
        </a:graphic>
      </p:graphicFrame>
      <p:graphicFrame>
        <p:nvGraphicFramePr>
          <p:cNvPr id="7" name="Table 6">
            <a:extLst>
              <a:ext uri="{FF2B5EF4-FFF2-40B4-BE49-F238E27FC236}">
                <a16:creationId xmlns:a16="http://schemas.microsoft.com/office/drawing/2014/main" id="{7FCDA4E8-53C7-8064-22C6-848A46416BF2}"/>
              </a:ext>
            </a:extLst>
          </p:cNvPr>
          <p:cNvGraphicFramePr>
            <a:graphicFrameLocks noGrp="1"/>
          </p:cNvGraphicFramePr>
          <p:nvPr>
            <p:extLst>
              <p:ext uri="{D42A27DB-BD31-4B8C-83A1-F6EECF244321}">
                <p14:modId xmlns:p14="http://schemas.microsoft.com/office/powerpoint/2010/main" val="2705710370"/>
              </p:ext>
            </p:extLst>
          </p:nvPr>
        </p:nvGraphicFramePr>
        <p:xfrm>
          <a:off x="6262157" y="1146117"/>
          <a:ext cx="5038982" cy="5100865"/>
        </p:xfrm>
        <a:graphic>
          <a:graphicData uri="http://schemas.openxmlformats.org/drawingml/2006/table">
            <a:tbl>
              <a:tblPr firstRow="1" bandRow="1"/>
              <a:tblGrid>
                <a:gridCol w="2519491">
                  <a:extLst>
                    <a:ext uri="{9D8B030D-6E8A-4147-A177-3AD203B41FA5}">
                      <a16:colId xmlns:a16="http://schemas.microsoft.com/office/drawing/2014/main" val="1174576079"/>
                    </a:ext>
                  </a:extLst>
                </a:gridCol>
                <a:gridCol w="2519491">
                  <a:extLst>
                    <a:ext uri="{9D8B030D-6E8A-4147-A177-3AD203B41FA5}">
                      <a16:colId xmlns:a16="http://schemas.microsoft.com/office/drawing/2014/main" val="439610812"/>
                    </a:ext>
                  </a:extLst>
                </a:gridCol>
              </a:tblGrid>
              <a:tr h="418035">
                <a:tc gridSpan="2">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latin typeface="Arial" panose="020B0604020202020204" pitchFamily="34" charset="0"/>
                          <a:cs typeface="Arial" panose="020B0604020202020204" pitchFamily="34" charset="0"/>
                        </a:rPr>
                        <a:t>Secondary Cause of Death - 1c</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hMerge="1">
                  <a:txBody>
                    <a:bodyPr/>
                    <a:lstStyle/>
                    <a:p>
                      <a:endParaRPr lang="en-GB"/>
                    </a:p>
                  </a:txBody>
                  <a:tcPr/>
                </a:tc>
                <a:extLst>
                  <a:ext uri="{0D108BD9-81ED-4DB2-BD59-A6C34878D82A}">
                    <a16:rowId xmlns:a16="http://schemas.microsoft.com/office/drawing/2014/main" val="3631160995"/>
                  </a:ext>
                </a:extLst>
              </a:tr>
              <a:tr h="1991643">
                <a:tc gridSpan="2">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dirty="0">
                          <a:solidFill>
                            <a:schemeClr val="tx1"/>
                          </a:solidFill>
                          <a:latin typeface="Arial" panose="020B0604020202020204" pitchFamily="34" charset="0"/>
                          <a:cs typeface="Arial" panose="020B0604020202020204" pitchFamily="34" charset="0"/>
                        </a:rPr>
                        <a:t>1 case each (1b):</a:t>
                      </a:r>
                      <a:endParaRPr lang="en-GB" sz="1200" b="0" dirty="0">
                        <a:solidFill>
                          <a:schemeClr val="tx1"/>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Epilepsy</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Frailty - 2</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Advanced Metastatic disease – unknown Primary</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DVT</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Cerebral Palsy</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CVA</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Severe Frailty</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Acute Kidney Injury</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Reduced mobility due to Fractured Pubic Rami</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Spinal Canal Stenosis</a:t>
                      </a:r>
                    </a:p>
                  </a:txBody>
                  <a:tcPr>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70AD47">
                        <a:lumMod val="20000"/>
                        <a:lumOff val="80000"/>
                      </a:srgbClr>
                    </a:solidFill>
                  </a:tcPr>
                </a:tc>
                <a:tc hMerge="1">
                  <a:txBody>
                    <a:bodyPr/>
                    <a:lstStyle/>
                    <a:p>
                      <a:endParaRPr lang="en-GB"/>
                    </a:p>
                  </a:txBody>
                  <a:tcPr/>
                </a:tc>
                <a:extLst>
                  <a:ext uri="{0D108BD9-81ED-4DB2-BD59-A6C34878D82A}">
                    <a16:rowId xmlns:a16="http://schemas.microsoft.com/office/drawing/2014/main" val="2707745955"/>
                  </a:ext>
                </a:extLst>
              </a:tr>
              <a:tr h="293710">
                <a:tc gridSpan="2">
                  <a:txBody>
                    <a:bodyPr/>
                    <a:lstStyle/>
                    <a:p>
                      <a:pPr marL="0" indent="0">
                        <a:buFont typeface="Arial" panose="020B0604020202020204" pitchFamily="34" charset="0"/>
                        <a:buNone/>
                      </a:pPr>
                      <a:r>
                        <a:rPr lang="en-GB" sz="1200" b="1" dirty="0">
                          <a:solidFill>
                            <a:schemeClr val="bg1"/>
                          </a:solidFill>
                          <a:latin typeface="Arial" panose="020B0604020202020204" pitchFamily="34" charset="0"/>
                          <a:cs typeface="Arial" panose="020B0604020202020204" pitchFamily="34" charset="0"/>
                        </a:rPr>
                        <a:t>Conditions listed in Part 2 (not directly causal)</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hMerge="1">
                  <a:txBody>
                    <a:bodyPr/>
                    <a:lstStyle/>
                    <a:p>
                      <a:endParaRPr lang="en-GB"/>
                    </a:p>
                  </a:txBody>
                  <a:tcPr/>
                </a:tc>
                <a:extLst>
                  <a:ext uri="{0D108BD9-81ED-4DB2-BD59-A6C34878D82A}">
                    <a16:rowId xmlns:a16="http://schemas.microsoft.com/office/drawing/2014/main" val="2172486074"/>
                  </a:ext>
                </a:extLst>
              </a:tr>
              <a:tr h="182442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Brain Injury</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Dementia</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Stroke</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CKD stage 4</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Obesity / Pulmonary Hypertension</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Cerebral Palsy - 2</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Autism / Paraplegia, Type 2 Diabetes</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Frailty - 2</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Severe LD / Kyphoscoliosis</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Diabetes</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Epilepsy – 5</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Learning Disability </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Downs Syndrome</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Alzheimer's</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Fragile X syndrome</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Valvular heart disease</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Low BMI</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Hydrocephalus</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Asthma</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Congenital Rubella</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Hypoglycaemia</a:t>
                      </a:r>
                    </a:p>
                    <a:p>
                      <a:pPr marL="171450" indent="-171450">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Myeloproliferative disorder</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350802177"/>
                  </a:ext>
                </a:extLst>
              </a:tr>
            </a:tbl>
          </a:graphicData>
        </a:graphic>
      </p:graphicFrame>
      <p:sp>
        <p:nvSpPr>
          <p:cNvPr id="4" name="TextBox 3">
            <a:extLst>
              <a:ext uri="{FF2B5EF4-FFF2-40B4-BE49-F238E27FC236}">
                <a16:creationId xmlns:a16="http://schemas.microsoft.com/office/drawing/2014/main" id="{2035FBCD-A64F-E4C4-F20B-E658E974ADB5}"/>
              </a:ext>
            </a:extLst>
          </p:cNvPr>
          <p:cNvSpPr txBox="1"/>
          <p:nvPr/>
        </p:nvSpPr>
        <p:spPr>
          <a:xfrm>
            <a:off x="154103" y="670978"/>
            <a:ext cx="10866108" cy="461665"/>
          </a:xfrm>
          <a:prstGeom prst="rect">
            <a:avLst/>
          </a:prstGeom>
          <a:noFill/>
        </p:spPr>
        <p:txBody>
          <a:bodyPr wrap="square" rtlCol="0">
            <a:spAutoFit/>
          </a:bodyPr>
          <a:lstStyle/>
          <a:p>
            <a:pPr lvl="0" algn="just" defTabSz="457200">
              <a:defRPr/>
            </a:pPr>
            <a:r>
              <a:rPr lang="en-GB" sz="1200" kern="0" dirty="0">
                <a:solidFill>
                  <a:prstClr val="black"/>
                </a:solidFill>
                <a:latin typeface="Arial" panose="020B0604020202020204" pitchFamily="34" charset="0"/>
                <a:cs typeface="Arial" panose="020B0604020202020204" pitchFamily="34" charset="0"/>
              </a:rPr>
              <a:t>The tables below shows the causes of death listed in parts 1b and 1c for cases completed in 2024/25. Respiratory is also the top cause in 1b. Also shown are conditions listed in Part II.</a:t>
            </a:r>
          </a:p>
        </p:txBody>
      </p:sp>
      <p:grpSp>
        <p:nvGrpSpPr>
          <p:cNvPr id="5" name="Group 4">
            <a:extLst>
              <a:ext uri="{FF2B5EF4-FFF2-40B4-BE49-F238E27FC236}">
                <a16:creationId xmlns:a16="http://schemas.microsoft.com/office/drawing/2014/main" id="{09DD9A4E-5F78-4A52-6D51-60C56B3D8C64}"/>
              </a:ext>
            </a:extLst>
          </p:cNvPr>
          <p:cNvGrpSpPr/>
          <p:nvPr/>
        </p:nvGrpSpPr>
        <p:grpSpPr>
          <a:xfrm>
            <a:off x="154103" y="6385789"/>
            <a:ext cx="11885497" cy="389392"/>
            <a:chOff x="154103" y="6138649"/>
            <a:chExt cx="11885497" cy="475117"/>
          </a:xfrm>
        </p:grpSpPr>
        <p:grpSp>
          <p:nvGrpSpPr>
            <p:cNvPr id="8" name="Group 7">
              <a:extLst>
                <a:ext uri="{FF2B5EF4-FFF2-40B4-BE49-F238E27FC236}">
                  <a16:creationId xmlns:a16="http://schemas.microsoft.com/office/drawing/2014/main" id="{4D359BEE-8912-6D6C-1251-A118F4046F31}"/>
                </a:ext>
              </a:extLst>
            </p:cNvPr>
            <p:cNvGrpSpPr/>
            <p:nvPr/>
          </p:nvGrpSpPr>
          <p:grpSpPr>
            <a:xfrm>
              <a:off x="154103" y="6138649"/>
              <a:ext cx="11885497" cy="85725"/>
              <a:chOff x="231140" y="9755505"/>
              <a:chExt cx="17522593" cy="85725"/>
            </a:xfrm>
          </p:grpSpPr>
          <p:sp>
            <p:nvSpPr>
              <p:cNvPr id="19" name="Text Box 2">
                <a:extLst>
                  <a:ext uri="{FF2B5EF4-FFF2-40B4-BE49-F238E27FC236}">
                    <a16:creationId xmlns:a16="http://schemas.microsoft.com/office/drawing/2014/main" id="{0B19DA11-0BC4-0031-2FD0-E8A6AF718579}"/>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20" name="Text Box 2">
                <a:extLst>
                  <a:ext uri="{FF2B5EF4-FFF2-40B4-BE49-F238E27FC236}">
                    <a16:creationId xmlns:a16="http://schemas.microsoft.com/office/drawing/2014/main" id="{455D2F6D-3283-CFA4-3559-9466FE72E036}"/>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1" name="Text Box 2">
                <a:extLst>
                  <a:ext uri="{FF2B5EF4-FFF2-40B4-BE49-F238E27FC236}">
                    <a16:creationId xmlns:a16="http://schemas.microsoft.com/office/drawing/2014/main" id="{30EAA056-EC66-CF37-6B03-1FD191C1945A}"/>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9" name="Group 8">
              <a:extLst>
                <a:ext uri="{FF2B5EF4-FFF2-40B4-BE49-F238E27FC236}">
                  <a16:creationId xmlns:a16="http://schemas.microsoft.com/office/drawing/2014/main" id="{1D9187A2-3BD5-C1C1-BD1E-86CB7BFC7187}"/>
                </a:ext>
              </a:extLst>
            </p:cNvPr>
            <p:cNvGrpSpPr/>
            <p:nvPr/>
          </p:nvGrpSpPr>
          <p:grpSpPr>
            <a:xfrm>
              <a:off x="247650" y="6352781"/>
              <a:ext cx="11696701" cy="260985"/>
              <a:chOff x="247650" y="6352781"/>
              <a:chExt cx="11696701" cy="260985"/>
            </a:xfrm>
          </p:grpSpPr>
          <p:sp>
            <p:nvSpPr>
              <p:cNvPr id="10" name="Text Box 2">
                <a:extLst>
                  <a:ext uri="{FF2B5EF4-FFF2-40B4-BE49-F238E27FC236}">
                    <a16:creationId xmlns:a16="http://schemas.microsoft.com/office/drawing/2014/main" id="{B729C77A-678D-D0EB-823F-FC975481A1A0}"/>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 Box 2">
                <a:extLst>
                  <a:ext uri="{FF2B5EF4-FFF2-40B4-BE49-F238E27FC236}">
                    <a16:creationId xmlns:a16="http://schemas.microsoft.com/office/drawing/2014/main" id="{68CBDA9D-484A-8922-6D35-2124F6696787}"/>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2">
                <a:extLst>
                  <a:ext uri="{FF2B5EF4-FFF2-40B4-BE49-F238E27FC236}">
                    <a16:creationId xmlns:a16="http://schemas.microsoft.com/office/drawing/2014/main" id="{85D50DF1-5E36-FB73-2EFB-EBFB48CDE796}"/>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F065770F-C6FA-0EDD-8818-13CA9181CEA3}"/>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Text Box 2">
                <a:extLst>
                  <a:ext uri="{FF2B5EF4-FFF2-40B4-BE49-F238E27FC236}">
                    <a16:creationId xmlns:a16="http://schemas.microsoft.com/office/drawing/2014/main" id="{C6CE7196-17F3-C615-2C2C-49F4BB7217D0}"/>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Hexagon 14">
                <a:extLst>
                  <a:ext uri="{FF2B5EF4-FFF2-40B4-BE49-F238E27FC236}">
                    <a16:creationId xmlns:a16="http://schemas.microsoft.com/office/drawing/2014/main" id="{EA47D721-C739-07DF-0AA9-FBD9962A9A85}"/>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6" name="Hexagon 15">
                <a:extLst>
                  <a:ext uri="{FF2B5EF4-FFF2-40B4-BE49-F238E27FC236}">
                    <a16:creationId xmlns:a16="http://schemas.microsoft.com/office/drawing/2014/main" id="{5CD1CC98-2CFA-F7CA-D23A-A74458DC74D2}"/>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7" name="Hexagon 16">
                <a:extLst>
                  <a:ext uri="{FF2B5EF4-FFF2-40B4-BE49-F238E27FC236}">
                    <a16:creationId xmlns:a16="http://schemas.microsoft.com/office/drawing/2014/main" id="{1899C50C-14E9-201A-7974-2A5B91A0BF52}"/>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8" name="Hexagon 17">
                <a:extLst>
                  <a:ext uri="{FF2B5EF4-FFF2-40B4-BE49-F238E27FC236}">
                    <a16:creationId xmlns:a16="http://schemas.microsoft.com/office/drawing/2014/main" id="{830A2939-149A-CC1A-ABC3-B535FEC68AC8}"/>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Tree>
    <p:extLst>
      <p:ext uri="{BB962C8B-B14F-4D97-AF65-F5344CB8AC3E}">
        <p14:creationId xmlns:p14="http://schemas.microsoft.com/office/powerpoint/2010/main" val="34429592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D1E04F5F-89A7-91B0-33D3-573CD40B9F7C}"/>
              </a:ext>
            </a:extLst>
          </p:cNvPr>
          <p:cNvGraphicFramePr>
            <a:graphicFrameLocks noGrp="1"/>
          </p:cNvGraphicFramePr>
          <p:nvPr>
            <p:extLst>
              <p:ext uri="{D42A27DB-BD31-4B8C-83A1-F6EECF244321}">
                <p14:modId xmlns:p14="http://schemas.microsoft.com/office/powerpoint/2010/main" val="1863009233"/>
              </p:ext>
            </p:extLst>
          </p:nvPr>
        </p:nvGraphicFramePr>
        <p:xfrm>
          <a:off x="340242" y="887787"/>
          <a:ext cx="11515059" cy="5517219"/>
        </p:xfrm>
        <a:graphic>
          <a:graphicData uri="http://schemas.openxmlformats.org/drawingml/2006/table">
            <a:tbl>
              <a:tblPr firstRow="1" bandRow="1">
                <a:tableStyleId>{5C22544A-7EE6-4342-B048-85BDC9FD1C3A}</a:tableStyleId>
              </a:tblPr>
              <a:tblGrid>
                <a:gridCol w="11515059">
                  <a:extLst>
                    <a:ext uri="{9D8B030D-6E8A-4147-A177-3AD203B41FA5}">
                      <a16:colId xmlns:a16="http://schemas.microsoft.com/office/drawing/2014/main" val="3458777050"/>
                    </a:ext>
                  </a:extLst>
                </a:gridCol>
              </a:tblGrid>
              <a:tr h="33344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dirty="0">
                          <a:solidFill>
                            <a:schemeClr val="bg1"/>
                          </a:solidFill>
                          <a:latin typeface="Arial" panose="020B0604020202020204" pitchFamily="34" charset="0"/>
                          <a:cs typeface="Arial" panose="020B0604020202020204" pitchFamily="34" charset="0"/>
                        </a:rPr>
                        <a:t>Faced delays in care or treatment </a:t>
                      </a:r>
                      <a:r>
                        <a:rPr lang="en-GB" sz="1200" dirty="0">
                          <a:solidFill>
                            <a:schemeClr val="bg1"/>
                          </a:solidFill>
                          <a:latin typeface="Arial" panose="020B0604020202020204" pitchFamily="34" charset="0"/>
                          <a:cs typeface="Arial" panose="020B0604020202020204" pitchFamily="34" charset="0"/>
                        </a:rPr>
                        <a:t>– 4 cases (11%)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8146195"/>
                  </a:ext>
                </a:extLst>
              </a:tr>
              <a:tr h="864819">
                <a:tc>
                  <a:txBody>
                    <a:bodyPr/>
                    <a:lstStyle/>
                    <a:p>
                      <a:pPr marL="171450" indent="-171450" algn="just">
                        <a:buFont typeface="Arial" panose="020B0604020202020204" pitchFamily="34" charset="0"/>
                        <a:buChar char="•"/>
                      </a:pPr>
                      <a:r>
                        <a:rPr lang="en-GB" sz="1200" dirty="0">
                          <a:solidFill>
                            <a:schemeClr val="tx1"/>
                          </a:solidFill>
                          <a:latin typeface="Arial" panose="020B0604020202020204" pitchFamily="34" charset="0"/>
                          <a:cs typeface="Arial" panose="020B0604020202020204" pitchFamily="34" charset="0"/>
                        </a:rPr>
                        <a:t>2 cases where referrals and follow ups were not actioned, e.g. no evidence in documentation the Orthopaedic referral was actioned, referrals to specialist do not appear to have led to any appointments, delaying diagnosis.</a:t>
                      </a:r>
                    </a:p>
                    <a:p>
                      <a:pPr marL="171450" indent="-171450" algn="just">
                        <a:buFont typeface="Arial" panose="020B0604020202020204" pitchFamily="34" charset="0"/>
                        <a:buChar char="•"/>
                      </a:pPr>
                      <a:r>
                        <a:rPr lang="en-GB" sz="1200" dirty="0">
                          <a:solidFill>
                            <a:schemeClr val="tx1"/>
                          </a:solidFill>
                          <a:latin typeface="Arial" panose="020B0604020202020204" pitchFamily="34" charset="0"/>
                          <a:cs typeface="Arial" panose="020B0604020202020204" pitchFamily="34" charset="0"/>
                        </a:rPr>
                        <a:t>2 cases where there was a delayed diagnosis, e.g. Aspiration pneumonia not considered on admission despite past medical and social history, potential delay in diagnosing heart infection.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41534352"/>
                  </a:ext>
                </a:extLst>
              </a:tr>
              <a:tr h="33344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dirty="0">
                          <a:solidFill>
                            <a:schemeClr val="bg1"/>
                          </a:solidFill>
                          <a:latin typeface="Arial" panose="020B0604020202020204" pitchFamily="34" charset="0"/>
                          <a:cs typeface="Arial" panose="020B0604020202020204" pitchFamily="34" charset="0"/>
                        </a:rPr>
                        <a:t>Experienced gaps in their care provision </a:t>
                      </a:r>
                      <a:r>
                        <a:rPr lang="en-GB" sz="1200" dirty="0">
                          <a:solidFill>
                            <a:schemeClr val="bg1"/>
                          </a:solidFill>
                          <a:latin typeface="Arial" panose="020B0604020202020204" pitchFamily="34" charset="0"/>
                          <a:cs typeface="Arial" panose="020B0604020202020204" pitchFamily="34" charset="0"/>
                        </a:rPr>
                        <a:t>( ref 26453)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1809055247"/>
                  </a:ext>
                </a:extLst>
              </a:tr>
              <a:tr h="333440">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chemeClr val="tx1"/>
                          </a:solidFill>
                          <a:latin typeface="Arial" panose="020B0604020202020204" pitchFamily="34" charset="0"/>
                          <a:cs typeface="Arial" panose="020B0604020202020204" pitchFamily="34" charset="0"/>
                        </a:rPr>
                        <a:t>Themes of lack of cancer screening / immunisations / Health Passports continue to present gaps in care provision. One specific case (referenced in the Our people section) also demonstrates the lack of mental health / state assessment, no review or follow up of medications for an anxious patient, poor identification of deterioration, carers with no training to support patients with autism, and no safeguarding referral completed in the community.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67774733"/>
                  </a:ext>
                </a:extLst>
              </a:tr>
              <a:tr h="33344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dirty="0">
                          <a:solidFill>
                            <a:schemeClr val="bg1"/>
                          </a:solidFill>
                          <a:latin typeface="Arial" panose="020B0604020202020204" pitchFamily="34" charset="0"/>
                          <a:cs typeface="Arial" panose="020B0604020202020204" pitchFamily="34" charset="0"/>
                        </a:rPr>
                        <a:t>Care where diagnosis and treatment guidelines were not met </a:t>
                      </a:r>
                      <a:r>
                        <a:rPr lang="en-GB" sz="1200" dirty="0">
                          <a:solidFill>
                            <a:schemeClr val="bg1"/>
                          </a:solidFill>
                          <a:latin typeface="Arial" panose="020B0604020202020204" pitchFamily="34" charset="0"/>
                          <a:cs typeface="Arial" panose="020B0604020202020204" pitchFamily="34" charset="0"/>
                        </a:rPr>
                        <a:t>– 6 cases (16%)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4274360439"/>
                  </a:ext>
                </a:extLst>
              </a:tr>
              <a:tr h="333440">
                <a:tc>
                  <a:txBody>
                    <a:bodyPr/>
                    <a:lstStyle/>
                    <a:p>
                      <a:pPr marL="171450" indent="-171450" algn="just">
                        <a:buFont typeface="Arial" panose="020B0604020202020204" pitchFamily="34" charset="0"/>
                        <a:buChar char="•"/>
                      </a:pPr>
                      <a:r>
                        <a:rPr lang="en-GB" sz="1200" dirty="0">
                          <a:solidFill>
                            <a:schemeClr val="tx1"/>
                          </a:solidFill>
                          <a:latin typeface="Arial" panose="020B0604020202020204" pitchFamily="34" charset="0"/>
                          <a:cs typeface="Arial" panose="020B0604020202020204" pitchFamily="34" charset="0"/>
                        </a:rPr>
                        <a:t>3 were linked to the clinical assessment or lack of assessment taking place, e.g. Lack of Falls assessment, Epilepsy care plan not reviewed for a long period</a:t>
                      </a:r>
                    </a:p>
                    <a:p>
                      <a:pPr marL="171450" indent="-171450" algn="just">
                        <a:buFont typeface="Arial" panose="020B0604020202020204" pitchFamily="34" charset="0"/>
                        <a:buChar char="•"/>
                      </a:pPr>
                      <a:r>
                        <a:rPr lang="en-GB" sz="1200" dirty="0">
                          <a:solidFill>
                            <a:schemeClr val="tx1"/>
                          </a:solidFill>
                          <a:latin typeface="Arial" panose="020B0604020202020204" pitchFamily="34" charset="0"/>
                          <a:cs typeface="Arial" panose="020B0604020202020204" pitchFamily="34" charset="0"/>
                        </a:rPr>
                        <a:t>3 were relating to the type of clinical intervention given, e.g. poor management of the PICC, Out of Hours doctor was not aware of the process following a death.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83054087"/>
                  </a:ext>
                </a:extLst>
              </a:tr>
              <a:tr h="33344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dirty="0">
                          <a:solidFill>
                            <a:schemeClr val="bg1"/>
                          </a:solidFill>
                          <a:latin typeface="Arial" panose="020B0604020202020204" pitchFamily="34" charset="0"/>
                          <a:cs typeface="Arial" panose="020B0604020202020204" pitchFamily="34" charset="0"/>
                        </a:rPr>
                        <a:t>DNACPR in place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449922365"/>
                  </a:ext>
                </a:extLst>
              </a:tr>
              <a:tr h="333440">
                <a:tc>
                  <a:txBody>
                    <a:bodyPr/>
                    <a:lstStyle/>
                    <a:p>
                      <a:pPr marL="171450" indent="-171450">
                        <a:buFont typeface="Arial" panose="020B0604020202020204" pitchFamily="34" charset="0"/>
                        <a:buChar char="•"/>
                      </a:pPr>
                      <a:r>
                        <a:rPr lang="en-GB" sz="1200" dirty="0">
                          <a:solidFill>
                            <a:schemeClr val="tx1"/>
                          </a:solidFill>
                          <a:latin typeface="Arial" panose="020B0604020202020204" pitchFamily="34" charset="0"/>
                          <a:cs typeface="Arial" panose="020B0604020202020204" pitchFamily="34" charset="0"/>
                        </a:rPr>
                        <a:t>Of our 37 completed cases, 22 individuals had a DNACPR in place equating to 59%. </a:t>
                      </a:r>
                    </a:p>
                    <a:p>
                      <a:pPr marL="171450" indent="-171450" algn="just">
                        <a:buFont typeface="Arial" panose="020B0604020202020204" pitchFamily="34" charset="0"/>
                        <a:buChar char="•"/>
                      </a:pPr>
                      <a:r>
                        <a:rPr lang="en-GB" sz="1200" dirty="0">
                          <a:solidFill>
                            <a:schemeClr val="tx1"/>
                          </a:solidFill>
                          <a:latin typeface="Arial" panose="020B0604020202020204" pitchFamily="34" charset="0"/>
                          <a:cs typeface="Arial" panose="020B0604020202020204" pitchFamily="34" charset="0"/>
                        </a:rPr>
                        <a:t>12 did not and 3 were not applicable. It must be noted, some individuals were not deemed to be near or approaching end of life, therefore no DNACPR / Respect form would have been in situ.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54038186"/>
                  </a:ext>
                </a:extLst>
              </a:tr>
              <a:tr h="333440">
                <a:tc>
                  <a:txBody>
                    <a:bodyPr/>
                    <a:lstStyle/>
                    <a:p>
                      <a:pPr marL="171450" indent="-171450">
                        <a:buFont typeface="Arial" panose="020B0604020202020204" pitchFamily="34" charset="0"/>
                        <a:buChar char="•"/>
                      </a:pPr>
                      <a:r>
                        <a:rPr lang="en-GB" sz="1200" b="1" dirty="0">
                          <a:solidFill>
                            <a:schemeClr val="bg1"/>
                          </a:solidFill>
                          <a:latin typeface="Arial" panose="020B0604020202020204" pitchFamily="34" charset="0"/>
                          <a:cs typeface="Arial" panose="020B0604020202020204" pitchFamily="34" charset="0"/>
                        </a:rPr>
                        <a:t>Year on Year comparison of age at death</a:t>
                      </a:r>
                      <a:r>
                        <a:rPr lang="en-GB" sz="1200" dirty="0">
                          <a:solidFill>
                            <a:schemeClr val="bg1"/>
                          </a:solidFill>
                          <a:latin typeface="Arial" panose="020B0604020202020204" pitchFamily="34" charset="0"/>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2496776952"/>
                  </a:ext>
                </a:extLst>
              </a:tr>
              <a:tr h="333440">
                <a:tc>
                  <a:txBody>
                    <a:bodyPr/>
                    <a:lstStyle/>
                    <a:p>
                      <a:pPr marL="171450" indent="-171450">
                        <a:buFont typeface="Arial" panose="020B0604020202020204" pitchFamily="34" charset="0"/>
                        <a:buChar char="•"/>
                      </a:pPr>
                      <a:r>
                        <a:rPr lang="en-GB" sz="1200" dirty="0">
                          <a:solidFill>
                            <a:schemeClr val="tx1"/>
                          </a:solidFill>
                          <a:latin typeface="Arial" panose="020B0604020202020204" pitchFamily="34" charset="0"/>
                          <a:cs typeface="Arial" panose="020B0604020202020204" pitchFamily="34" charset="0"/>
                        </a:rPr>
                        <a:t>Data split by Learning Disability and Autism: Overall average age at death was 61 years old from our completed cases. This is a decrease from 63 years old last year. See Age slide. For Autism specifically, average age was 57 years old, LD&amp;A was 49 years old and for LD specifically, the average age was 63 years old.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38850749"/>
                  </a:ext>
                </a:extLst>
              </a:tr>
              <a:tr h="333440">
                <a:tc>
                  <a:txBody>
                    <a:bodyPr/>
                    <a:lstStyle/>
                    <a:p>
                      <a:pPr marL="171450" indent="-171450">
                        <a:buFont typeface="Arial" panose="020B0604020202020204" pitchFamily="34" charset="0"/>
                        <a:buChar char="•"/>
                      </a:pPr>
                      <a:r>
                        <a:rPr lang="en-GB" sz="1200" b="1" dirty="0">
                          <a:solidFill>
                            <a:schemeClr val="bg1"/>
                          </a:solidFill>
                          <a:latin typeface="Arial" panose="020B0604020202020204" pitchFamily="34" charset="0"/>
                          <a:cs typeface="Arial" panose="020B0604020202020204" pitchFamily="34" charset="0"/>
                        </a:rPr>
                        <a:t>Avoidable deaths – focused only (data from 10 cases completed)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3155656560"/>
                  </a:ext>
                </a:extLst>
              </a:tr>
              <a:tr h="3334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latin typeface="Arial" panose="020B0604020202020204" pitchFamily="34" charset="0"/>
                          <a:cs typeface="Arial" panose="020B0604020202020204" pitchFamily="34" charset="0"/>
                        </a:rPr>
                        <a:t>Yes = 5      No = 3    Unknown = 2  Please note this is an opinion based on the documentation viewed and conversations that have taken place; it is not a reflection of the numbers of deaths from conditions that are statistically regarded as ‘preventable’ in Office of National Statistics data.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06034151"/>
                  </a:ext>
                </a:extLst>
              </a:tr>
            </a:tbl>
          </a:graphicData>
        </a:graphic>
      </p:graphicFrame>
      <p:sp>
        <p:nvSpPr>
          <p:cNvPr id="5" name="Title 1">
            <a:extLst>
              <a:ext uri="{FF2B5EF4-FFF2-40B4-BE49-F238E27FC236}">
                <a16:creationId xmlns:a16="http://schemas.microsoft.com/office/drawing/2014/main" id="{11DE5FF7-8C95-0764-5204-816AD738DCAA}"/>
              </a:ext>
            </a:extLst>
          </p:cNvPr>
          <p:cNvSpPr>
            <a:spLocks noGrp="1"/>
          </p:cNvSpPr>
          <p:nvPr>
            <p:ph type="title"/>
          </p:nvPr>
        </p:nvSpPr>
        <p:spPr>
          <a:xfrm>
            <a:off x="667607" y="296666"/>
            <a:ext cx="3859791" cy="611649"/>
          </a:xfrm>
        </p:spPr>
        <p:txBody>
          <a:bodyPr vert="horz" lIns="91440" tIns="45720" rIns="91440" bIns="45720" rtlCol="0" anchor="ctr">
            <a:normAutofit fontScale="90000"/>
          </a:bodyPr>
          <a:lstStyle/>
          <a:p>
            <a:r>
              <a:rPr lang="en-GB" sz="2800" b="1" dirty="0"/>
              <a:t>Key Findings Summary</a:t>
            </a:r>
          </a:p>
        </p:txBody>
      </p:sp>
      <p:grpSp>
        <p:nvGrpSpPr>
          <p:cNvPr id="6" name="Group 5">
            <a:extLst>
              <a:ext uri="{FF2B5EF4-FFF2-40B4-BE49-F238E27FC236}">
                <a16:creationId xmlns:a16="http://schemas.microsoft.com/office/drawing/2014/main" id="{84258606-303C-77E9-5F01-15F783AC39E9}"/>
              </a:ext>
            </a:extLst>
          </p:cNvPr>
          <p:cNvGrpSpPr/>
          <p:nvPr/>
        </p:nvGrpSpPr>
        <p:grpSpPr>
          <a:xfrm>
            <a:off x="154103" y="6394055"/>
            <a:ext cx="11885497" cy="219711"/>
            <a:chOff x="154103" y="6138649"/>
            <a:chExt cx="11885497" cy="475117"/>
          </a:xfrm>
        </p:grpSpPr>
        <p:grpSp>
          <p:nvGrpSpPr>
            <p:cNvPr id="7" name="Group 6">
              <a:extLst>
                <a:ext uri="{FF2B5EF4-FFF2-40B4-BE49-F238E27FC236}">
                  <a16:creationId xmlns:a16="http://schemas.microsoft.com/office/drawing/2014/main" id="{37ED7785-D778-40F2-12BD-063404B2F04C}"/>
                </a:ext>
              </a:extLst>
            </p:cNvPr>
            <p:cNvGrpSpPr/>
            <p:nvPr/>
          </p:nvGrpSpPr>
          <p:grpSpPr>
            <a:xfrm>
              <a:off x="154103" y="6138649"/>
              <a:ext cx="11885497" cy="85725"/>
              <a:chOff x="231140" y="9755505"/>
              <a:chExt cx="17522593" cy="85725"/>
            </a:xfrm>
          </p:grpSpPr>
          <p:sp>
            <p:nvSpPr>
              <p:cNvPr id="18" name="Text Box 2">
                <a:extLst>
                  <a:ext uri="{FF2B5EF4-FFF2-40B4-BE49-F238E27FC236}">
                    <a16:creationId xmlns:a16="http://schemas.microsoft.com/office/drawing/2014/main" id="{4713FAF4-B45D-1F2F-7732-5DA2AE006515}"/>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9" name="Text Box 2">
                <a:extLst>
                  <a:ext uri="{FF2B5EF4-FFF2-40B4-BE49-F238E27FC236}">
                    <a16:creationId xmlns:a16="http://schemas.microsoft.com/office/drawing/2014/main" id="{825EEC01-3C0B-7DEC-9900-0E575182226D}"/>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0" name="Text Box 2">
                <a:extLst>
                  <a:ext uri="{FF2B5EF4-FFF2-40B4-BE49-F238E27FC236}">
                    <a16:creationId xmlns:a16="http://schemas.microsoft.com/office/drawing/2014/main" id="{03A4D698-ADAB-717B-02DF-12E9F87EEA61}"/>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8" name="Group 7">
              <a:extLst>
                <a:ext uri="{FF2B5EF4-FFF2-40B4-BE49-F238E27FC236}">
                  <a16:creationId xmlns:a16="http://schemas.microsoft.com/office/drawing/2014/main" id="{132D4BA6-9EE1-9B02-2DDE-3D8ED2229C53}"/>
                </a:ext>
              </a:extLst>
            </p:cNvPr>
            <p:cNvGrpSpPr/>
            <p:nvPr/>
          </p:nvGrpSpPr>
          <p:grpSpPr>
            <a:xfrm>
              <a:off x="247650" y="6352781"/>
              <a:ext cx="11696701" cy="260985"/>
              <a:chOff x="247650" y="6352781"/>
              <a:chExt cx="11696701" cy="260985"/>
            </a:xfrm>
          </p:grpSpPr>
          <p:sp>
            <p:nvSpPr>
              <p:cNvPr id="9" name="Text Box 2">
                <a:extLst>
                  <a:ext uri="{FF2B5EF4-FFF2-40B4-BE49-F238E27FC236}">
                    <a16:creationId xmlns:a16="http://schemas.microsoft.com/office/drawing/2014/main" id="{1E87457B-5071-04D7-D5EB-9EA378E57CF4}"/>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Box 2">
                <a:extLst>
                  <a:ext uri="{FF2B5EF4-FFF2-40B4-BE49-F238E27FC236}">
                    <a16:creationId xmlns:a16="http://schemas.microsoft.com/office/drawing/2014/main" id="{62A529EA-3317-980A-5349-CC3075499B9C}"/>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 Box 2">
                <a:extLst>
                  <a:ext uri="{FF2B5EF4-FFF2-40B4-BE49-F238E27FC236}">
                    <a16:creationId xmlns:a16="http://schemas.microsoft.com/office/drawing/2014/main" id="{994A3E44-229C-BFF6-B540-9C0E22611699}"/>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2">
                <a:extLst>
                  <a:ext uri="{FF2B5EF4-FFF2-40B4-BE49-F238E27FC236}">
                    <a16:creationId xmlns:a16="http://schemas.microsoft.com/office/drawing/2014/main" id="{E6FEC8E8-E4FF-EB97-5985-89999661F661}"/>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4502846E-4C4D-8713-6547-8DC6764D44CE}"/>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Hexagon 13">
                <a:extLst>
                  <a:ext uri="{FF2B5EF4-FFF2-40B4-BE49-F238E27FC236}">
                    <a16:creationId xmlns:a16="http://schemas.microsoft.com/office/drawing/2014/main" id="{A28BFBB6-6A78-3264-5269-614EB0F49124}"/>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5" name="Hexagon 14">
                <a:extLst>
                  <a:ext uri="{FF2B5EF4-FFF2-40B4-BE49-F238E27FC236}">
                    <a16:creationId xmlns:a16="http://schemas.microsoft.com/office/drawing/2014/main" id="{B899FB6B-3A4B-C117-2688-A7AF87F961CD}"/>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6" name="Hexagon 15">
                <a:extLst>
                  <a:ext uri="{FF2B5EF4-FFF2-40B4-BE49-F238E27FC236}">
                    <a16:creationId xmlns:a16="http://schemas.microsoft.com/office/drawing/2014/main" id="{5B41C60A-EBDD-0D19-C758-C0AA25DA8173}"/>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7" name="Hexagon 16">
                <a:extLst>
                  <a:ext uri="{FF2B5EF4-FFF2-40B4-BE49-F238E27FC236}">
                    <a16:creationId xmlns:a16="http://schemas.microsoft.com/office/drawing/2014/main" id="{D06AD393-DD5D-B24B-67B2-5747BC854252}"/>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Tree>
    <p:extLst>
      <p:ext uri="{BB962C8B-B14F-4D97-AF65-F5344CB8AC3E}">
        <p14:creationId xmlns:p14="http://schemas.microsoft.com/office/powerpoint/2010/main" val="2794215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F2F91-B9B2-427A-9370-A119DFD83192}"/>
              </a:ext>
            </a:extLst>
          </p:cNvPr>
          <p:cNvSpPr>
            <a:spLocks noGrp="1"/>
          </p:cNvSpPr>
          <p:nvPr>
            <p:ph type="title"/>
          </p:nvPr>
        </p:nvSpPr>
        <p:spPr>
          <a:xfrm>
            <a:off x="781877" y="270509"/>
            <a:ext cx="10641498" cy="611649"/>
          </a:xfrm>
        </p:spPr>
        <p:txBody>
          <a:bodyPr>
            <a:normAutofit/>
          </a:bodyPr>
          <a:lstStyle/>
          <a:p>
            <a:r>
              <a:rPr lang="en-GB" sz="2800" b="1" dirty="0"/>
              <a:t>Contents</a:t>
            </a:r>
          </a:p>
        </p:txBody>
      </p:sp>
      <p:graphicFrame>
        <p:nvGraphicFramePr>
          <p:cNvPr id="4" name="Table 4">
            <a:extLst>
              <a:ext uri="{FF2B5EF4-FFF2-40B4-BE49-F238E27FC236}">
                <a16:creationId xmlns:a16="http://schemas.microsoft.com/office/drawing/2014/main" id="{7518ADE7-B072-408E-BA84-AFB70B839BFF}"/>
              </a:ext>
            </a:extLst>
          </p:cNvPr>
          <p:cNvGraphicFramePr>
            <a:graphicFrameLocks noGrp="1"/>
          </p:cNvGraphicFramePr>
          <p:nvPr>
            <p:ph sz="quarter" idx="10"/>
            <p:extLst>
              <p:ext uri="{D42A27DB-BD31-4B8C-83A1-F6EECF244321}">
                <p14:modId xmlns:p14="http://schemas.microsoft.com/office/powerpoint/2010/main" val="505698687"/>
              </p:ext>
            </p:extLst>
          </p:nvPr>
        </p:nvGraphicFramePr>
        <p:xfrm>
          <a:off x="3158524" y="296712"/>
          <a:ext cx="5049264" cy="5749808"/>
        </p:xfrm>
        <a:graphic>
          <a:graphicData uri="http://schemas.openxmlformats.org/drawingml/2006/table">
            <a:tbl>
              <a:tblPr firstRow="1" bandRow="1">
                <a:tableStyleId>{5940675A-B579-460E-94D1-54222C63F5DA}</a:tableStyleId>
              </a:tblPr>
              <a:tblGrid>
                <a:gridCol w="4302504">
                  <a:extLst>
                    <a:ext uri="{9D8B030D-6E8A-4147-A177-3AD203B41FA5}">
                      <a16:colId xmlns:a16="http://schemas.microsoft.com/office/drawing/2014/main" val="789497821"/>
                    </a:ext>
                  </a:extLst>
                </a:gridCol>
                <a:gridCol w="746760">
                  <a:extLst>
                    <a:ext uri="{9D8B030D-6E8A-4147-A177-3AD203B41FA5}">
                      <a16:colId xmlns:a16="http://schemas.microsoft.com/office/drawing/2014/main" val="3188883849"/>
                    </a:ext>
                  </a:extLst>
                </a:gridCol>
              </a:tblGrid>
              <a:tr h="307246">
                <a:tc>
                  <a:txBody>
                    <a:bodyPr/>
                    <a:lstStyle/>
                    <a:p>
                      <a:r>
                        <a:rPr lang="en-GB" sz="1200" b="1" dirty="0">
                          <a:solidFill>
                            <a:srgbClr val="005EB8"/>
                          </a:solidFill>
                          <a:latin typeface="Arial" panose="020B0604020202020204" pitchFamily="34" charset="0"/>
                          <a:cs typeface="Arial" panose="020B0604020202020204" pitchFamily="34" charset="0"/>
                        </a:rPr>
                        <a:t>Executive Summary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GB" sz="1200" b="1" dirty="0">
                          <a:solidFill>
                            <a:srgbClr val="005EB8"/>
                          </a:solidFill>
                          <a:latin typeface="Arial" panose="020B0604020202020204" pitchFamily="34" charset="0"/>
                          <a:cs typeface="Arial" panose="020B0604020202020204" pitchFamily="34"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4971134"/>
                  </a:ext>
                </a:extLst>
              </a:tr>
              <a:tr h="307246">
                <a:tc>
                  <a:txBody>
                    <a:bodyPr/>
                    <a:lstStyle/>
                    <a:p>
                      <a:r>
                        <a:rPr lang="en-GB" sz="1200" b="1" dirty="0">
                          <a:solidFill>
                            <a:srgbClr val="005EB8"/>
                          </a:solidFill>
                          <a:latin typeface="Arial" panose="020B0604020202020204" pitchFamily="34" charset="0"/>
                          <a:cs typeface="Arial" panose="020B0604020202020204" pitchFamily="34" charset="0"/>
                        </a:rPr>
                        <a:t>Key Overall Demographics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GB" sz="1200" b="1" dirty="0">
                          <a:solidFill>
                            <a:srgbClr val="005EB8"/>
                          </a:solidFill>
                          <a:latin typeface="Arial" panose="020B0604020202020204" pitchFamily="34" charset="0"/>
                          <a:cs typeface="Arial" panose="020B0604020202020204" pitchFamily="34"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715918"/>
                  </a:ext>
                </a:extLst>
              </a:tr>
              <a:tr h="307246">
                <a:tc>
                  <a:txBody>
                    <a:bodyPr/>
                    <a:lstStyle/>
                    <a:p>
                      <a:r>
                        <a:rPr lang="en-GB" sz="1200" b="1" dirty="0">
                          <a:solidFill>
                            <a:srgbClr val="005EB8"/>
                          </a:solidFill>
                          <a:latin typeface="Arial" panose="020B0604020202020204" pitchFamily="34" charset="0"/>
                          <a:cs typeface="Arial" panose="020B0604020202020204" pitchFamily="34" charset="0"/>
                        </a:rPr>
                        <a:t>Key Overall Findings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GB" sz="1200" b="1" dirty="0">
                          <a:solidFill>
                            <a:srgbClr val="005EB8"/>
                          </a:solidFill>
                          <a:latin typeface="Arial" panose="020B0604020202020204" pitchFamily="34" charset="0"/>
                          <a:cs typeface="Arial" panose="020B0604020202020204" pitchFamily="34"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30294014"/>
                  </a:ext>
                </a:extLst>
              </a:tr>
              <a:tr h="307246">
                <a:tc>
                  <a:txBody>
                    <a:bodyPr/>
                    <a:lstStyle/>
                    <a:p>
                      <a:r>
                        <a:rPr lang="en-GB" sz="1200" b="1" dirty="0">
                          <a:solidFill>
                            <a:srgbClr val="005EB8"/>
                          </a:solidFill>
                          <a:latin typeface="Arial" panose="020B0604020202020204" pitchFamily="34" charset="0"/>
                          <a:cs typeface="Arial" panose="020B0604020202020204" pitchFamily="34" charset="0"/>
                        </a:rPr>
                        <a:t>Impact – quotes from families and carers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GB" sz="1200" b="1" dirty="0">
                          <a:solidFill>
                            <a:srgbClr val="005EB8"/>
                          </a:solidFill>
                          <a:latin typeface="Arial" panose="020B0604020202020204" pitchFamily="34" charset="0"/>
                          <a:cs typeface="Arial" panose="020B0604020202020204" pitchFamily="34"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08667905"/>
                  </a:ext>
                </a:extLst>
              </a:tr>
              <a:tr h="307246">
                <a:tc>
                  <a:txBody>
                    <a:bodyPr/>
                    <a:lstStyle/>
                    <a:p>
                      <a:r>
                        <a:rPr lang="en-GB" sz="1200" b="1" dirty="0">
                          <a:solidFill>
                            <a:srgbClr val="005EB8"/>
                          </a:solidFill>
                          <a:latin typeface="Arial" panose="020B0604020202020204" pitchFamily="34" charset="0"/>
                          <a:cs typeface="Arial" panose="020B0604020202020204" pitchFamily="34" charset="0"/>
                        </a:rPr>
                        <a:t>Introduction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GB" sz="1200" b="1" dirty="0">
                          <a:solidFill>
                            <a:srgbClr val="005EB8"/>
                          </a:solidFill>
                          <a:latin typeface="Arial" panose="020B0604020202020204" pitchFamily="34" charset="0"/>
                          <a:cs typeface="Arial" panose="020B0604020202020204" pitchFamily="34"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65638392"/>
                  </a:ext>
                </a:extLst>
              </a:tr>
              <a:tr h="307246">
                <a:tc>
                  <a:txBody>
                    <a:bodyPr/>
                    <a:lstStyle/>
                    <a:p>
                      <a:r>
                        <a:rPr lang="en-GB" sz="1200" b="1" dirty="0">
                          <a:solidFill>
                            <a:srgbClr val="005EB8"/>
                          </a:solidFill>
                          <a:latin typeface="Arial" panose="020B0604020202020204" pitchFamily="34" charset="0"/>
                          <a:cs typeface="Arial" panose="020B0604020202020204" pitchFamily="34" charset="0"/>
                        </a:rPr>
                        <a:t>Acknowledgements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GB" sz="1200" b="1" dirty="0">
                          <a:solidFill>
                            <a:srgbClr val="005EB8"/>
                          </a:solidFill>
                          <a:latin typeface="Arial" panose="020B0604020202020204" pitchFamily="34" charset="0"/>
                          <a:cs typeface="Arial" panose="020B0604020202020204" pitchFamily="34"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60156789"/>
                  </a:ext>
                </a:extLst>
              </a:tr>
              <a:tr h="3072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schemeClr val="accent1"/>
                          </a:solidFill>
                          <a:latin typeface="Arial" panose="020B0604020202020204" pitchFamily="34" charset="0"/>
                          <a:cs typeface="Arial" panose="020B0604020202020204" pitchFamily="34" charset="0"/>
                        </a:rPr>
                        <a:t>Frimley ICB Overarching Priorities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GB" sz="1200" b="1" dirty="0">
                          <a:solidFill>
                            <a:srgbClr val="005EB8"/>
                          </a:solidFill>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76096840"/>
                  </a:ext>
                </a:extLst>
              </a:tr>
              <a:tr h="3072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srgbClr val="005EB8"/>
                          </a:solidFill>
                          <a:latin typeface="Arial" panose="020B0604020202020204" pitchFamily="34" charset="0"/>
                          <a:cs typeface="Arial" panose="020B0604020202020204" pitchFamily="34" charset="0"/>
                        </a:rPr>
                        <a:t>Governance Structure</a:t>
                      </a:r>
                      <a:endParaRPr lang="en-GB" sz="1200" b="0" dirty="0">
                        <a:solidFill>
                          <a:srgbClr val="005EB8"/>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GB" sz="1200" b="1" dirty="0">
                          <a:solidFill>
                            <a:srgbClr val="005EB8"/>
                          </a:solidFill>
                          <a:latin typeface="Arial" panose="020B0604020202020204" pitchFamily="34" charset="0"/>
                          <a:cs typeface="Arial" panose="020B0604020202020204" pitchFamily="34"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09834000"/>
                  </a:ext>
                </a:extLst>
              </a:tr>
              <a:tr h="762527">
                <a:tc>
                  <a:txBody>
                    <a:bodyPr/>
                    <a:lstStyle/>
                    <a:p>
                      <a:r>
                        <a:rPr lang="en-GB" sz="1200" b="1" dirty="0">
                          <a:solidFill>
                            <a:srgbClr val="005EB8"/>
                          </a:solidFill>
                          <a:latin typeface="Arial" panose="020B0604020202020204" pitchFamily="34" charset="0"/>
                          <a:cs typeface="Arial" panose="020B0604020202020204" pitchFamily="34" charset="0"/>
                        </a:rPr>
                        <a:t>Data Sets( Local)</a:t>
                      </a:r>
                    </a:p>
                    <a:p>
                      <a:pPr marL="171450" indent="-171450">
                        <a:buFont typeface="Arial" panose="020B0604020202020204" pitchFamily="34" charset="0"/>
                        <a:buChar char="•"/>
                      </a:pPr>
                      <a:r>
                        <a:rPr lang="en-GB" sz="1200" b="0" dirty="0">
                          <a:solidFill>
                            <a:srgbClr val="005EB8"/>
                          </a:solidFill>
                          <a:latin typeface="Arial" panose="020B0604020202020204" pitchFamily="34" charset="0"/>
                          <a:cs typeface="Arial" panose="020B0604020202020204" pitchFamily="34" charset="0"/>
                        </a:rPr>
                        <a:t>Performance</a:t>
                      </a:r>
                    </a:p>
                    <a:p>
                      <a:pPr marL="171450" indent="-171450">
                        <a:buFont typeface="Arial" panose="020B0604020202020204" pitchFamily="34" charset="0"/>
                        <a:buChar char="•"/>
                      </a:pPr>
                      <a:r>
                        <a:rPr lang="en-GB" sz="1200" b="0" dirty="0">
                          <a:solidFill>
                            <a:srgbClr val="005EB8"/>
                          </a:solidFill>
                          <a:latin typeface="Arial" panose="020B0604020202020204" pitchFamily="34" charset="0"/>
                          <a:cs typeface="Arial" panose="020B0604020202020204" pitchFamily="34" charset="0"/>
                        </a:rPr>
                        <a:t>Demographic</a:t>
                      </a:r>
                    </a:p>
                    <a:p>
                      <a:pPr marL="171450" indent="-171450">
                        <a:buFont typeface="Arial" panose="020B0604020202020204" pitchFamily="34" charset="0"/>
                        <a:buChar char="•"/>
                      </a:pPr>
                      <a:r>
                        <a:rPr lang="en-GB" sz="1200" b="0" dirty="0">
                          <a:solidFill>
                            <a:srgbClr val="005EB8"/>
                          </a:solidFill>
                          <a:latin typeface="Arial" panose="020B0604020202020204" pitchFamily="34" charset="0"/>
                          <a:cs typeface="Arial" panose="020B0604020202020204" pitchFamily="34" charset="0"/>
                        </a:rPr>
                        <a:t>Notifications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GB" sz="1200" b="1" dirty="0">
                          <a:solidFill>
                            <a:srgbClr val="005EB8"/>
                          </a:solidFill>
                          <a:latin typeface="Arial" panose="020B0604020202020204" pitchFamily="34" charset="0"/>
                          <a:cs typeface="Arial" panose="020B0604020202020204" pitchFamily="34" charset="0"/>
                        </a:rPr>
                        <a:t>11 - 15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45691284"/>
                  </a:ext>
                </a:extLst>
              </a:tr>
              <a:tr h="762527">
                <a:tc>
                  <a:txBody>
                    <a:bodyPr/>
                    <a:lstStyle/>
                    <a:p>
                      <a:r>
                        <a:rPr lang="en-GB" sz="1200" b="1" dirty="0">
                          <a:solidFill>
                            <a:srgbClr val="005EB8"/>
                          </a:solidFill>
                          <a:latin typeface="Arial" panose="020B0604020202020204" pitchFamily="34" charset="0"/>
                          <a:cs typeface="Arial" panose="020B0604020202020204" pitchFamily="34" charset="0"/>
                        </a:rPr>
                        <a:t>Review of Lives and Deaths – April 2024 to March 2025</a:t>
                      </a:r>
                    </a:p>
                    <a:p>
                      <a:pPr marL="171450" indent="-171450">
                        <a:buFontTx/>
                        <a:buChar char="-"/>
                      </a:pPr>
                      <a:r>
                        <a:rPr lang="en-GB" sz="1200" b="0" dirty="0">
                          <a:solidFill>
                            <a:srgbClr val="005EB8"/>
                          </a:solidFill>
                          <a:latin typeface="Arial" panose="020B0604020202020204" pitchFamily="34" charset="0"/>
                          <a:cs typeface="Arial" panose="020B0604020202020204" pitchFamily="34" charset="0"/>
                        </a:rPr>
                        <a:t>Cause of death</a:t>
                      </a:r>
                    </a:p>
                    <a:p>
                      <a:pPr marL="171450" indent="-171450">
                        <a:buFontTx/>
                        <a:buChar char="-"/>
                      </a:pPr>
                      <a:r>
                        <a:rPr lang="en-GB" sz="1200" b="0" dirty="0">
                          <a:solidFill>
                            <a:srgbClr val="005EB8"/>
                          </a:solidFill>
                          <a:latin typeface="Arial" panose="020B0604020202020204" pitchFamily="34" charset="0"/>
                          <a:cs typeface="Arial" panose="020B0604020202020204" pitchFamily="34" charset="0"/>
                        </a:rPr>
                        <a:t>Key findings</a:t>
                      </a:r>
                    </a:p>
                    <a:p>
                      <a:pPr marL="171450" indent="-171450">
                        <a:buFontTx/>
                        <a:buChar char="-"/>
                      </a:pPr>
                      <a:r>
                        <a:rPr lang="en-GB" sz="1200" b="0" dirty="0">
                          <a:solidFill>
                            <a:srgbClr val="005EB8"/>
                          </a:solidFill>
                          <a:latin typeface="Arial" panose="020B0604020202020204" pitchFamily="34" charset="0"/>
                          <a:cs typeface="Arial" panose="020B0604020202020204" pitchFamily="34" charset="0"/>
                        </a:rPr>
                        <a:t>Themes and examples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GB" sz="1200" b="1" dirty="0">
                          <a:solidFill>
                            <a:srgbClr val="005EB8"/>
                          </a:solidFill>
                          <a:latin typeface="Arial" panose="020B0604020202020204" pitchFamily="34" charset="0"/>
                          <a:cs typeface="Arial" panose="020B0604020202020204" pitchFamily="34" charset="0"/>
                        </a:rPr>
                        <a:t>16 – 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14354234"/>
                  </a:ext>
                </a:extLst>
              </a:tr>
              <a:tr h="4236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srgbClr val="005EB8"/>
                          </a:solidFill>
                          <a:latin typeface="Arial" panose="020B0604020202020204" pitchFamily="34" charset="0"/>
                          <a:cs typeface="Arial" panose="020B0604020202020204" pitchFamily="34" charset="0"/>
                        </a:rPr>
                        <a:t>Review of Lives and Deaths – April 2024 to March 2025</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srgbClr val="005EB8"/>
                          </a:solidFill>
                          <a:latin typeface="Arial" panose="020B0604020202020204" pitchFamily="34" charset="0"/>
                          <a:cs typeface="Arial" panose="020B0604020202020204" pitchFamily="34" charset="0"/>
                        </a:rPr>
                        <a:t>- </a:t>
                      </a:r>
                      <a:r>
                        <a:rPr lang="en-GB" sz="1200" b="0" dirty="0">
                          <a:solidFill>
                            <a:srgbClr val="005EB8"/>
                          </a:solidFill>
                          <a:latin typeface="Arial" panose="020B0604020202020204" pitchFamily="34" charset="0"/>
                          <a:cs typeface="Arial" panose="020B0604020202020204" pitchFamily="34" charset="0"/>
                        </a:rPr>
                        <a:t>Our Peoples Stories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GB" sz="1200" b="1" dirty="0">
                          <a:solidFill>
                            <a:srgbClr val="005EB8"/>
                          </a:solidFill>
                          <a:latin typeface="Arial" panose="020B0604020202020204" pitchFamily="34" charset="0"/>
                          <a:cs typeface="Arial" panose="020B0604020202020204" pitchFamily="34" charset="0"/>
                        </a:rPr>
                        <a:t>24 - 30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88199527"/>
                  </a:ext>
                </a:extLst>
              </a:tr>
              <a:tr h="4236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rgbClr val="005EB8"/>
                          </a:solidFill>
                          <a:latin typeface="Arial" panose="020B0604020202020204" pitchFamily="34" charset="0"/>
                          <a:ea typeface="+mn-ea"/>
                          <a:cs typeface="Arial" panose="020B0604020202020204" pitchFamily="34" charset="0"/>
                        </a:rPr>
                        <a:t>Evaluating the Impact &amp; Future Planning</a:t>
                      </a:r>
                    </a:p>
                    <a:p>
                      <a:r>
                        <a:rPr lang="en-GB" sz="1200" b="0" dirty="0">
                          <a:solidFill>
                            <a:srgbClr val="005EB8"/>
                          </a:solidFill>
                          <a:latin typeface="Arial" panose="020B0604020202020204" pitchFamily="34" charset="0"/>
                          <a:cs typeface="Arial" panose="020B0604020202020204" pitchFamily="34" charset="0"/>
                        </a:rPr>
                        <a:t>- Strategic Priorities with updates and future plans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GB" sz="1200" b="1" dirty="0">
                          <a:solidFill>
                            <a:srgbClr val="005EB8"/>
                          </a:solidFill>
                          <a:latin typeface="Arial" panose="020B0604020202020204" pitchFamily="34" charset="0"/>
                          <a:cs typeface="Arial" panose="020B0604020202020204" pitchFamily="34" charset="0"/>
                        </a:rPr>
                        <a:t>31 - 43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61142165"/>
                  </a:ext>
                </a:extLst>
              </a:tr>
              <a:tr h="4236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rgbClr val="005EB8"/>
                          </a:solidFill>
                          <a:latin typeface="Arial" panose="020B0604020202020204" pitchFamily="34" charset="0"/>
                          <a:ea typeface="+mn-ea"/>
                          <a:cs typeface="Arial" panose="020B0604020202020204" pitchFamily="34" charset="0"/>
                        </a:rPr>
                        <a:t>The year ahead – our Priorities 2025 / 26</a:t>
                      </a:r>
                    </a:p>
                    <a:p>
                      <a:endParaRPr lang="en-GB" sz="1200" b="0" dirty="0">
                        <a:solidFill>
                          <a:srgbClr val="005EB8"/>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GB" sz="1200" b="1" dirty="0">
                          <a:solidFill>
                            <a:srgbClr val="005EB8"/>
                          </a:solidFill>
                          <a:latin typeface="Arial" panose="020B0604020202020204" pitchFamily="34" charset="0"/>
                          <a:cs typeface="Arial" panose="020B0604020202020204" pitchFamily="34" charset="0"/>
                        </a:rPr>
                        <a:t>44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00624235"/>
                  </a:ext>
                </a:extLst>
              </a:tr>
              <a:tr h="263290">
                <a:tc>
                  <a:txBody>
                    <a:bodyPr/>
                    <a:lstStyle/>
                    <a:p>
                      <a:r>
                        <a:rPr lang="en-GB" sz="1200" b="1" dirty="0">
                          <a:solidFill>
                            <a:srgbClr val="005EB8"/>
                          </a:solidFill>
                          <a:latin typeface="Arial" panose="020B0604020202020204" pitchFamily="34" charset="0"/>
                          <a:cs typeface="Arial" panose="020B0604020202020204" pitchFamily="34" charset="0"/>
                        </a:rPr>
                        <a:t>Conclusion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GB" sz="1200" b="1" dirty="0">
                          <a:solidFill>
                            <a:srgbClr val="005EB8"/>
                          </a:solidFill>
                          <a:latin typeface="Arial" panose="020B0604020202020204" pitchFamily="34" charset="0"/>
                          <a:cs typeface="Arial" panose="020B0604020202020204" pitchFamily="34" charset="0"/>
                        </a:rPr>
                        <a:t>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48687273"/>
                  </a:ext>
                </a:extLst>
              </a:tr>
            </a:tbl>
          </a:graphicData>
        </a:graphic>
      </p:graphicFrame>
      <p:grpSp>
        <p:nvGrpSpPr>
          <p:cNvPr id="6" name="Group 5">
            <a:extLst>
              <a:ext uri="{FF2B5EF4-FFF2-40B4-BE49-F238E27FC236}">
                <a16:creationId xmlns:a16="http://schemas.microsoft.com/office/drawing/2014/main" id="{2AEF5D18-9190-9713-D644-090A7DC622E4}"/>
              </a:ext>
            </a:extLst>
          </p:cNvPr>
          <p:cNvGrpSpPr/>
          <p:nvPr/>
        </p:nvGrpSpPr>
        <p:grpSpPr>
          <a:xfrm>
            <a:off x="154103" y="6138649"/>
            <a:ext cx="11885497" cy="475117"/>
            <a:chOff x="154103" y="6138649"/>
            <a:chExt cx="11885497" cy="475117"/>
          </a:xfrm>
        </p:grpSpPr>
        <p:grpSp>
          <p:nvGrpSpPr>
            <p:cNvPr id="7" name="Group 6">
              <a:extLst>
                <a:ext uri="{FF2B5EF4-FFF2-40B4-BE49-F238E27FC236}">
                  <a16:creationId xmlns:a16="http://schemas.microsoft.com/office/drawing/2014/main" id="{53FD75F9-DEB4-4E43-8ECC-82DF89C4333E}"/>
                </a:ext>
              </a:extLst>
            </p:cNvPr>
            <p:cNvGrpSpPr/>
            <p:nvPr/>
          </p:nvGrpSpPr>
          <p:grpSpPr>
            <a:xfrm>
              <a:off x="154103" y="6138649"/>
              <a:ext cx="11885497" cy="85725"/>
              <a:chOff x="231140" y="9755505"/>
              <a:chExt cx="17522593" cy="85725"/>
            </a:xfrm>
          </p:grpSpPr>
          <p:sp>
            <p:nvSpPr>
              <p:cNvPr id="18" name="Text Box 2">
                <a:extLst>
                  <a:ext uri="{FF2B5EF4-FFF2-40B4-BE49-F238E27FC236}">
                    <a16:creationId xmlns:a16="http://schemas.microsoft.com/office/drawing/2014/main" id="{76267AAD-D861-84C6-EFDB-05C4CE7BC632}"/>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9" name="Text Box 2">
                <a:extLst>
                  <a:ext uri="{FF2B5EF4-FFF2-40B4-BE49-F238E27FC236}">
                    <a16:creationId xmlns:a16="http://schemas.microsoft.com/office/drawing/2014/main" id="{247B2B7F-E4D2-1C79-9539-FE0642AF1922}"/>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20" name="Text Box 2">
                <a:extLst>
                  <a:ext uri="{FF2B5EF4-FFF2-40B4-BE49-F238E27FC236}">
                    <a16:creationId xmlns:a16="http://schemas.microsoft.com/office/drawing/2014/main" id="{84BB3FE5-B553-04A0-070E-8309120BFEA3}"/>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8" name="Group 7">
              <a:extLst>
                <a:ext uri="{FF2B5EF4-FFF2-40B4-BE49-F238E27FC236}">
                  <a16:creationId xmlns:a16="http://schemas.microsoft.com/office/drawing/2014/main" id="{C70EA885-2DBE-1565-294D-FC0110F55BAA}"/>
                </a:ext>
              </a:extLst>
            </p:cNvPr>
            <p:cNvGrpSpPr/>
            <p:nvPr/>
          </p:nvGrpSpPr>
          <p:grpSpPr>
            <a:xfrm>
              <a:off x="247650" y="6352781"/>
              <a:ext cx="11696701" cy="260985"/>
              <a:chOff x="247650" y="6352781"/>
              <a:chExt cx="11696701" cy="260985"/>
            </a:xfrm>
          </p:grpSpPr>
          <p:sp>
            <p:nvSpPr>
              <p:cNvPr id="9" name="Text Box 2">
                <a:extLst>
                  <a:ext uri="{FF2B5EF4-FFF2-40B4-BE49-F238E27FC236}">
                    <a16:creationId xmlns:a16="http://schemas.microsoft.com/office/drawing/2014/main" id="{F4E2BA11-B545-2C2B-F9C9-D7A40A06A234}"/>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Box 2">
                <a:extLst>
                  <a:ext uri="{FF2B5EF4-FFF2-40B4-BE49-F238E27FC236}">
                    <a16:creationId xmlns:a16="http://schemas.microsoft.com/office/drawing/2014/main" id="{F46EAF01-E7A2-CF83-9221-02477E9EE484}"/>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 Box 2">
                <a:extLst>
                  <a:ext uri="{FF2B5EF4-FFF2-40B4-BE49-F238E27FC236}">
                    <a16:creationId xmlns:a16="http://schemas.microsoft.com/office/drawing/2014/main" id="{B2545B7F-8C85-3B9D-F027-EE5FB0E5816C}"/>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 Box 2">
                <a:extLst>
                  <a:ext uri="{FF2B5EF4-FFF2-40B4-BE49-F238E27FC236}">
                    <a16:creationId xmlns:a16="http://schemas.microsoft.com/office/drawing/2014/main" id="{5EB1CE1A-A032-0162-1925-087810AD1037}"/>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CBD95400-6B9B-E69D-08E2-607FCEB62E33}"/>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Hexagon 13">
                <a:extLst>
                  <a:ext uri="{FF2B5EF4-FFF2-40B4-BE49-F238E27FC236}">
                    <a16:creationId xmlns:a16="http://schemas.microsoft.com/office/drawing/2014/main" id="{5C9FA965-4965-35FE-F3EF-F4624D205870}"/>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5" name="Hexagon 14">
                <a:extLst>
                  <a:ext uri="{FF2B5EF4-FFF2-40B4-BE49-F238E27FC236}">
                    <a16:creationId xmlns:a16="http://schemas.microsoft.com/office/drawing/2014/main" id="{BF43AD60-52E7-3988-E3F1-B6895798FC45}"/>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6" name="Hexagon 15">
                <a:extLst>
                  <a:ext uri="{FF2B5EF4-FFF2-40B4-BE49-F238E27FC236}">
                    <a16:creationId xmlns:a16="http://schemas.microsoft.com/office/drawing/2014/main" id="{A71AEAD6-8E15-A7A3-15D9-518151F5F815}"/>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7" name="Hexagon 16">
                <a:extLst>
                  <a:ext uri="{FF2B5EF4-FFF2-40B4-BE49-F238E27FC236}">
                    <a16:creationId xmlns:a16="http://schemas.microsoft.com/office/drawing/2014/main" id="{8ABB172F-7F67-22C4-D0D8-1103ED8D07AF}"/>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Tree>
    <p:extLst>
      <p:ext uri="{BB962C8B-B14F-4D97-AF65-F5344CB8AC3E}">
        <p14:creationId xmlns:p14="http://schemas.microsoft.com/office/powerpoint/2010/main" val="27353030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47E93-0676-7EE2-4547-887ED74F86D6}"/>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B2C5CA15-5736-0F91-486A-B78684F638E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6E9ADF4F-299D-4FB9-DEE3-E3F2357E3805}"/>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754DE78E-13E7-C838-1C3C-F9AF9043F2CD}"/>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BF478C70-F9B7-057C-600E-191B4CF728F9}"/>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81104B7C-E176-076E-95B3-4CAE19490899}"/>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957695E2-CF63-A06E-269C-77567628E69D}"/>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E094E3A9-82A1-783D-0434-94147FCB31C4}"/>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356F30DD-3CE3-BECB-4F49-71FAA7432228}"/>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232FABA3-2885-42C3-9EEA-19BBCE2EA643}"/>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415A3888-E227-0FAF-6488-2CDF529AED67}"/>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7780AD50-F5E1-2E2D-9351-91995C19275A}"/>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CA2B35FD-4556-A9E1-F641-81E84A057E9E}"/>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61B0E396-DE62-A6B8-D9F9-755D6CBC54A7}"/>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9A081F5E-74BD-EBD2-0B1C-EC223FD2CC29}"/>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0201BEFB-B8C2-F438-E4AE-2D6880EFAA2E}"/>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BA0BDFC2-D192-D5D1-1785-6D10DBB335C5}"/>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2" name="Title 1">
            <a:extLst>
              <a:ext uri="{FF2B5EF4-FFF2-40B4-BE49-F238E27FC236}">
                <a16:creationId xmlns:a16="http://schemas.microsoft.com/office/drawing/2014/main" id="{F951368E-B0AD-5F72-90BC-A1DC094B060A}"/>
              </a:ext>
            </a:extLst>
          </p:cNvPr>
          <p:cNvSpPr txBox="1">
            <a:spLocks/>
          </p:cNvSpPr>
          <p:nvPr/>
        </p:nvSpPr>
        <p:spPr>
          <a:xfrm>
            <a:off x="714271" y="362862"/>
            <a:ext cx="10641498" cy="611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Summary of Main Themes captured from our Reviews:</a:t>
            </a:r>
          </a:p>
        </p:txBody>
      </p:sp>
      <p:graphicFrame>
        <p:nvGraphicFramePr>
          <p:cNvPr id="4" name="Content Placeholder 3">
            <a:extLst>
              <a:ext uri="{FF2B5EF4-FFF2-40B4-BE49-F238E27FC236}">
                <a16:creationId xmlns:a16="http://schemas.microsoft.com/office/drawing/2014/main" id="{F04E46A5-A64C-3356-9D8B-949574C504AE}"/>
              </a:ext>
            </a:extLst>
          </p:cNvPr>
          <p:cNvGraphicFramePr>
            <a:graphicFrameLocks/>
          </p:cNvGraphicFramePr>
          <p:nvPr>
            <p:extLst>
              <p:ext uri="{D42A27DB-BD31-4B8C-83A1-F6EECF244321}">
                <p14:modId xmlns:p14="http://schemas.microsoft.com/office/powerpoint/2010/main" val="3086662977"/>
              </p:ext>
            </p:extLst>
          </p:nvPr>
        </p:nvGraphicFramePr>
        <p:xfrm>
          <a:off x="714271" y="1192492"/>
          <a:ext cx="5037048" cy="4855964"/>
        </p:xfrm>
        <a:graphic>
          <a:graphicData uri="http://schemas.openxmlformats.org/drawingml/2006/table">
            <a:tbl>
              <a:tblPr firstRow="1" bandRow="1"/>
              <a:tblGrid>
                <a:gridCol w="5037048">
                  <a:extLst>
                    <a:ext uri="{9D8B030D-6E8A-4147-A177-3AD203B41FA5}">
                      <a16:colId xmlns:a16="http://schemas.microsoft.com/office/drawing/2014/main" val="1758075469"/>
                    </a:ext>
                  </a:extLst>
                </a:gridCol>
              </a:tblGrid>
              <a:tr h="516667">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dirty="0">
                          <a:latin typeface="Arial" panose="020B0604020202020204" pitchFamily="34" charset="0"/>
                          <a:cs typeface="Arial" panose="020B0604020202020204" pitchFamily="34" charset="0"/>
                        </a:rPr>
                        <a:t>LEARNING IDENTIFIED: </a:t>
                      </a:r>
                    </a:p>
                    <a:p>
                      <a:r>
                        <a:rPr lang="en-GB" dirty="0">
                          <a:latin typeface="Arial" panose="020B0604020202020204" pitchFamily="34" charset="0"/>
                          <a:cs typeface="Arial" panose="020B0604020202020204" pitchFamily="34" charset="0"/>
                        </a:rPr>
                        <a:t>No. 1 being the highest scoring category</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0000"/>
                    </a:solidFill>
                  </a:tcPr>
                </a:tc>
                <a:extLst>
                  <a:ext uri="{0D108BD9-81ED-4DB2-BD59-A6C34878D82A}">
                    <a16:rowId xmlns:a16="http://schemas.microsoft.com/office/drawing/2014/main" val="2383929455"/>
                  </a:ext>
                </a:extLst>
              </a:tr>
              <a:tr h="80251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342900" indent="-342900">
                        <a:buAutoNum type="arabicParenR"/>
                      </a:pPr>
                      <a:r>
                        <a:rPr lang="en-GB" dirty="0">
                          <a:latin typeface="Arial" panose="020B0604020202020204" pitchFamily="34" charset="0"/>
                          <a:cs typeface="Arial" panose="020B0604020202020204" pitchFamily="34" charset="0"/>
                        </a:rPr>
                        <a:t>Cancer Screening</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solidFill>
                            <a:schemeClr val="tx1"/>
                          </a:solidFill>
                          <a:latin typeface="Arial" panose="020B0604020202020204" pitchFamily="34" charset="0"/>
                          <a:cs typeface="Arial" panose="020B0604020202020204" pitchFamily="34" charset="0"/>
                        </a:rPr>
                        <a:t>This was not referred to / not followed up / or missed in </a:t>
                      </a:r>
                      <a:r>
                        <a:rPr lang="en-GB" sz="1400" b="1" dirty="0">
                          <a:solidFill>
                            <a:schemeClr val="tx1"/>
                          </a:solidFill>
                          <a:latin typeface="Arial" panose="020B0604020202020204" pitchFamily="34" charset="0"/>
                          <a:cs typeface="Arial" panose="020B0604020202020204" pitchFamily="34" charset="0"/>
                        </a:rPr>
                        <a:t>18</a:t>
                      </a:r>
                      <a:r>
                        <a:rPr lang="en-GB" sz="1400" dirty="0">
                          <a:solidFill>
                            <a:schemeClr val="tx1"/>
                          </a:solidFill>
                          <a:latin typeface="Arial" panose="020B0604020202020204" pitchFamily="34" charset="0"/>
                          <a:cs typeface="Arial" panose="020B0604020202020204" pitchFamily="34" charset="0"/>
                        </a:rPr>
                        <a:t> (49%) of the completed cases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solidFill>
                          <a:schemeClr val="tx1"/>
                        </a:solidFill>
                        <a:latin typeface="Arial" panose="020B0604020202020204" pitchFamily="34" charset="0"/>
                        <a:cs typeface="Arial" panose="020B060402020202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430371424"/>
                  </a:ext>
                </a:extLst>
              </a:tr>
              <a:tr h="80251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2) Hospital Passport (now Health passport)</a:t>
                      </a:r>
                    </a:p>
                    <a:p>
                      <a:pPr marL="742950" lvl="1"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Not in place or no evidence found.</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257478967"/>
                  </a:ext>
                </a:extLst>
              </a:tr>
              <a:tr h="80251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dirty="0">
                          <a:latin typeface="Arial" panose="020B0604020202020204" pitchFamily="34" charset="0"/>
                          <a:cs typeface="Arial" panose="020B0604020202020204" pitchFamily="34" charset="0"/>
                        </a:rPr>
                        <a:t>3) Immunisations</a:t>
                      </a:r>
                    </a:p>
                    <a:p>
                      <a:pPr marL="742950" lvl="1"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Not taken up or no evidence of administration.</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152777981"/>
                  </a:ext>
                </a:extLst>
              </a:tr>
              <a:tr h="80251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dirty="0">
                          <a:latin typeface="Arial" panose="020B0604020202020204" pitchFamily="34" charset="0"/>
                          <a:cs typeface="Arial" panose="020B0604020202020204" pitchFamily="34" charset="0"/>
                        </a:rPr>
                        <a:t>4) Communication – with family and carers</a:t>
                      </a:r>
                      <a:endParaRPr lang="en-GB" sz="14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Cases where this has not been adequate.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702042064"/>
                  </a:ext>
                </a:extLst>
              </a:tr>
              <a:tr h="80251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5) End of Life care</a:t>
                      </a:r>
                    </a:p>
                    <a:p>
                      <a:pPr marL="742950" lvl="1"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Cases of sub-optimal planning or provision.</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27520015"/>
                  </a:ext>
                </a:extLst>
              </a:tr>
            </a:tbl>
          </a:graphicData>
        </a:graphic>
      </p:graphicFrame>
      <p:graphicFrame>
        <p:nvGraphicFramePr>
          <p:cNvPr id="5" name="Content Placeholder 3">
            <a:extLst>
              <a:ext uri="{FF2B5EF4-FFF2-40B4-BE49-F238E27FC236}">
                <a16:creationId xmlns:a16="http://schemas.microsoft.com/office/drawing/2014/main" id="{CCCF05CB-1E71-BF3F-F54F-A96778BF611C}"/>
              </a:ext>
            </a:extLst>
          </p:cNvPr>
          <p:cNvGraphicFramePr>
            <a:graphicFrameLocks/>
          </p:cNvGraphicFramePr>
          <p:nvPr>
            <p:extLst>
              <p:ext uri="{D42A27DB-BD31-4B8C-83A1-F6EECF244321}">
                <p14:modId xmlns:p14="http://schemas.microsoft.com/office/powerpoint/2010/main" val="1257074635"/>
              </p:ext>
            </p:extLst>
          </p:nvPr>
        </p:nvGraphicFramePr>
        <p:xfrm>
          <a:off x="6224884" y="1192492"/>
          <a:ext cx="5037048" cy="4855964"/>
        </p:xfrm>
        <a:graphic>
          <a:graphicData uri="http://schemas.openxmlformats.org/drawingml/2006/table">
            <a:tbl>
              <a:tblPr firstRow="1" bandRow="1"/>
              <a:tblGrid>
                <a:gridCol w="5037048">
                  <a:extLst>
                    <a:ext uri="{9D8B030D-6E8A-4147-A177-3AD203B41FA5}">
                      <a16:colId xmlns:a16="http://schemas.microsoft.com/office/drawing/2014/main" val="1758075469"/>
                    </a:ext>
                  </a:extLst>
                </a:gridCol>
              </a:tblGrid>
              <a:tr h="516667">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dirty="0">
                          <a:latin typeface="Arial" panose="020B0604020202020204" pitchFamily="34" charset="0"/>
                          <a:cs typeface="Arial" panose="020B0604020202020204" pitchFamily="34" charset="0"/>
                        </a:rPr>
                        <a:t>GOOD PRACTICE IDENTIFIED: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No. 1 being the highest scoring category</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2383929455"/>
                  </a:ext>
                </a:extLst>
              </a:tr>
              <a:tr h="80251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342900" indent="-342900">
                        <a:buAutoNum type="arabicParenR"/>
                      </a:pPr>
                      <a:r>
                        <a:rPr lang="en-GB" dirty="0">
                          <a:latin typeface="Arial" panose="020B0604020202020204" pitchFamily="34" charset="0"/>
                          <a:cs typeface="Arial" panose="020B0604020202020204" pitchFamily="34" charset="0"/>
                        </a:rPr>
                        <a:t>Multi Disciplinary team working</a:t>
                      </a:r>
                    </a:p>
                    <a:p>
                      <a:pPr marL="742950" lvl="1"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Good Multi disciplinary working was referred to in </a:t>
                      </a:r>
                      <a:r>
                        <a:rPr lang="en-GB" sz="1400" b="1" dirty="0">
                          <a:latin typeface="Arial" panose="020B0604020202020204" pitchFamily="34" charset="0"/>
                          <a:cs typeface="Arial" panose="020B0604020202020204" pitchFamily="34" charset="0"/>
                        </a:rPr>
                        <a:t>25</a:t>
                      </a:r>
                      <a:r>
                        <a:rPr lang="en-GB" sz="1400" dirty="0">
                          <a:latin typeface="Arial" panose="020B0604020202020204" pitchFamily="34" charset="0"/>
                          <a:cs typeface="Arial" panose="020B0604020202020204" pitchFamily="34" charset="0"/>
                        </a:rPr>
                        <a:t> (68%) on the completed cases</a:t>
                      </a:r>
                    </a:p>
                    <a:p>
                      <a:pPr marL="457200" lvl="1" indent="0">
                        <a:buFont typeface="Arial" panose="020B0604020202020204" pitchFamily="34" charset="0"/>
                        <a:buNone/>
                      </a:pPr>
                      <a:endParaRPr lang="en-GB" sz="1400" dirty="0">
                        <a:latin typeface="Arial" panose="020B0604020202020204" pitchFamily="34" charset="0"/>
                        <a:cs typeface="Arial" panose="020B060402020202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430371424"/>
                  </a:ext>
                </a:extLst>
              </a:tr>
              <a:tr h="80251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dirty="0">
                          <a:latin typeface="Arial" panose="020B0604020202020204" pitchFamily="34" charset="0"/>
                          <a:cs typeface="Arial" panose="020B0604020202020204" pitchFamily="34" charset="0"/>
                        </a:rPr>
                        <a:t>2) Quality of Care</a:t>
                      </a:r>
                    </a:p>
                    <a:p>
                      <a:pPr marL="742950" lvl="1"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Cases where specific of overall elements of care were noted to be good.</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257478967"/>
                  </a:ext>
                </a:extLst>
              </a:tr>
              <a:tr h="80251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dirty="0">
                          <a:latin typeface="Arial" panose="020B0604020202020204" pitchFamily="34" charset="0"/>
                          <a:cs typeface="Arial" panose="020B0604020202020204" pitchFamily="34" charset="0"/>
                        </a:rPr>
                        <a:t>3) Reasonable Adjustments (RA)</a:t>
                      </a:r>
                    </a:p>
                    <a:p>
                      <a:pPr marL="742950" lvl="1"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Cases where reasonable adjustments were made.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152777981"/>
                  </a:ext>
                </a:extLst>
              </a:tr>
              <a:tr h="80251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dirty="0">
                          <a:latin typeface="Arial" panose="020B0604020202020204" pitchFamily="34" charset="0"/>
                          <a:cs typeface="Arial" panose="020B0604020202020204" pitchFamily="34" charset="0"/>
                        </a:rPr>
                        <a:t>4) Care Homes</a:t>
                      </a:r>
                    </a:p>
                    <a:p>
                      <a:pPr marL="742950" lvl="1"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Cases where good practice and going ‘over and above’ were found.</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702042064"/>
                  </a:ext>
                </a:extLst>
              </a:tr>
              <a:tr h="80251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dirty="0">
                          <a:latin typeface="Arial" panose="020B0604020202020204" pitchFamily="34" charset="0"/>
                          <a:cs typeface="Arial" panose="020B0604020202020204" pitchFamily="34" charset="0"/>
                        </a:rPr>
                        <a:t>5) Communication – with family and carers</a:t>
                      </a:r>
                    </a:p>
                    <a:p>
                      <a:pPr marL="742950" lvl="1"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Cases where this was found to be good.</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27520015"/>
                  </a:ext>
                </a:extLst>
              </a:tr>
            </a:tbl>
          </a:graphicData>
        </a:graphic>
      </p:graphicFrame>
    </p:spTree>
    <p:extLst>
      <p:ext uri="{BB962C8B-B14F-4D97-AF65-F5344CB8AC3E}">
        <p14:creationId xmlns:p14="http://schemas.microsoft.com/office/powerpoint/2010/main" val="35448939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C46C60-B0DF-1889-EEBE-332393687037}"/>
            </a:ext>
          </a:extLst>
        </p:cNvPr>
        <p:cNvGrpSpPr/>
        <p:nvPr/>
      </p:nvGrpSpPr>
      <p:grpSpPr>
        <a:xfrm>
          <a:off x="0" y="0"/>
          <a:ext cx="0" cy="0"/>
          <a:chOff x="0" y="0"/>
          <a:chExt cx="0" cy="0"/>
        </a:xfrm>
      </p:grpSpPr>
      <p:pic>
        <p:nvPicPr>
          <p:cNvPr id="16" name="Picture 15" descr="A green thumb up symbol&#10;&#10;Description automatically generated">
            <a:extLst>
              <a:ext uri="{FF2B5EF4-FFF2-40B4-BE49-F238E27FC236}">
                <a16:creationId xmlns:a16="http://schemas.microsoft.com/office/drawing/2014/main" id="{274ED293-7150-A328-11F5-8075E482F5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154" y="3250872"/>
            <a:ext cx="1227455" cy="1158510"/>
          </a:xfrm>
          <a:prstGeom prst="rect">
            <a:avLst/>
          </a:prstGeom>
        </p:spPr>
      </p:pic>
      <p:pic>
        <p:nvPicPr>
          <p:cNvPr id="28" name="Picture 27" descr="Logo&#10;&#10;Description automatically generated">
            <a:extLst>
              <a:ext uri="{FF2B5EF4-FFF2-40B4-BE49-F238E27FC236}">
                <a16:creationId xmlns:a16="http://schemas.microsoft.com/office/drawing/2014/main" id="{F824118E-278E-E20C-2394-A100FA5DE13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sp>
        <p:nvSpPr>
          <p:cNvPr id="4" name="Rectangle: Rounded Corners 3">
            <a:extLst>
              <a:ext uri="{FF2B5EF4-FFF2-40B4-BE49-F238E27FC236}">
                <a16:creationId xmlns:a16="http://schemas.microsoft.com/office/drawing/2014/main" id="{CDE3D628-F591-4CCC-AE3C-C126D2443DEE}"/>
              </a:ext>
            </a:extLst>
          </p:cNvPr>
          <p:cNvSpPr/>
          <p:nvPr/>
        </p:nvSpPr>
        <p:spPr>
          <a:xfrm>
            <a:off x="5688150" y="929412"/>
            <a:ext cx="2405473" cy="2189148"/>
          </a:xfrm>
          <a:prstGeom prst="roundRect">
            <a:avLst/>
          </a:prstGeom>
          <a:noFill/>
          <a:ln w="12700" cap="flat" cmpd="sng" algn="ctr">
            <a:solidFill>
              <a:srgbClr val="00B05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5EB8"/>
              </a:solidFill>
              <a:effectLst/>
              <a:uLnTx/>
              <a:uFillTx/>
              <a:latin typeface="Arial" panose="020B0604020202020204" pitchFamily="34" charset="0"/>
              <a:ea typeface="+mn-ea"/>
              <a:cs typeface="Arial" panose="020B0604020202020204" pitchFamily="34" charset="0"/>
            </a:endParaRPr>
          </a:p>
        </p:txBody>
      </p:sp>
      <p:sp>
        <p:nvSpPr>
          <p:cNvPr id="12" name="Rectangle: Rounded Corners 11">
            <a:extLst>
              <a:ext uri="{FF2B5EF4-FFF2-40B4-BE49-F238E27FC236}">
                <a16:creationId xmlns:a16="http://schemas.microsoft.com/office/drawing/2014/main" id="{CA551157-1571-4B84-90F7-E04AD1D6134E}"/>
              </a:ext>
            </a:extLst>
          </p:cNvPr>
          <p:cNvSpPr/>
          <p:nvPr/>
        </p:nvSpPr>
        <p:spPr>
          <a:xfrm>
            <a:off x="341289" y="1141653"/>
            <a:ext cx="2626531" cy="5135427"/>
          </a:xfrm>
          <a:prstGeom prst="roundRect">
            <a:avLst/>
          </a:prstGeom>
          <a:noFill/>
          <a:ln w="12700" cap="flat" cmpd="sng" algn="ctr">
            <a:solidFill>
              <a:srgbClr val="00B05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Rectangle: Rounded Corners 13">
            <a:extLst>
              <a:ext uri="{FF2B5EF4-FFF2-40B4-BE49-F238E27FC236}">
                <a16:creationId xmlns:a16="http://schemas.microsoft.com/office/drawing/2014/main" id="{40AEC817-F0BB-4C14-9E4F-5EDB907C2694}"/>
              </a:ext>
            </a:extLst>
          </p:cNvPr>
          <p:cNvSpPr/>
          <p:nvPr/>
        </p:nvSpPr>
        <p:spPr>
          <a:xfrm>
            <a:off x="5657865" y="4629460"/>
            <a:ext cx="2177311" cy="1901968"/>
          </a:xfrm>
          <a:prstGeom prst="roundRect">
            <a:avLst/>
          </a:prstGeom>
          <a:noFill/>
          <a:ln w="12700" cap="flat" cmpd="sng" algn="ctr">
            <a:solidFill>
              <a:srgbClr val="00B05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5EB8"/>
              </a:solidFill>
              <a:effectLst/>
              <a:uLnTx/>
              <a:uFillTx/>
              <a:latin typeface="Arial" panose="020B0604020202020204" pitchFamily="34" charset="0"/>
              <a:ea typeface="+mn-ea"/>
              <a:cs typeface="Arial" panose="020B0604020202020204" pitchFamily="34" charset="0"/>
            </a:endParaRPr>
          </a:p>
        </p:txBody>
      </p:sp>
      <p:cxnSp>
        <p:nvCxnSpPr>
          <p:cNvPr id="22" name="Straight Arrow Connector 21">
            <a:extLst>
              <a:ext uri="{FF2B5EF4-FFF2-40B4-BE49-F238E27FC236}">
                <a16:creationId xmlns:a16="http://schemas.microsoft.com/office/drawing/2014/main" id="{39F40C19-F09D-453F-9D5F-62D2ACF58D2F}"/>
              </a:ext>
            </a:extLst>
          </p:cNvPr>
          <p:cNvCxnSpPr>
            <a:cxnSpLocks/>
          </p:cNvCxnSpPr>
          <p:nvPr/>
        </p:nvCxnSpPr>
        <p:spPr>
          <a:xfrm flipH="1" flipV="1">
            <a:off x="3026944" y="2729143"/>
            <a:ext cx="2301514" cy="881276"/>
          </a:xfrm>
          <a:prstGeom prst="straightConnector1">
            <a:avLst/>
          </a:prstGeom>
          <a:noFill/>
          <a:ln w="6350" cap="flat" cmpd="sng" algn="ctr">
            <a:solidFill>
              <a:srgbClr val="00B050"/>
            </a:solidFill>
            <a:prstDash val="solid"/>
            <a:miter lim="800000"/>
            <a:tailEnd type="triangle"/>
          </a:ln>
          <a:effectLst/>
        </p:spPr>
      </p:cxnSp>
      <p:cxnSp>
        <p:nvCxnSpPr>
          <p:cNvPr id="30" name="Straight Arrow Connector 29">
            <a:extLst>
              <a:ext uri="{FF2B5EF4-FFF2-40B4-BE49-F238E27FC236}">
                <a16:creationId xmlns:a16="http://schemas.microsoft.com/office/drawing/2014/main" id="{10F27505-DDFB-44B2-BA0E-B39FF161FC88}"/>
              </a:ext>
            </a:extLst>
          </p:cNvPr>
          <p:cNvCxnSpPr>
            <a:cxnSpLocks/>
          </p:cNvCxnSpPr>
          <p:nvPr/>
        </p:nvCxnSpPr>
        <p:spPr>
          <a:xfrm>
            <a:off x="6204300" y="4253352"/>
            <a:ext cx="320847" cy="361824"/>
          </a:xfrm>
          <a:prstGeom prst="straightConnector1">
            <a:avLst/>
          </a:prstGeom>
          <a:noFill/>
          <a:ln w="6350" cap="flat" cmpd="sng" algn="ctr">
            <a:solidFill>
              <a:srgbClr val="00B050"/>
            </a:solidFill>
            <a:prstDash val="solid"/>
            <a:miter lim="800000"/>
            <a:tailEnd type="triangle"/>
          </a:ln>
          <a:effectLst/>
        </p:spPr>
      </p:cxnSp>
      <p:sp>
        <p:nvSpPr>
          <p:cNvPr id="18" name="Title 1">
            <a:extLst>
              <a:ext uri="{FF2B5EF4-FFF2-40B4-BE49-F238E27FC236}">
                <a16:creationId xmlns:a16="http://schemas.microsoft.com/office/drawing/2014/main" id="{E8984A0A-F12E-448A-8693-E75C906A8224}"/>
              </a:ext>
            </a:extLst>
          </p:cNvPr>
          <p:cNvSpPr txBox="1">
            <a:spLocks/>
          </p:cNvSpPr>
          <p:nvPr/>
        </p:nvSpPr>
        <p:spPr>
          <a:xfrm>
            <a:off x="353376" y="200841"/>
            <a:ext cx="9887903" cy="61164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Good practice: Examples of best practice and positive outcomes from the reviews </a:t>
            </a:r>
            <a:r>
              <a:rPr lang="en-GB" sz="1600" b="1" dirty="0"/>
              <a:t>O</a:t>
            </a:r>
            <a:r>
              <a:rPr kumimoji="0" lang="en-GB" sz="16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n average each review had 2 good practice points</a:t>
            </a:r>
            <a:endParaRPr kumimoji="0" lang="en-GB" sz="10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endParaRPr>
          </a:p>
        </p:txBody>
      </p:sp>
      <p:sp>
        <p:nvSpPr>
          <p:cNvPr id="19" name="TextBox 18">
            <a:extLst>
              <a:ext uri="{FF2B5EF4-FFF2-40B4-BE49-F238E27FC236}">
                <a16:creationId xmlns:a16="http://schemas.microsoft.com/office/drawing/2014/main" id="{02BCB29A-1AE7-4ABE-9F6C-6240A5A67704}"/>
              </a:ext>
            </a:extLst>
          </p:cNvPr>
          <p:cNvSpPr txBox="1"/>
          <p:nvPr/>
        </p:nvSpPr>
        <p:spPr>
          <a:xfrm>
            <a:off x="5724589" y="968907"/>
            <a:ext cx="2492564" cy="2308324"/>
          </a:xfrm>
          <a:prstGeom prst="rect">
            <a:avLst/>
          </a:prstGeom>
          <a:noFill/>
        </p:spPr>
        <p:txBody>
          <a:bodyPr wrap="square">
            <a:spAutoFit/>
          </a:bodyPr>
          <a:lstStyle/>
          <a:p>
            <a:pPr defTabSz="457200">
              <a:defRPr/>
            </a:pPr>
            <a:r>
              <a:rPr lang="en-GB" sz="1200" b="1" dirty="0">
                <a:solidFill>
                  <a:prstClr val="black"/>
                </a:solidFill>
                <a:latin typeface="Arial" panose="020B0604020202020204" pitchFamily="34" charset="0"/>
                <a:cs typeface="Arial" panose="020B0604020202020204" pitchFamily="34" charset="0"/>
              </a:rPr>
              <a:t>Reasonable Adjustments</a:t>
            </a:r>
            <a:r>
              <a:rPr lang="en-GB" sz="1200" dirty="0">
                <a:solidFill>
                  <a:prstClr val="black"/>
                </a:solidFill>
                <a:latin typeface="Arial" panose="020B0604020202020204" pitchFamily="34" charset="0"/>
                <a:cs typeface="Arial" panose="020B0604020202020204" pitchFamily="34" charset="0"/>
              </a:rPr>
              <a:t>:</a:t>
            </a:r>
          </a:p>
          <a:p>
            <a:pPr marL="171450" indent="-171450" defTabSz="457200">
              <a:buFontTx/>
              <a:buChar char="-"/>
              <a:defRPr/>
            </a:pPr>
            <a:r>
              <a:rPr lang="en-GB" sz="1200" dirty="0">
                <a:solidFill>
                  <a:prstClr val="black"/>
                </a:solidFill>
                <a:latin typeface="Arial" panose="020B0604020202020204" pitchFamily="34" charset="0"/>
                <a:cs typeface="Arial" panose="020B0604020202020204" pitchFamily="34" charset="0"/>
              </a:rPr>
              <a:t>Compassion and attention given to individual’s wishes for the end-of-life scenario.</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Managing fears and phobias of individual to access healthcare services in a timely manner.</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Family member / main carer allowed to stay and support the individual in hospital as required.</a:t>
            </a:r>
          </a:p>
          <a:p>
            <a:pPr marL="171450" indent="-171450" defTabSz="457200">
              <a:buFontTx/>
              <a:buChar char="-"/>
              <a:defRPr/>
            </a:pPr>
            <a:endParaRPr lang="en-GB" sz="1200" dirty="0">
              <a:solidFill>
                <a:prstClr val="black"/>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13949C46-2D12-43FF-8167-A66503137E34}"/>
              </a:ext>
            </a:extLst>
          </p:cNvPr>
          <p:cNvSpPr txBox="1"/>
          <p:nvPr/>
        </p:nvSpPr>
        <p:spPr>
          <a:xfrm>
            <a:off x="3101610" y="3669106"/>
            <a:ext cx="2063751" cy="2862322"/>
          </a:xfrm>
          <a:prstGeom prst="rect">
            <a:avLst/>
          </a:prstGeom>
          <a:noFill/>
        </p:spPr>
        <p:txBody>
          <a:bodyPr wrap="square">
            <a:spAutoFit/>
          </a:bodyPr>
          <a:lstStyle/>
          <a:p>
            <a:pPr defTabSz="457200">
              <a:defRPr/>
            </a:pPr>
            <a:r>
              <a:rPr lang="en-GB" sz="1200" b="1" dirty="0">
                <a:solidFill>
                  <a:prstClr val="black"/>
                </a:solidFill>
                <a:latin typeface="Arial" panose="020B0604020202020204" pitchFamily="34" charset="0"/>
                <a:cs typeface="Arial" panose="020B0604020202020204" pitchFamily="34" charset="0"/>
              </a:rPr>
              <a:t>Care Homes:</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A member of staff who had known her in her old home, would be her support worker for one day a week, to provide some continuity of care and stability following the move.</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Care home were complimented for the excellent care provided and have also updated their resident checklists to include vaccines.</a:t>
            </a:r>
          </a:p>
        </p:txBody>
      </p:sp>
      <p:sp>
        <p:nvSpPr>
          <p:cNvPr id="3" name="TextBox 2">
            <a:extLst>
              <a:ext uri="{FF2B5EF4-FFF2-40B4-BE49-F238E27FC236}">
                <a16:creationId xmlns:a16="http://schemas.microsoft.com/office/drawing/2014/main" id="{89A7C617-EDFE-4DDC-9219-1D4789025724}"/>
              </a:ext>
            </a:extLst>
          </p:cNvPr>
          <p:cNvSpPr txBox="1"/>
          <p:nvPr/>
        </p:nvSpPr>
        <p:spPr>
          <a:xfrm>
            <a:off x="400413" y="1184692"/>
            <a:ext cx="2626531" cy="5078313"/>
          </a:xfrm>
          <a:prstGeom prst="rect">
            <a:avLst/>
          </a:prstGeom>
          <a:noFill/>
        </p:spPr>
        <p:txBody>
          <a:bodyPr wrap="square">
            <a:spAutoFit/>
          </a:bodyPr>
          <a:lstStyle/>
          <a:p>
            <a:pPr defTabSz="457200">
              <a:defRPr/>
            </a:pPr>
            <a:r>
              <a:rPr lang="en-GB" sz="1200" b="1" dirty="0">
                <a:solidFill>
                  <a:prstClr val="black"/>
                </a:solidFill>
                <a:latin typeface="Arial" panose="020B0604020202020204" pitchFamily="34" charset="0"/>
                <a:cs typeface="Arial" panose="020B0604020202020204" pitchFamily="34" charset="0"/>
              </a:rPr>
              <a:t>Quality of care:</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Close monitoring and support from the GP - excellent holistic care.</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Comprehensive medical reviews were completed, and a new patient assessment within 7 days of moving to a new placement.</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Pain patch prescribed when nurses felt she had pain as patient did not like taking tablets.</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Care provided by Day Centre and Hospice - high quality support and care provided.</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Responsive and supportive CTPLD services once involvement commenced.</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Holistic, consistent and thorough care provided by GP and Practice staff.</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The residential home were keen for her to remain there with people she knew and helped secure funding for her to have the extra support needed to do so.</a:t>
            </a:r>
          </a:p>
        </p:txBody>
      </p:sp>
      <p:sp>
        <p:nvSpPr>
          <p:cNvPr id="9" name="Rectangle: Rounded Corners 8">
            <a:extLst>
              <a:ext uri="{FF2B5EF4-FFF2-40B4-BE49-F238E27FC236}">
                <a16:creationId xmlns:a16="http://schemas.microsoft.com/office/drawing/2014/main" id="{4A79673C-2670-0759-380D-2FE984817B00}"/>
              </a:ext>
            </a:extLst>
          </p:cNvPr>
          <p:cNvSpPr/>
          <p:nvPr/>
        </p:nvSpPr>
        <p:spPr>
          <a:xfrm>
            <a:off x="3052355" y="3650100"/>
            <a:ext cx="2177311" cy="2881328"/>
          </a:xfrm>
          <a:prstGeom prst="roundRect">
            <a:avLst/>
          </a:prstGeom>
          <a:noFill/>
          <a:ln w="12700" cap="flat" cmpd="sng" algn="ctr">
            <a:solidFill>
              <a:srgbClr val="00B05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5EB8"/>
              </a:solidFill>
              <a:effectLst/>
              <a:uLnTx/>
              <a:uFillTx/>
              <a:latin typeface="Arial" panose="020B0604020202020204" pitchFamily="34" charset="0"/>
              <a:ea typeface="+mn-ea"/>
              <a:cs typeface="Arial" panose="020B0604020202020204" pitchFamily="34" charset="0"/>
            </a:endParaRPr>
          </a:p>
        </p:txBody>
      </p:sp>
      <p:sp>
        <p:nvSpPr>
          <p:cNvPr id="27" name="TextBox 26">
            <a:extLst>
              <a:ext uri="{FF2B5EF4-FFF2-40B4-BE49-F238E27FC236}">
                <a16:creationId xmlns:a16="http://schemas.microsoft.com/office/drawing/2014/main" id="{9A917454-0A5A-A279-1047-E224FF98C318}"/>
              </a:ext>
            </a:extLst>
          </p:cNvPr>
          <p:cNvSpPr txBox="1"/>
          <p:nvPr/>
        </p:nvSpPr>
        <p:spPr>
          <a:xfrm>
            <a:off x="5751577" y="4658029"/>
            <a:ext cx="2172361" cy="1938992"/>
          </a:xfrm>
          <a:prstGeom prst="rect">
            <a:avLst/>
          </a:prstGeom>
          <a:noFill/>
        </p:spPr>
        <p:txBody>
          <a:bodyPr wrap="square">
            <a:spAutoFit/>
          </a:bodyPr>
          <a:lstStyle/>
          <a:p>
            <a:pPr defTabSz="457200">
              <a:defRPr/>
            </a:pPr>
            <a:r>
              <a:rPr lang="en-GB" sz="1200" b="1" dirty="0">
                <a:solidFill>
                  <a:prstClr val="black"/>
                </a:solidFill>
                <a:latin typeface="Arial" panose="020B0604020202020204" pitchFamily="34" charset="0"/>
                <a:cs typeface="Arial" panose="020B0604020202020204" pitchFamily="34" charset="0"/>
              </a:rPr>
              <a:t>Communication – family and carers:</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Family and GP worked closely together to manage care / health needs.</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Family involvement maintained to high level throughout the care.</a:t>
            </a:r>
          </a:p>
          <a:p>
            <a:pPr marL="171450" indent="-171450">
              <a:buFontTx/>
              <a:buChar char="-"/>
              <a:defRPr/>
            </a:pPr>
            <a:endParaRPr lang="en-GB" sz="1200" dirty="0">
              <a:solidFill>
                <a:prstClr val="black"/>
              </a:solidFill>
              <a:latin typeface="Arial" panose="020B0604020202020204" pitchFamily="34" charset="0"/>
              <a:cs typeface="Arial" panose="020B0604020202020204" pitchFamily="34" charset="0"/>
            </a:endParaRPr>
          </a:p>
        </p:txBody>
      </p:sp>
      <p:sp>
        <p:nvSpPr>
          <p:cNvPr id="5" name="Rectangle: Rounded Corners 4">
            <a:extLst>
              <a:ext uri="{FF2B5EF4-FFF2-40B4-BE49-F238E27FC236}">
                <a16:creationId xmlns:a16="http://schemas.microsoft.com/office/drawing/2014/main" id="{BACB0388-F5CA-192E-F23E-0CF8B0F325D9}"/>
              </a:ext>
            </a:extLst>
          </p:cNvPr>
          <p:cNvSpPr/>
          <p:nvPr/>
        </p:nvSpPr>
        <p:spPr>
          <a:xfrm>
            <a:off x="8538224" y="5371895"/>
            <a:ext cx="2249023" cy="956285"/>
          </a:xfrm>
          <a:prstGeom prst="roundRect">
            <a:avLst/>
          </a:prstGeom>
          <a:noFill/>
          <a:ln w="12700" cap="flat" cmpd="sng" algn="ctr">
            <a:solidFill>
              <a:srgbClr val="00B05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5EB8"/>
              </a:solidFill>
              <a:effectLst/>
              <a:uLnTx/>
              <a:uFillTx/>
              <a:latin typeface="Arial" panose="020B0604020202020204" pitchFamily="34" charset="0"/>
              <a:ea typeface="+mn-ea"/>
              <a:cs typeface="Arial" panose="020B0604020202020204" pitchFamily="34" charset="0"/>
            </a:endParaRPr>
          </a:p>
        </p:txBody>
      </p:sp>
      <p:sp>
        <p:nvSpPr>
          <p:cNvPr id="6" name="TextBox 5">
            <a:extLst>
              <a:ext uri="{FF2B5EF4-FFF2-40B4-BE49-F238E27FC236}">
                <a16:creationId xmlns:a16="http://schemas.microsoft.com/office/drawing/2014/main" id="{E69ADACD-3025-3CA8-03CA-EBDD20465BB2}"/>
              </a:ext>
            </a:extLst>
          </p:cNvPr>
          <p:cNvSpPr txBox="1"/>
          <p:nvPr/>
        </p:nvSpPr>
        <p:spPr>
          <a:xfrm>
            <a:off x="8538224" y="5371895"/>
            <a:ext cx="2249023" cy="1015663"/>
          </a:xfrm>
          <a:prstGeom prst="rect">
            <a:avLst/>
          </a:prstGeom>
          <a:noFill/>
        </p:spPr>
        <p:txBody>
          <a:bodyPr wrap="square">
            <a:spAutoFit/>
          </a:bodyPr>
          <a:lstStyle/>
          <a:p>
            <a:pPr defTabSz="457200">
              <a:defRPr/>
            </a:pPr>
            <a:r>
              <a:rPr lang="en-GB" sz="1200" b="1" dirty="0">
                <a:solidFill>
                  <a:prstClr val="black"/>
                </a:solidFill>
                <a:latin typeface="Arial" panose="020B0604020202020204" pitchFamily="34" charset="0"/>
                <a:cs typeface="Arial" panose="020B0604020202020204" pitchFamily="34" charset="0"/>
              </a:rPr>
              <a:t>Immunisations:</a:t>
            </a:r>
          </a:p>
          <a:p>
            <a:pPr>
              <a:defRPr/>
            </a:pPr>
            <a:r>
              <a:rPr lang="en-GB" sz="1200" dirty="0">
                <a:solidFill>
                  <a:prstClr val="black"/>
                </a:solidFill>
                <a:latin typeface="Arial" panose="020B0604020202020204" pitchFamily="34" charset="0"/>
                <a:cs typeface="Arial" panose="020B0604020202020204" pitchFamily="34" charset="0"/>
              </a:rPr>
              <a:t>GP provided Flu vaccine at Annual Health Check when saw it was missed whilst an inpatient.</a:t>
            </a:r>
          </a:p>
        </p:txBody>
      </p:sp>
      <p:cxnSp>
        <p:nvCxnSpPr>
          <p:cNvPr id="8" name="Straight Arrow Connector 7">
            <a:extLst>
              <a:ext uri="{FF2B5EF4-FFF2-40B4-BE49-F238E27FC236}">
                <a16:creationId xmlns:a16="http://schemas.microsoft.com/office/drawing/2014/main" id="{92153752-99FA-A3E3-745C-CA066335FE42}"/>
              </a:ext>
            </a:extLst>
          </p:cNvPr>
          <p:cNvCxnSpPr>
            <a:cxnSpLocks/>
          </p:cNvCxnSpPr>
          <p:nvPr/>
        </p:nvCxnSpPr>
        <p:spPr>
          <a:xfrm flipH="1">
            <a:off x="5328458" y="4297973"/>
            <a:ext cx="303646" cy="792791"/>
          </a:xfrm>
          <a:prstGeom prst="straightConnector1">
            <a:avLst/>
          </a:prstGeom>
          <a:noFill/>
          <a:ln w="6350" cap="flat" cmpd="sng" algn="ctr">
            <a:solidFill>
              <a:srgbClr val="00B050"/>
            </a:solidFill>
            <a:prstDash val="solid"/>
            <a:miter lim="800000"/>
            <a:tailEnd type="triangle"/>
          </a:ln>
          <a:effectLst/>
        </p:spPr>
      </p:cxnSp>
      <p:cxnSp>
        <p:nvCxnSpPr>
          <p:cNvPr id="10" name="Straight Arrow Connector 9">
            <a:extLst>
              <a:ext uri="{FF2B5EF4-FFF2-40B4-BE49-F238E27FC236}">
                <a16:creationId xmlns:a16="http://schemas.microsoft.com/office/drawing/2014/main" id="{E80B7A17-EBF8-65DC-07B3-390364CBB825}"/>
              </a:ext>
            </a:extLst>
          </p:cNvPr>
          <p:cNvCxnSpPr>
            <a:cxnSpLocks/>
          </p:cNvCxnSpPr>
          <p:nvPr/>
        </p:nvCxnSpPr>
        <p:spPr>
          <a:xfrm>
            <a:off x="6393529" y="3650100"/>
            <a:ext cx="1952449" cy="3239"/>
          </a:xfrm>
          <a:prstGeom prst="straightConnector1">
            <a:avLst/>
          </a:prstGeom>
          <a:noFill/>
          <a:ln w="6350" cap="flat" cmpd="sng" algn="ctr">
            <a:solidFill>
              <a:srgbClr val="00B050"/>
            </a:solidFill>
            <a:prstDash val="solid"/>
            <a:miter lim="800000"/>
            <a:tailEnd type="triangle"/>
          </a:ln>
          <a:effectLst/>
        </p:spPr>
      </p:cxnSp>
      <p:sp>
        <p:nvSpPr>
          <p:cNvPr id="13" name="TextBox 12">
            <a:extLst>
              <a:ext uri="{FF2B5EF4-FFF2-40B4-BE49-F238E27FC236}">
                <a16:creationId xmlns:a16="http://schemas.microsoft.com/office/drawing/2014/main" id="{D59404F1-6EBB-37DF-0A37-69EA8E8CC634}"/>
              </a:ext>
            </a:extLst>
          </p:cNvPr>
          <p:cNvSpPr txBox="1"/>
          <p:nvPr/>
        </p:nvSpPr>
        <p:spPr>
          <a:xfrm>
            <a:off x="3283564" y="1138642"/>
            <a:ext cx="2147966" cy="1384995"/>
          </a:xfrm>
          <a:prstGeom prst="rect">
            <a:avLst/>
          </a:prstGeom>
          <a:noFill/>
        </p:spPr>
        <p:txBody>
          <a:bodyPr wrap="square" rtlCol="0">
            <a:spAutoFit/>
          </a:bodyPr>
          <a:lstStyle/>
          <a:p>
            <a:r>
              <a:rPr lang="en-GB" sz="1200" b="1" dirty="0">
                <a:solidFill>
                  <a:prstClr val="black"/>
                </a:solidFill>
                <a:latin typeface="Arial" panose="020B0604020202020204" pitchFamily="34" charset="0"/>
                <a:cs typeface="Arial" panose="020B0604020202020204" pitchFamily="34" charset="0"/>
              </a:rPr>
              <a:t>End of Life Care:</a:t>
            </a:r>
            <a:r>
              <a:rPr lang="en-GB" sz="1200" dirty="0">
                <a:solidFill>
                  <a:prstClr val="black"/>
                </a:solidFill>
                <a:latin typeface="Arial" panose="020B0604020202020204" pitchFamily="34" charset="0"/>
                <a:cs typeface="Arial" panose="020B0604020202020204" pitchFamily="34" charset="0"/>
              </a:rPr>
              <a:t> </a:t>
            </a:r>
          </a:p>
          <a:p>
            <a:r>
              <a:rPr lang="en-GB" sz="1200" dirty="0">
                <a:solidFill>
                  <a:prstClr val="black"/>
                </a:solidFill>
                <a:latin typeface="Arial" panose="020B0604020202020204" pitchFamily="34" charset="0"/>
                <a:cs typeface="Arial" panose="020B0604020202020204" pitchFamily="34" charset="0"/>
              </a:rPr>
              <a:t>Her palliative care was well managed, allowing her to stay in her usual place of residence with pain relief, comfort measures and clear end of life planning.</a:t>
            </a:r>
          </a:p>
        </p:txBody>
      </p:sp>
      <p:sp>
        <p:nvSpPr>
          <p:cNvPr id="26" name="Rectangle: Rounded Corners 25">
            <a:extLst>
              <a:ext uri="{FF2B5EF4-FFF2-40B4-BE49-F238E27FC236}">
                <a16:creationId xmlns:a16="http://schemas.microsoft.com/office/drawing/2014/main" id="{A938CD94-5BF2-5CDA-ABDC-55FE63C5F1FE}"/>
              </a:ext>
            </a:extLst>
          </p:cNvPr>
          <p:cNvSpPr/>
          <p:nvPr/>
        </p:nvSpPr>
        <p:spPr>
          <a:xfrm>
            <a:off x="3115701" y="1141654"/>
            <a:ext cx="2360020" cy="1421664"/>
          </a:xfrm>
          <a:prstGeom prst="roundRect">
            <a:avLst/>
          </a:prstGeom>
          <a:noFill/>
          <a:ln w="12700" cap="flat" cmpd="sng" algn="ctr">
            <a:solidFill>
              <a:srgbClr val="00B05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5EB8"/>
              </a:solidFill>
              <a:effectLst/>
              <a:uLnTx/>
              <a:uFillTx/>
              <a:latin typeface="Arial" panose="020B0604020202020204" pitchFamily="34" charset="0"/>
              <a:ea typeface="+mn-ea"/>
              <a:cs typeface="Arial" panose="020B0604020202020204" pitchFamily="34" charset="0"/>
            </a:endParaRPr>
          </a:p>
        </p:txBody>
      </p:sp>
      <p:sp>
        <p:nvSpPr>
          <p:cNvPr id="29" name="Rectangle: Rounded Corners 28">
            <a:extLst>
              <a:ext uri="{FF2B5EF4-FFF2-40B4-BE49-F238E27FC236}">
                <a16:creationId xmlns:a16="http://schemas.microsoft.com/office/drawing/2014/main" id="{0BE78268-8097-105D-B48F-BA1FA810D3B1}"/>
              </a:ext>
            </a:extLst>
          </p:cNvPr>
          <p:cNvSpPr/>
          <p:nvPr/>
        </p:nvSpPr>
        <p:spPr>
          <a:xfrm>
            <a:off x="8496134" y="1003916"/>
            <a:ext cx="2751033" cy="4139907"/>
          </a:xfrm>
          <a:prstGeom prst="roundRect">
            <a:avLst/>
          </a:prstGeom>
          <a:noFill/>
          <a:ln w="12700" cap="flat" cmpd="sng" algn="ctr">
            <a:solidFill>
              <a:srgbClr val="00B05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5EB8"/>
              </a:solidFill>
              <a:effectLst/>
              <a:uLnTx/>
              <a:uFillTx/>
              <a:latin typeface="Arial" panose="020B0604020202020204" pitchFamily="34" charset="0"/>
              <a:ea typeface="+mn-ea"/>
              <a:cs typeface="Arial" panose="020B0604020202020204" pitchFamily="34" charset="0"/>
            </a:endParaRPr>
          </a:p>
        </p:txBody>
      </p:sp>
      <p:cxnSp>
        <p:nvCxnSpPr>
          <p:cNvPr id="47" name="Straight Arrow Connector 46">
            <a:extLst>
              <a:ext uri="{FF2B5EF4-FFF2-40B4-BE49-F238E27FC236}">
                <a16:creationId xmlns:a16="http://schemas.microsoft.com/office/drawing/2014/main" id="{A160B580-3464-E258-C6EF-2C698A1201A1}"/>
              </a:ext>
            </a:extLst>
          </p:cNvPr>
          <p:cNvCxnSpPr>
            <a:cxnSpLocks/>
          </p:cNvCxnSpPr>
          <p:nvPr/>
        </p:nvCxnSpPr>
        <p:spPr>
          <a:xfrm>
            <a:off x="6400471" y="3964785"/>
            <a:ext cx="2452584" cy="1283211"/>
          </a:xfrm>
          <a:prstGeom prst="straightConnector1">
            <a:avLst/>
          </a:prstGeom>
          <a:noFill/>
          <a:ln w="6350" cap="flat" cmpd="sng" algn="ctr">
            <a:solidFill>
              <a:srgbClr val="00B050"/>
            </a:solidFill>
            <a:prstDash val="solid"/>
            <a:miter lim="800000"/>
            <a:tailEnd type="triangle"/>
          </a:ln>
          <a:effectLst/>
        </p:spPr>
      </p:cxnSp>
      <p:sp>
        <p:nvSpPr>
          <p:cNvPr id="20" name="TextBox 19">
            <a:extLst>
              <a:ext uri="{FF2B5EF4-FFF2-40B4-BE49-F238E27FC236}">
                <a16:creationId xmlns:a16="http://schemas.microsoft.com/office/drawing/2014/main" id="{325CAAE7-8495-D8EE-46FA-BC67A17699DD}"/>
              </a:ext>
            </a:extLst>
          </p:cNvPr>
          <p:cNvSpPr txBox="1"/>
          <p:nvPr/>
        </p:nvSpPr>
        <p:spPr>
          <a:xfrm>
            <a:off x="8538224" y="1039024"/>
            <a:ext cx="2751032" cy="4339650"/>
          </a:xfrm>
          <a:prstGeom prst="rect">
            <a:avLst/>
          </a:prstGeom>
          <a:noFill/>
        </p:spPr>
        <p:txBody>
          <a:bodyPr wrap="square" rtlCol="0">
            <a:spAutoFit/>
          </a:bodyPr>
          <a:lstStyle/>
          <a:p>
            <a:r>
              <a:rPr lang="en-GB" sz="1200" b="1" dirty="0">
                <a:latin typeface="Arial" panose="020B0604020202020204" pitchFamily="34" charset="0"/>
                <a:cs typeface="Arial" panose="020B0604020202020204" pitchFamily="34" charset="0"/>
              </a:rPr>
              <a:t>Multi – Disciplinary Team working:</a:t>
            </a:r>
          </a:p>
          <a:p>
            <a:pPr marL="171450" indent="-171450">
              <a:buFontTx/>
              <a:buChar char="-"/>
            </a:pPr>
            <a:r>
              <a:rPr lang="en-GB" sz="1200" dirty="0">
                <a:latin typeface="Arial" panose="020B0604020202020204" pitchFamily="34" charset="0"/>
                <a:cs typeface="Arial" panose="020B0604020202020204" pitchFamily="34" charset="0"/>
              </a:rPr>
              <a:t>Regular reviews and health support from the MDT.</a:t>
            </a:r>
          </a:p>
          <a:p>
            <a:pPr marL="171450" indent="-171450">
              <a:buFontTx/>
              <a:buChar char="-"/>
            </a:pPr>
            <a:r>
              <a:rPr lang="en-GB" sz="1200" dirty="0">
                <a:latin typeface="Arial" panose="020B0604020202020204" pitchFamily="34" charset="0"/>
                <a:cs typeface="Arial" panose="020B0604020202020204" pitchFamily="34" charset="0"/>
              </a:rPr>
              <a:t>Good MDT working between the care home / GP / all other services.</a:t>
            </a:r>
          </a:p>
          <a:p>
            <a:pPr marL="171450" indent="-171450">
              <a:buFontTx/>
              <a:buChar char="-"/>
            </a:pPr>
            <a:r>
              <a:rPr lang="en-GB" sz="1200" dirty="0">
                <a:latin typeface="Arial" panose="020B0604020202020204" pitchFamily="34" charset="0"/>
                <a:cs typeface="Arial" panose="020B0604020202020204" pitchFamily="34" charset="0"/>
              </a:rPr>
              <a:t>Good overall health monitoring of individuals health from all involved.</a:t>
            </a:r>
          </a:p>
          <a:p>
            <a:pPr marL="171450" indent="-171450">
              <a:buFontTx/>
              <a:buChar char="-"/>
            </a:pPr>
            <a:r>
              <a:rPr lang="en-GB" sz="1200" dirty="0">
                <a:latin typeface="Arial" panose="020B0604020202020204" pitchFamily="34" charset="0"/>
                <a:cs typeface="Arial" panose="020B0604020202020204" pitchFamily="34" charset="0"/>
              </a:rPr>
              <a:t>The individual was making informed decisions about her care / lifestyle, and these were respected by the professionals involved.</a:t>
            </a:r>
          </a:p>
          <a:p>
            <a:pPr marL="171450" indent="-171450">
              <a:buFontTx/>
              <a:buChar char="-"/>
            </a:pPr>
            <a:r>
              <a:rPr lang="en-GB" sz="1200" dirty="0">
                <a:latin typeface="Arial" panose="020B0604020202020204" pitchFamily="34" charset="0"/>
                <a:cs typeface="Arial" panose="020B0604020202020204" pitchFamily="34" charset="0"/>
              </a:rPr>
              <a:t>During hospital admissions, he was seen by several specialist teams providing good care for his changing medical conditions.</a:t>
            </a:r>
          </a:p>
          <a:p>
            <a:pPr marL="171450" indent="-171450">
              <a:buFontTx/>
              <a:buChar char="-"/>
            </a:pPr>
            <a:r>
              <a:rPr lang="en-GB" sz="1200" dirty="0">
                <a:latin typeface="Arial" panose="020B0604020202020204" pitchFamily="34" charset="0"/>
                <a:cs typeface="Arial" panose="020B0604020202020204" pitchFamily="34" charset="0"/>
              </a:rPr>
              <a:t>Effective shared care working to manage long term conditions.</a:t>
            </a:r>
          </a:p>
          <a:p>
            <a:pPr marL="171450" indent="-171450">
              <a:buFontTx/>
              <a:buChar char="-"/>
            </a:pPr>
            <a:r>
              <a:rPr lang="en-GB" sz="1200" dirty="0">
                <a:latin typeface="Arial" panose="020B0604020202020204" pitchFamily="34" charset="0"/>
                <a:cs typeface="Arial" panose="020B0604020202020204" pitchFamily="34" charset="0"/>
              </a:rPr>
              <a:t>Individualised patient care from all the MDT.</a:t>
            </a:r>
          </a:p>
          <a:p>
            <a:pPr marL="171450" indent="-171450">
              <a:buFontTx/>
              <a:buChar char="-"/>
            </a:pPr>
            <a:r>
              <a:rPr lang="en-GB" sz="1200" dirty="0">
                <a:latin typeface="Arial" panose="020B0604020202020204" pitchFamily="34" charset="0"/>
                <a:cs typeface="Arial" panose="020B0604020202020204" pitchFamily="34" charset="0"/>
              </a:rPr>
              <a:t>Excellent multi-disciplinary working and communication between all professionals / services involved.</a:t>
            </a:r>
          </a:p>
          <a:p>
            <a:pPr marL="171450" indent="-171450">
              <a:buFontTx/>
              <a:buChar char="-"/>
            </a:pPr>
            <a:endParaRPr lang="en-GB" sz="1200" dirty="0">
              <a:latin typeface="Arial" panose="020B0604020202020204" pitchFamily="34" charset="0"/>
              <a:cs typeface="Arial" panose="020B0604020202020204" pitchFamily="34" charset="0"/>
            </a:endParaRPr>
          </a:p>
        </p:txBody>
      </p:sp>
      <p:cxnSp>
        <p:nvCxnSpPr>
          <p:cNvPr id="34" name="Straight Arrow Connector 33">
            <a:extLst>
              <a:ext uri="{FF2B5EF4-FFF2-40B4-BE49-F238E27FC236}">
                <a16:creationId xmlns:a16="http://schemas.microsoft.com/office/drawing/2014/main" id="{55E2F6E1-6BD0-6F43-7E86-B34D1A64AF60}"/>
              </a:ext>
            </a:extLst>
          </p:cNvPr>
          <p:cNvCxnSpPr>
            <a:cxnSpLocks/>
          </p:cNvCxnSpPr>
          <p:nvPr/>
        </p:nvCxnSpPr>
        <p:spPr>
          <a:xfrm flipH="1" flipV="1">
            <a:off x="4669560" y="2634187"/>
            <a:ext cx="810721" cy="719167"/>
          </a:xfrm>
          <a:prstGeom prst="straightConnector1">
            <a:avLst/>
          </a:prstGeom>
          <a:noFill/>
          <a:ln w="6350" cap="flat" cmpd="sng" algn="ctr">
            <a:solidFill>
              <a:srgbClr val="00B050"/>
            </a:solidFill>
            <a:prstDash val="solid"/>
            <a:miter lim="800000"/>
            <a:tailEnd type="triangle"/>
          </a:ln>
          <a:effectLst/>
        </p:spPr>
      </p:cxnSp>
      <p:cxnSp>
        <p:nvCxnSpPr>
          <p:cNvPr id="40" name="Straight Arrow Connector 39">
            <a:extLst>
              <a:ext uri="{FF2B5EF4-FFF2-40B4-BE49-F238E27FC236}">
                <a16:creationId xmlns:a16="http://schemas.microsoft.com/office/drawing/2014/main" id="{B1FE6A06-13B2-8B04-66A2-A91F1311FE71}"/>
              </a:ext>
            </a:extLst>
          </p:cNvPr>
          <p:cNvCxnSpPr>
            <a:cxnSpLocks/>
          </p:cNvCxnSpPr>
          <p:nvPr/>
        </p:nvCxnSpPr>
        <p:spPr>
          <a:xfrm flipV="1">
            <a:off x="6264612" y="3168991"/>
            <a:ext cx="626274" cy="275315"/>
          </a:xfrm>
          <a:prstGeom prst="straightConnector1">
            <a:avLst/>
          </a:prstGeom>
          <a:noFill/>
          <a:ln w="6350" cap="flat" cmpd="sng" algn="ctr">
            <a:solidFill>
              <a:srgbClr val="00B050"/>
            </a:solidFill>
            <a:prstDash val="solid"/>
            <a:miter lim="800000"/>
            <a:tailEnd type="triangle"/>
          </a:ln>
          <a:effectLst/>
        </p:spPr>
      </p:cxnSp>
    </p:spTree>
    <p:extLst>
      <p:ext uri="{BB962C8B-B14F-4D97-AF65-F5344CB8AC3E}">
        <p14:creationId xmlns:p14="http://schemas.microsoft.com/office/powerpoint/2010/main" val="42126219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0738E4-639C-12F2-07DA-62C7AFCEDBC8}"/>
            </a:ext>
          </a:extLst>
        </p:cNvPr>
        <p:cNvGrpSpPr/>
        <p:nvPr/>
      </p:nvGrpSpPr>
      <p:grpSpPr>
        <a:xfrm>
          <a:off x="0" y="0"/>
          <a:ext cx="0" cy="0"/>
          <a:chOff x="0" y="0"/>
          <a:chExt cx="0" cy="0"/>
        </a:xfrm>
      </p:grpSpPr>
      <p:pic>
        <p:nvPicPr>
          <p:cNvPr id="63" name="Picture 62" descr="A green thumb up symbol&#10;&#10;Description automatically generated">
            <a:extLst>
              <a:ext uri="{FF2B5EF4-FFF2-40B4-BE49-F238E27FC236}">
                <a16:creationId xmlns:a16="http://schemas.microsoft.com/office/drawing/2014/main" id="{35CA6657-F080-A12E-A5D5-995B3A1EB849}"/>
              </a:ext>
            </a:extLst>
          </p:cNvPr>
          <p:cNvPicPr>
            <a:picLocks noChangeAspect="1"/>
          </p:cNvPicPr>
          <p:nvPr/>
        </p:nvPicPr>
        <p:blipFill>
          <a:blip r:embed="rId2">
            <a:biLevel thresh="75000"/>
            <a:extLst>
              <a:ext uri="{28A0092B-C50C-407E-A947-70E740481C1C}">
                <a14:useLocalDpi xmlns:a14="http://schemas.microsoft.com/office/drawing/2010/main" val="0"/>
              </a:ext>
            </a:extLst>
          </a:blip>
          <a:stretch>
            <a:fillRect/>
          </a:stretch>
        </p:blipFill>
        <p:spPr>
          <a:xfrm rot="10800000">
            <a:off x="5648510" y="2911832"/>
            <a:ext cx="1232535" cy="1163320"/>
          </a:xfrm>
          <a:prstGeom prst="rect">
            <a:avLst/>
          </a:prstGeom>
        </p:spPr>
      </p:pic>
      <p:pic>
        <p:nvPicPr>
          <p:cNvPr id="28" name="Picture 27" descr="Logo&#10;&#10;Description automatically generated">
            <a:extLst>
              <a:ext uri="{FF2B5EF4-FFF2-40B4-BE49-F238E27FC236}">
                <a16:creationId xmlns:a16="http://schemas.microsoft.com/office/drawing/2014/main" id="{568CB598-9B0F-0AD4-563F-9AC8E4369A8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sp>
        <p:nvSpPr>
          <p:cNvPr id="10" name="Title 1">
            <a:extLst>
              <a:ext uri="{FF2B5EF4-FFF2-40B4-BE49-F238E27FC236}">
                <a16:creationId xmlns:a16="http://schemas.microsoft.com/office/drawing/2014/main" id="{04334623-159C-F901-1CEA-978604E03D25}"/>
              </a:ext>
            </a:extLst>
          </p:cNvPr>
          <p:cNvSpPr txBox="1">
            <a:spLocks/>
          </p:cNvSpPr>
          <p:nvPr/>
        </p:nvSpPr>
        <p:spPr>
          <a:xfrm>
            <a:off x="490034" y="264545"/>
            <a:ext cx="9971038" cy="61164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lvl="0">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Learning: Examples of specific areas for improvement identified by reviews</a:t>
            </a:r>
            <a:r>
              <a:rPr lang="en-GB" sz="2800" b="1" dirty="0"/>
              <a:t> - </a:t>
            </a:r>
            <a:r>
              <a:rPr lang="en-GB" sz="1600" b="1" dirty="0"/>
              <a:t>on average each review had 3 learning points</a:t>
            </a:r>
            <a:endParaRPr kumimoji="0" lang="en-GB" sz="16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endParaRPr>
          </a:p>
        </p:txBody>
      </p:sp>
      <p:sp>
        <p:nvSpPr>
          <p:cNvPr id="16" name="Rectangle: Rounded Corners 15">
            <a:extLst>
              <a:ext uri="{FF2B5EF4-FFF2-40B4-BE49-F238E27FC236}">
                <a16:creationId xmlns:a16="http://schemas.microsoft.com/office/drawing/2014/main" id="{E47D9574-0618-6E42-3BEE-437C53558EAE}"/>
              </a:ext>
            </a:extLst>
          </p:cNvPr>
          <p:cNvSpPr/>
          <p:nvPr/>
        </p:nvSpPr>
        <p:spPr>
          <a:xfrm>
            <a:off x="965418" y="983995"/>
            <a:ext cx="2909124" cy="2939446"/>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5EB8"/>
              </a:solidFill>
              <a:effectLst/>
              <a:uLnTx/>
              <a:uFillTx/>
              <a:latin typeface="Arial" panose="020B0604020202020204" pitchFamily="34" charset="0"/>
              <a:ea typeface="+mn-ea"/>
              <a:cs typeface="Arial" panose="020B0604020202020204" pitchFamily="34" charset="0"/>
            </a:endParaRPr>
          </a:p>
        </p:txBody>
      </p:sp>
      <p:sp>
        <p:nvSpPr>
          <p:cNvPr id="25" name="Rectangle: Rounded Corners 24">
            <a:extLst>
              <a:ext uri="{FF2B5EF4-FFF2-40B4-BE49-F238E27FC236}">
                <a16:creationId xmlns:a16="http://schemas.microsoft.com/office/drawing/2014/main" id="{CFFE1B07-A5D1-C01E-F292-1D953B3D2C32}"/>
              </a:ext>
            </a:extLst>
          </p:cNvPr>
          <p:cNvSpPr/>
          <p:nvPr/>
        </p:nvSpPr>
        <p:spPr>
          <a:xfrm>
            <a:off x="4938149" y="997057"/>
            <a:ext cx="2860698" cy="1627052"/>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5EB8"/>
              </a:solidFill>
              <a:effectLst/>
              <a:uLnTx/>
              <a:uFillTx/>
              <a:latin typeface="Arial" panose="020B0604020202020204" pitchFamily="34" charset="0"/>
              <a:ea typeface="+mn-ea"/>
              <a:cs typeface="Arial" panose="020B0604020202020204" pitchFamily="34" charset="0"/>
            </a:endParaRPr>
          </a:p>
        </p:txBody>
      </p:sp>
      <p:sp>
        <p:nvSpPr>
          <p:cNvPr id="30" name="Rectangle: Rounded Corners 29">
            <a:extLst>
              <a:ext uri="{FF2B5EF4-FFF2-40B4-BE49-F238E27FC236}">
                <a16:creationId xmlns:a16="http://schemas.microsoft.com/office/drawing/2014/main" id="{1AB5C8CD-6A24-16FE-99A3-D553A7D1916F}"/>
              </a:ext>
            </a:extLst>
          </p:cNvPr>
          <p:cNvSpPr/>
          <p:nvPr/>
        </p:nvSpPr>
        <p:spPr>
          <a:xfrm>
            <a:off x="8594597" y="970342"/>
            <a:ext cx="3266265" cy="3678756"/>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6" name="Rectangle: Rounded Corners 45">
            <a:extLst>
              <a:ext uri="{FF2B5EF4-FFF2-40B4-BE49-F238E27FC236}">
                <a16:creationId xmlns:a16="http://schemas.microsoft.com/office/drawing/2014/main" id="{D516CB5D-59A4-D36D-669B-F2C2187F0607}"/>
              </a:ext>
            </a:extLst>
          </p:cNvPr>
          <p:cNvSpPr/>
          <p:nvPr/>
        </p:nvSpPr>
        <p:spPr>
          <a:xfrm>
            <a:off x="8119262" y="4759565"/>
            <a:ext cx="3687892" cy="2008229"/>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endParaRPr>
          </a:p>
        </p:txBody>
      </p:sp>
      <p:cxnSp>
        <p:nvCxnSpPr>
          <p:cNvPr id="47" name="Straight Arrow Connector 46">
            <a:extLst>
              <a:ext uri="{FF2B5EF4-FFF2-40B4-BE49-F238E27FC236}">
                <a16:creationId xmlns:a16="http://schemas.microsoft.com/office/drawing/2014/main" id="{5DC5906A-47C7-CD33-7C64-8302C4552A4A}"/>
              </a:ext>
            </a:extLst>
          </p:cNvPr>
          <p:cNvCxnSpPr>
            <a:cxnSpLocks/>
            <a:stCxn id="63" idx="2"/>
          </p:cNvCxnSpPr>
          <p:nvPr/>
        </p:nvCxnSpPr>
        <p:spPr>
          <a:xfrm flipV="1">
            <a:off x="6264777" y="2595413"/>
            <a:ext cx="0" cy="316419"/>
          </a:xfrm>
          <a:prstGeom prst="straightConnector1">
            <a:avLst/>
          </a:prstGeom>
          <a:noFill/>
          <a:ln w="6350" cap="flat" cmpd="sng" algn="ctr">
            <a:solidFill>
              <a:srgbClr val="FF0000"/>
            </a:solidFill>
            <a:prstDash val="solid"/>
            <a:miter lim="800000"/>
            <a:tailEnd type="triangle"/>
          </a:ln>
          <a:effectLst/>
        </p:spPr>
      </p:cxnSp>
      <p:cxnSp>
        <p:nvCxnSpPr>
          <p:cNvPr id="49" name="Straight Arrow Connector 48">
            <a:extLst>
              <a:ext uri="{FF2B5EF4-FFF2-40B4-BE49-F238E27FC236}">
                <a16:creationId xmlns:a16="http://schemas.microsoft.com/office/drawing/2014/main" id="{1C489311-CA36-63E1-83FB-07C341432A60}"/>
              </a:ext>
            </a:extLst>
          </p:cNvPr>
          <p:cNvCxnSpPr>
            <a:cxnSpLocks/>
          </p:cNvCxnSpPr>
          <p:nvPr/>
        </p:nvCxnSpPr>
        <p:spPr>
          <a:xfrm>
            <a:off x="6762307" y="3817088"/>
            <a:ext cx="1858870" cy="842996"/>
          </a:xfrm>
          <a:prstGeom prst="straightConnector1">
            <a:avLst/>
          </a:prstGeom>
          <a:noFill/>
          <a:ln w="6350" cap="flat" cmpd="sng" algn="ctr">
            <a:solidFill>
              <a:srgbClr val="FF0000"/>
            </a:solidFill>
            <a:prstDash val="solid"/>
            <a:miter lim="800000"/>
            <a:tailEnd type="triangle"/>
          </a:ln>
          <a:effectLst/>
        </p:spPr>
      </p:cxnSp>
      <p:cxnSp>
        <p:nvCxnSpPr>
          <p:cNvPr id="50" name="Straight Arrow Connector 49">
            <a:extLst>
              <a:ext uri="{FF2B5EF4-FFF2-40B4-BE49-F238E27FC236}">
                <a16:creationId xmlns:a16="http://schemas.microsoft.com/office/drawing/2014/main" id="{5B2D0897-D19D-4028-E530-BE6F79FCE80A}"/>
              </a:ext>
            </a:extLst>
          </p:cNvPr>
          <p:cNvCxnSpPr>
            <a:cxnSpLocks/>
          </p:cNvCxnSpPr>
          <p:nvPr/>
        </p:nvCxnSpPr>
        <p:spPr>
          <a:xfrm flipH="1" flipV="1">
            <a:off x="3977771" y="2830039"/>
            <a:ext cx="1746847" cy="474292"/>
          </a:xfrm>
          <a:prstGeom prst="straightConnector1">
            <a:avLst/>
          </a:prstGeom>
          <a:noFill/>
          <a:ln w="6350" cap="flat" cmpd="sng" algn="ctr">
            <a:solidFill>
              <a:srgbClr val="FF0000"/>
            </a:solidFill>
            <a:prstDash val="solid"/>
            <a:miter lim="800000"/>
            <a:tailEnd type="triangle"/>
          </a:ln>
          <a:effectLst/>
        </p:spPr>
      </p:cxnSp>
      <p:cxnSp>
        <p:nvCxnSpPr>
          <p:cNvPr id="51" name="Straight Arrow Connector 50">
            <a:extLst>
              <a:ext uri="{FF2B5EF4-FFF2-40B4-BE49-F238E27FC236}">
                <a16:creationId xmlns:a16="http://schemas.microsoft.com/office/drawing/2014/main" id="{EE51C4D8-4C58-1EA8-69F4-D7D03B200B8F}"/>
              </a:ext>
            </a:extLst>
          </p:cNvPr>
          <p:cNvCxnSpPr>
            <a:cxnSpLocks/>
            <a:stCxn id="63" idx="0"/>
          </p:cNvCxnSpPr>
          <p:nvPr/>
        </p:nvCxnSpPr>
        <p:spPr>
          <a:xfrm>
            <a:off x="6264777" y="4075152"/>
            <a:ext cx="8755" cy="255695"/>
          </a:xfrm>
          <a:prstGeom prst="straightConnector1">
            <a:avLst/>
          </a:prstGeom>
          <a:noFill/>
          <a:ln w="6350" cap="flat" cmpd="sng" algn="ctr">
            <a:solidFill>
              <a:srgbClr val="FF0000"/>
            </a:solidFill>
            <a:prstDash val="solid"/>
            <a:miter lim="800000"/>
            <a:tailEnd type="triangle"/>
          </a:ln>
          <a:effectLst/>
        </p:spPr>
      </p:cxnSp>
      <p:sp>
        <p:nvSpPr>
          <p:cNvPr id="52" name="TextBox 51">
            <a:extLst>
              <a:ext uri="{FF2B5EF4-FFF2-40B4-BE49-F238E27FC236}">
                <a16:creationId xmlns:a16="http://schemas.microsoft.com/office/drawing/2014/main" id="{8A0A5D85-C7B9-AC16-DC4F-F5D46036686B}"/>
              </a:ext>
            </a:extLst>
          </p:cNvPr>
          <p:cNvSpPr txBox="1"/>
          <p:nvPr/>
        </p:nvSpPr>
        <p:spPr>
          <a:xfrm>
            <a:off x="4891197" y="4398659"/>
            <a:ext cx="3034772" cy="2308324"/>
          </a:xfrm>
          <a:prstGeom prst="rect">
            <a:avLst/>
          </a:prstGeom>
          <a:noFill/>
        </p:spPr>
        <p:txBody>
          <a:bodyPr wrap="square">
            <a:spAutoFit/>
          </a:bodyPr>
          <a:lstStyle/>
          <a:p>
            <a:pPr defTabSz="457200">
              <a:defRPr/>
            </a:pPr>
            <a:r>
              <a:rPr lang="en-GB" sz="1200" b="1" dirty="0">
                <a:solidFill>
                  <a:prstClr val="black"/>
                </a:solidFill>
                <a:latin typeface="Arial" panose="020B0604020202020204" pitchFamily="34" charset="0"/>
                <a:cs typeface="Arial" panose="020B0604020202020204" pitchFamily="34" charset="0"/>
              </a:rPr>
              <a:t>Clinical Assessments:</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The patient was not on statins despite being morbidly obese. If clinically not contra-indicated, statins should be considered for someone with a very high BMI.</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Lack of evidence of a falls risk assessment, VTE assessment and plans to mobilise.</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This lady was complaining of pain in her groin/hip area and had a fracture that was not identified on hip x-ray.</a:t>
            </a:r>
          </a:p>
        </p:txBody>
      </p:sp>
      <p:sp>
        <p:nvSpPr>
          <p:cNvPr id="53" name="TextBox 52">
            <a:extLst>
              <a:ext uri="{FF2B5EF4-FFF2-40B4-BE49-F238E27FC236}">
                <a16:creationId xmlns:a16="http://schemas.microsoft.com/office/drawing/2014/main" id="{EF856102-F4B4-8895-BAA9-A242171EF384}"/>
              </a:ext>
            </a:extLst>
          </p:cNvPr>
          <p:cNvSpPr txBox="1"/>
          <p:nvPr/>
        </p:nvSpPr>
        <p:spPr>
          <a:xfrm>
            <a:off x="1108976" y="1031076"/>
            <a:ext cx="2825983" cy="2677656"/>
          </a:xfrm>
          <a:prstGeom prst="rect">
            <a:avLst/>
          </a:prstGeom>
          <a:noFill/>
        </p:spPr>
        <p:txBody>
          <a:bodyPr wrap="square">
            <a:spAutoFit/>
          </a:bodyPr>
          <a:lstStyle/>
          <a:p>
            <a:pPr defTabSz="457200">
              <a:defRPr/>
            </a:pPr>
            <a:r>
              <a:rPr lang="en-GB" sz="1200" b="1" dirty="0">
                <a:solidFill>
                  <a:prstClr val="black"/>
                </a:solidFill>
                <a:latin typeface="Arial" panose="020B0604020202020204" pitchFamily="34" charset="0"/>
                <a:cs typeface="Arial" panose="020B0604020202020204" pitchFamily="34" charset="0"/>
              </a:rPr>
              <a:t>Reasonable Adjustments:</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Gender preference of service user for the healthcare intervention not followed initially e.g. male doctor assigned but remedied, male paramedic sent.</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She was not allowed to Facetime in her new home for patient privacy reasons.</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Blood not taken in community phlebotomy clinic when attended; insufficient reasonable adjustments were considered; no plan made by clinic to take bloods. </a:t>
            </a:r>
          </a:p>
        </p:txBody>
      </p:sp>
      <p:sp>
        <p:nvSpPr>
          <p:cNvPr id="54" name="TextBox 53">
            <a:extLst>
              <a:ext uri="{FF2B5EF4-FFF2-40B4-BE49-F238E27FC236}">
                <a16:creationId xmlns:a16="http://schemas.microsoft.com/office/drawing/2014/main" id="{E97E8713-D377-B2AA-061E-676FDFCA6497}"/>
              </a:ext>
            </a:extLst>
          </p:cNvPr>
          <p:cNvSpPr txBox="1"/>
          <p:nvPr/>
        </p:nvSpPr>
        <p:spPr>
          <a:xfrm>
            <a:off x="4947492" y="1025753"/>
            <a:ext cx="2677781" cy="1569660"/>
          </a:xfrm>
          <a:prstGeom prst="rect">
            <a:avLst/>
          </a:prstGeom>
          <a:noFill/>
        </p:spPr>
        <p:txBody>
          <a:bodyPr wrap="square">
            <a:spAutoFit/>
          </a:bodyPr>
          <a:lstStyle/>
          <a:p>
            <a:pPr defTabSz="457200">
              <a:defRPr/>
            </a:pPr>
            <a:r>
              <a:rPr lang="en-GB" sz="1200" b="1" dirty="0">
                <a:solidFill>
                  <a:prstClr val="black"/>
                </a:solidFill>
                <a:latin typeface="Arial" panose="020B0604020202020204" pitchFamily="34" charset="0"/>
                <a:cs typeface="Arial" panose="020B0604020202020204" pitchFamily="34" charset="0"/>
              </a:rPr>
              <a:t>Communication between NHS and Private provider:</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Regular communication with the Care Home could be improved, as they were not listed as next of kin.</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Poor Communication on discharge from acute hospital, resulting in insulin drug error. </a:t>
            </a:r>
          </a:p>
        </p:txBody>
      </p:sp>
      <p:sp>
        <p:nvSpPr>
          <p:cNvPr id="55" name="TextBox 54">
            <a:extLst>
              <a:ext uri="{FF2B5EF4-FFF2-40B4-BE49-F238E27FC236}">
                <a16:creationId xmlns:a16="http://schemas.microsoft.com/office/drawing/2014/main" id="{7E62783E-DE64-711C-1587-3A81AC5A2D8C}"/>
              </a:ext>
            </a:extLst>
          </p:cNvPr>
          <p:cNvSpPr txBox="1"/>
          <p:nvPr/>
        </p:nvSpPr>
        <p:spPr>
          <a:xfrm>
            <a:off x="8800239" y="1046583"/>
            <a:ext cx="3041857" cy="3785652"/>
          </a:xfrm>
          <a:prstGeom prst="rect">
            <a:avLst/>
          </a:prstGeom>
          <a:noFill/>
        </p:spPr>
        <p:txBody>
          <a:bodyPr wrap="square" rtlCol="0">
            <a:spAutoFit/>
          </a:bodyPr>
          <a:lstStyle/>
          <a:p>
            <a:pPr defTabSz="457200">
              <a:defRPr/>
            </a:pPr>
            <a:r>
              <a:rPr lang="en-GB" sz="1200" b="1" dirty="0">
                <a:solidFill>
                  <a:prstClr val="black"/>
                </a:solidFill>
                <a:latin typeface="Arial" panose="020B0604020202020204" pitchFamily="34" charset="0"/>
                <a:cs typeface="Arial" panose="020B0604020202020204" pitchFamily="34" charset="0"/>
              </a:rPr>
              <a:t>End of Life Care: </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His End-of-Life Care plan was still in progress. If this had been finished sooner, this may have led to a decision to keep him comfortable at home rather that convey to hospital.</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No clear DNACPR or Respect form in place which led to confusion and transfer to hospital.</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No DNACPR in place until 6 hours prior to death when there was an opportunity to consider this earlier for an individual with complex medical co-morbidities.</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Advanced Care Planning not always possible but still worth trying to have the conversations. Parents/families and professionals may have different views on what constitutes a ‘good’ or acceptable death.</a:t>
            </a:r>
          </a:p>
          <a:p>
            <a:pPr marL="171450" indent="-171450">
              <a:buFontTx/>
              <a:buChar char="-"/>
              <a:defRPr/>
            </a:pPr>
            <a:endParaRPr lang="en-GB" sz="1200" b="1" dirty="0">
              <a:solidFill>
                <a:prstClr val="black"/>
              </a:solidFill>
              <a:latin typeface="Arial" panose="020B0604020202020204" pitchFamily="34" charset="0"/>
              <a:cs typeface="Arial" panose="020B0604020202020204" pitchFamily="34" charset="0"/>
            </a:endParaRPr>
          </a:p>
        </p:txBody>
      </p:sp>
      <p:sp>
        <p:nvSpPr>
          <p:cNvPr id="57" name="Rectangle: Rounded Corners 56">
            <a:extLst>
              <a:ext uri="{FF2B5EF4-FFF2-40B4-BE49-F238E27FC236}">
                <a16:creationId xmlns:a16="http://schemas.microsoft.com/office/drawing/2014/main" id="{D75E0993-1CD0-D333-2876-1637626BD298}"/>
              </a:ext>
            </a:extLst>
          </p:cNvPr>
          <p:cNvSpPr/>
          <p:nvPr/>
        </p:nvSpPr>
        <p:spPr>
          <a:xfrm>
            <a:off x="1172913" y="4034865"/>
            <a:ext cx="3118950" cy="2809223"/>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endParaRPr>
          </a:p>
        </p:txBody>
      </p:sp>
      <p:sp>
        <p:nvSpPr>
          <p:cNvPr id="58" name="TextBox 57">
            <a:extLst>
              <a:ext uri="{FF2B5EF4-FFF2-40B4-BE49-F238E27FC236}">
                <a16:creationId xmlns:a16="http://schemas.microsoft.com/office/drawing/2014/main" id="{AE9E5BEE-6893-A0AD-7F85-7F4E97FD0884}"/>
              </a:ext>
            </a:extLst>
          </p:cNvPr>
          <p:cNvSpPr txBox="1"/>
          <p:nvPr/>
        </p:nvSpPr>
        <p:spPr>
          <a:xfrm>
            <a:off x="1243056" y="4100649"/>
            <a:ext cx="3039424" cy="2492990"/>
          </a:xfrm>
          <a:prstGeom prst="rect">
            <a:avLst/>
          </a:prstGeom>
          <a:noFill/>
        </p:spPr>
        <p:txBody>
          <a:bodyPr wrap="square">
            <a:spAutoFit/>
          </a:bodyPr>
          <a:lstStyle/>
          <a:p>
            <a:pPr defTabSz="457200">
              <a:defRPr/>
            </a:pPr>
            <a:r>
              <a:rPr lang="en-GB" sz="1200" b="1" dirty="0">
                <a:solidFill>
                  <a:prstClr val="black"/>
                </a:solidFill>
                <a:latin typeface="Arial" panose="020B0604020202020204" pitchFamily="34" charset="0"/>
                <a:cs typeface="Arial" panose="020B0604020202020204" pitchFamily="34" charset="0"/>
              </a:rPr>
              <a:t>Weight Management:</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Lack of weight management support including a lack of advice, information, and support being given at Annual Health Checks.</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Weight loss alternatives not considered by GP despite the patient being motivated to lose weight. Consideration to be given for weight loss options available (surgery and/or medication) to someone who is morbidly obese.</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Lack of support to lose weight in the community.</a:t>
            </a:r>
          </a:p>
        </p:txBody>
      </p:sp>
      <p:cxnSp>
        <p:nvCxnSpPr>
          <p:cNvPr id="61" name="Straight Arrow Connector 60">
            <a:extLst>
              <a:ext uri="{FF2B5EF4-FFF2-40B4-BE49-F238E27FC236}">
                <a16:creationId xmlns:a16="http://schemas.microsoft.com/office/drawing/2014/main" id="{23DE6B3D-D2A9-2060-E58D-BB09C5C994F0}"/>
              </a:ext>
            </a:extLst>
          </p:cNvPr>
          <p:cNvCxnSpPr>
            <a:cxnSpLocks/>
            <a:stCxn id="63" idx="1"/>
          </p:cNvCxnSpPr>
          <p:nvPr/>
        </p:nvCxnSpPr>
        <p:spPr>
          <a:xfrm>
            <a:off x="6881045" y="3493492"/>
            <a:ext cx="1630064" cy="10237"/>
          </a:xfrm>
          <a:prstGeom prst="straightConnector1">
            <a:avLst/>
          </a:prstGeom>
          <a:noFill/>
          <a:ln w="6350" cap="flat" cmpd="sng" algn="ctr">
            <a:solidFill>
              <a:srgbClr val="FF0000"/>
            </a:solidFill>
            <a:prstDash val="solid"/>
            <a:miter lim="800000"/>
            <a:tailEnd type="triangle"/>
          </a:ln>
          <a:effectLst/>
        </p:spPr>
      </p:cxnSp>
      <p:cxnSp>
        <p:nvCxnSpPr>
          <p:cNvPr id="62" name="Straight Arrow Connector 61">
            <a:extLst>
              <a:ext uri="{FF2B5EF4-FFF2-40B4-BE49-F238E27FC236}">
                <a16:creationId xmlns:a16="http://schemas.microsoft.com/office/drawing/2014/main" id="{C216A218-689B-7692-BB58-EF9EB105E6F7}"/>
              </a:ext>
            </a:extLst>
          </p:cNvPr>
          <p:cNvCxnSpPr>
            <a:cxnSpLocks/>
          </p:cNvCxnSpPr>
          <p:nvPr/>
        </p:nvCxnSpPr>
        <p:spPr>
          <a:xfrm flipH="1">
            <a:off x="4114800" y="3693273"/>
            <a:ext cx="1609818" cy="407376"/>
          </a:xfrm>
          <a:prstGeom prst="straightConnector1">
            <a:avLst/>
          </a:prstGeom>
          <a:noFill/>
          <a:ln w="6350" cap="flat" cmpd="sng" algn="ctr">
            <a:solidFill>
              <a:srgbClr val="FF0000"/>
            </a:solidFill>
            <a:prstDash val="solid"/>
            <a:miter lim="800000"/>
            <a:tailEnd type="triangle"/>
          </a:ln>
          <a:effectLst/>
        </p:spPr>
      </p:cxnSp>
      <p:sp>
        <p:nvSpPr>
          <p:cNvPr id="4" name="TextBox 3">
            <a:extLst>
              <a:ext uri="{FF2B5EF4-FFF2-40B4-BE49-F238E27FC236}">
                <a16:creationId xmlns:a16="http://schemas.microsoft.com/office/drawing/2014/main" id="{D8988E83-A452-AA5A-D106-3EFB3B89D4EE}"/>
              </a:ext>
            </a:extLst>
          </p:cNvPr>
          <p:cNvSpPr txBox="1"/>
          <p:nvPr/>
        </p:nvSpPr>
        <p:spPr>
          <a:xfrm>
            <a:off x="8222559" y="4816434"/>
            <a:ext cx="3481298" cy="1938992"/>
          </a:xfrm>
          <a:prstGeom prst="rect">
            <a:avLst/>
          </a:prstGeom>
          <a:noFill/>
        </p:spPr>
        <p:txBody>
          <a:bodyPr wrap="square">
            <a:spAutoFit/>
          </a:bodyPr>
          <a:lstStyle/>
          <a:p>
            <a:pPr defTabSz="457200">
              <a:defRPr/>
            </a:pPr>
            <a:r>
              <a:rPr lang="en-GB" sz="1200" b="1" dirty="0">
                <a:solidFill>
                  <a:prstClr val="black"/>
                </a:solidFill>
                <a:latin typeface="Arial" panose="020B0604020202020204" pitchFamily="34" charset="0"/>
                <a:cs typeface="Arial" panose="020B0604020202020204" pitchFamily="34" charset="0"/>
              </a:rPr>
              <a:t>Carers Assessments:</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Sister was patient’s main carer - carers assessment and support unknown.</a:t>
            </a:r>
          </a:p>
          <a:p>
            <a:pPr marL="171450" indent="-171450">
              <a:buFontTx/>
              <a:buChar char="-"/>
              <a:defRPr/>
            </a:pPr>
            <a:r>
              <a:rPr lang="en-GB" sz="1200" dirty="0">
                <a:solidFill>
                  <a:prstClr val="black"/>
                </a:solidFill>
                <a:latin typeface="Arial" panose="020B0604020202020204" pitchFamily="34" charset="0"/>
                <a:cs typeface="Arial" panose="020B0604020202020204" pitchFamily="34" charset="0"/>
              </a:rPr>
              <a:t>A carer's assessment was not offered. This could have been explored at a number of stages, including at the annual health check (AHC). A carer's assessment may have resulted in person and their carer being given the opportunity to access to other supportive and beneficial services.</a:t>
            </a:r>
          </a:p>
        </p:txBody>
      </p:sp>
      <p:sp>
        <p:nvSpPr>
          <p:cNvPr id="5" name="Rectangle: Rounded Corners 4">
            <a:extLst>
              <a:ext uri="{FF2B5EF4-FFF2-40B4-BE49-F238E27FC236}">
                <a16:creationId xmlns:a16="http://schemas.microsoft.com/office/drawing/2014/main" id="{B00F787A-5BE8-C124-6C03-ABCB34263079}"/>
              </a:ext>
            </a:extLst>
          </p:cNvPr>
          <p:cNvSpPr/>
          <p:nvPr/>
        </p:nvSpPr>
        <p:spPr>
          <a:xfrm>
            <a:off x="4807019" y="4341833"/>
            <a:ext cx="3118949" cy="2390733"/>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773507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602007-7E76-8454-51DE-52067A03475D}"/>
            </a:ext>
          </a:extLst>
        </p:cNvPr>
        <p:cNvGrpSpPr/>
        <p:nvPr/>
      </p:nvGrpSpPr>
      <p:grpSpPr>
        <a:xfrm>
          <a:off x="0" y="0"/>
          <a:ext cx="0" cy="0"/>
          <a:chOff x="0" y="0"/>
          <a:chExt cx="0" cy="0"/>
        </a:xfrm>
      </p:grpSpPr>
      <p:pic>
        <p:nvPicPr>
          <p:cNvPr id="6" name="Picture 5" descr="A green thumb up symbol&#10;&#10;Description automatically generated">
            <a:extLst>
              <a:ext uri="{FF2B5EF4-FFF2-40B4-BE49-F238E27FC236}">
                <a16:creationId xmlns:a16="http://schemas.microsoft.com/office/drawing/2014/main" id="{ECF8F29B-55B7-D963-2E29-42BF80AB5D7E}"/>
              </a:ext>
            </a:extLst>
          </p:cNvPr>
          <p:cNvPicPr>
            <a:picLocks noChangeAspect="1"/>
          </p:cNvPicPr>
          <p:nvPr/>
        </p:nvPicPr>
        <p:blipFill>
          <a:blip r:embed="rId2">
            <a:biLevel thresh="75000"/>
            <a:extLst>
              <a:ext uri="{28A0092B-C50C-407E-A947-70E740481C1C}">
                <a14:useLocalDpi xmlns:a14="http://schemas.microsoft.com/office/drawing/2010/main" val="0"/>
              </a:ext>
            </a:extLst>
          </a:blip>
          <a:stretch>
            <a:fillRect/>
          </a:stretch>
        </p:blipFill>
        <p:spPr>
          <a:xfrm rot="10800000">
            <a:off x="5321329" y="3254212"/>
            <a:ext cx="1232535" cy="1163320"/>
          </a:xfrm>
          <a:prstGeom prst="rect">
            <a:avLst/>
          </a:prstGeom>
        </p:spPr>
      </p:pic>
      <p:pic>
        <p:nvPicPr>
          <p:cNvPr id="28" name="Picture 27" descr="Logo&#10;&#10;Description automatically generated">
            <a:extLst>
              <a:ext uri="{FF2B5EF4-FFF2-40B4-BE49-F238E27FC236}">
                <a16:creationId xmlns:a16="http://schemas.microsoft.com/office/drawing/2014/main" id="{C49FF70E-E033-9169-5204-79EF9B14311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sp>
        <p:nvSpPr>
          <p:cNvPr id="2" name="Title 1">
            <a:extLst>
              <a:ext uri="{FF2B5EF4-FFF2-40B4-BE49-F238E27FC236}">
                <a16:creationId xmlns:a16="http://schemas.microsoft.com/office/drawing/2014/main" id="{EDEFEEBF-5AF2-481B-8805-4327C268F2CF}"/>
              </a:ext>
            </a:extLst>
          </p:cNvPr>
          <p:cNvSpPr txBox="1">
            <a:spLocks/>
          </p:cNvSpPr>
          <p:nvPr/>
        </p:nvSpPr>
        <p:spPr>
          <a:xfrm>
            <a:off x="441659" y="284015"/>
            <a:ext cx="10641498" cy="61164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Learning: Examples of thematic areas for improvement </a:t>
            </a:r>
            <a:b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b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identified by reviews</a:t>
            </a:r>
          </a:p>
        </p:txBody>
      </p:sp>
      <p:sp>
        <p:nvSpPr>
          <p:cNvPr id="11" name="Rectangle: Rounded Corners 10">
            <a:extLst>
              <a:ext uri="{FF2B5EF4-FFF2-40B4-BE49-F238E27FC236}">
                <a16:creationId xmlns:a16="http://schemas.microsoft.com/office/drawing/2014/main" id="{F71C2953-DAA0-4B72-BE9A-54F0E4979D68}"/>
              </a:ext>
            </a:extLst>
          </p:cNvPr>
          <p:cNvSpPr/>
          <p:nvPr/>
        </p:nvSpPr>
        <p:spPr>
          <a:xfrm>
            <a:off x="9484998" y="1415621"/>
            <a:ext cx="2380005" cy="3853892"/>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5EB8"/>
              </a:solidFill>
              <a:effectLst/>
              <a:uLnTx/>
              <a:uFillTx/>
              <a:latin typeface="Arial" panose="020B0604020202020204" pitchFamily="34" charset="0"/>
              <a:ea typeface="+mn-ea"/>
              <a:cs typeface="Arial" panose="020B0604020202020204" pitchFamily="34" charset="0"/>
            </a:endParaRPr>
          </a:p>
        </p:txBody>
      </p:sp>
      <p:sp>
        <p:nvSpPr>
          <p:cNvPr id="12" name="Rectangle: Rounded Corners 11">
            <a:extLst>
              <a:ext uri="{FF2B5EF4-FFF2-40B4-BE49-F238E27FC236}">
                <a16:creationId xmlns:a16="http://schemas.microsoft.com/office/drawing/2014/main" id="{CA551157-1571-4B84-90F7-E04AD1D6134E}"/>
              </a:ext>
            </a:extLst>
          </p:cNvPr>
          <p:cNvSpPr/>
          <p:nvPr/>
        </p:nvSpPr>
        <p:spPr>
          <a:xfrm>
            <a:off x="4071598" y="796271"/>
            <a:ext cx="2116079" cy="2331238"/>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5EB8"/>
              </a:solidFill>
              <a:effectLst/>
              <a:uLnTx/>
              <a:uFillTx/>
              <a:latin typeface="Arial" panose="020B0604020202020204" pitchFamily="34" charset="0"/>
              <a:ea typeface="+mn-ea"/>
              <a:cs typeface="Arial" panose="020B0604020202020204" pitchFamily="34" charset="0"/>
            </a:endParaRPr>
          </a:p>
        </p:txBody>
      </p:sp>
      <p:sp>
        <p:nvSpPr>
          <p:cNvPr id="14" name="Rectangle: Rounded Corners 13">
            <a:extLst>
              <a:ext uri="{FF2B5EF4-FFF2-40B4-BE49-F238E27FC236}">
                <a16:creationId xmlns:a16="http://schemas.microsoft.com/office/drawing/2014/main" id="{40AEC817-F0BB-4C14-9E4F-5EDB907C2694}"/>
              </a:ext>
            </a:extLst>
          </p:cNvPr>
          <p:cNvSpPr/>
          <p:nvPr/>
        </p:nvSpPr>
        <p:spPr>
          <a:xfrm>
            <a:off x="3653951" y="4508389"/>
            <a:ext cx="2701414" cy="2308323"/>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5EB8"/>
              </a:solidFill>
              <a:effectLst/>
              <a:uLnTx/>
              <a:uFillTx/>
              <a:latin typeface="Arial" panose="020B0604020202020204" pitchFamily="34" charset="0"/>
              <a:ea typeface="+mn-ea"/>
              <a:cs typeface="Arial" panose="020B0604020202020204" pitchFamily="34" charset="0"/>
            </a:endParaRPr>
          </a:p>
        </p:txBody>
      </p:sp>
      <p:sp>
        <p:nvSpPr>
          <p:cNvPr id="16" name="Rectangle: Rounded Corners 15">
            <a:extLst>
              <a:ext uri="{FF2B5EF4-FFF2-40B4-BE49-F238E27FC236}">
                <a16:creationId xmlns:a16="http://schemas.microsoft.com/office/drawing/2014/main" id="{01323467-9214-4EB3-BAE6-F0B1E813409D}"/>
              </a:ext>
            </a:extLst>
          </p:cNvPr>
          <p:cNvSpPr/>
          <p:nvPr/>
        </p:nvSpPr>
        <p:spPr>
          <a:xfrm>
            <a:off x="6585159" y="4623650"/>
            <a:ext cx="2726562" cy="1607957"/>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5EB8"/>
              </a:solidFill>
              <a:effectLst/>
              <a:uLnTx/>
              <a:uFillTx/>
              <a:latin typeface="Arial" panose="020B0604020202020204" pitchFamily="34" charset="0"/>
              <a:ea typeface="+mn-ea"/>
              <a:cs typeface="Arial" panose="020B0604020202020204" pitchFamily="34" charset="0"/>
            </a:endParaRPr>
          </a:p>
        </p:txBody>
      </p:sp>
      <p:sp>
        <p:nvSpPr>
          <p:cNvPr id="21" name="Rectangle: Rounded Corners 20">
            <a:extLst>
              <a:ext uri="{FF2B5EF4-FFF2-40B4-BE49-F238E27FC236}">
                <a16:creationId xmlns:a16="http://schemas.microsoft.com/office/drawing/2014/main" id="{77637B65-B829-4EA8-8389-C746DA2DE679}"/>
              </a:ext>
            </a:extLst>
          </p:cNvPr>
          <p:cNvSpPr/>
          <p:nvPr/>
        </p:nvSpPr>
        <p:spPr>
          <a:xfrm>
            <a:off x="474038" y="1318591"/>
            <a:ext cx="3038875" cy="4689587"/>
          </a:xfrm>
          <a:prstGeom prst="roundRect">
            <a:avLst/>
          </a:prstGeom>
          <a:noFill/>
          <a:ln w="12700" cap="flat" cmpd="sng" algn="ctr">
            <a:solidFill>
              <a:srgbClr val="FF0000"/>
            </a:solidFill>
            <a:prstDash val="solid"/>
            <a:miter lim="800000"/>
          </a:ln>
          <a:effectLst/>
        </p:spPr>
        <p:txBody>
          <a:bodyPr rtlCol="0" anchor="ctr"/>
          <a:lstStyle/>
          <a:p>
            <a:pPr lvl="0">
              <a:defRPr/>
            </a:pPr>
            <a:r>
              <a:rPr kumimoji="0" lang="en-GB" sz="12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Cancer Screening:</a:t>
            </a:r>
            <a:r>
              <a:rPr lang="en-GB" sz="1200" b="1" kern="0" dirty="0">
                <a:solidFill>
                  <a:prstClr val="black"/>
                </a:solidFill>
                <a:latin typeface="Arial" panose="020B0604020202020204" pitchFamily="34" charset="0"/>
                <a:cs typeface="Arial" panose="020B0604020202020204" pitchFamily="34" charset="0"/>
              </a:rPr>
              <a:t> </a:t>
            </a:r>
          </a:p>
          <a:p>
            <a:pPr marL="171450" lvl="0" indent="-171450">
              <a:buFontTx/>
              <a:buChar char="-"/>
              <a:defRPr/>
            </a:pPr>
            <a:r>
              <a:rPr lang="en-GB" sz="1200" kern="0" dirty="0">
                <a:solidFill>
                  <a:prstClr val="black"/>
                </a:solidFill>
                <a:latin typeface="Arial" panose="020B0604020202020204" pitchFamily="34" charset="0"/>
                <a:cs typeface="Arial" panose="020B0604020202020204" pitchFamily="34" charset="0"/>
              </a:rPr>
              <a:t>Breast screening invitation was not taken up, with no documented rationale or evidence of follow-up on this.</a:t>
            </a:r>
          </a:p>
          <a:p>
            <a:pPr marL="171450" lvl="0" indent="-171450">
              <a:buFontTx/>
              <a:buChar char="-"/>
              <a:defRPr/>
            </a:pPr>
            <a:r>
              <a:rPr lang="en-GB" sz="1200" kern="0" dirty="0">
                <a:solidFill>
                  <a:prstClr val="black"/>
                </a:solidFill>
                <a:latin typeface="Arial" panose="020B0604020202020204" pitchFamily="34" charset="0"/>
                <a:cs typeface="Arial" panose="020B0604020202020204" pitchFamily="34" charset="0"/>
              </a:rPr>
              <a:t>Lack of bowel screening following surgery and known familial case</a:t>
            </a:r>
          </a:p>
          <a:p>
            <a:pPr marL="171450" lvl="0" indent="-171450">
              <a:buFontTx/>
              <a:buChar char="-"/>
              <a:defRPr/>
            </a:pPr>
            <a:r>
              <a:rPr lang="en-GB" sz="1200" kern="0" dirty="0">
                <a:solidFill>
                  <a:prstClr val="black"/>
                </a:solidFill>
                <a:latin typeface="Arial" panose="020B0604020202020204" pitchFamily="34" charset="0"/>
                <a:cs typeface="Arial" panose="020B0604020202020204" pitchFamily="34" charset="0"/>
              </a:rPr>
              <a:t>Non-attendance or declining of breast screening and no follow up.</a:t>
            </a:r>
          </a:p>
          <a:p>
            <a:pPr marL="171450" lvl="0" indent="-171450">
              <a:buFontTx/>
              <a:buChar char="-"/>
              <a:defRPr/>
            </a:pPr>
            <a:r>
              <a:rPr lang="en-GB" sz="1200" kern="0" dirty="0">
                <a:solidFill>
                  <a:prstClr val="black"/>
                </a:solidFill>
                <a:latin typeface="Arial" panose="020B0604020202020204" pitchFamily="34" charset="0"/>
                <a:cs typeface="Arial" panose="020B0604020202020204" pitchFamily="34" charset="0"/>
              </a:rPr>
              <a:t>Lack of support for screening and to understand the importance of it in her circumstances.</a:t>
            </a:r>
          </a:p>
          <a:p>
            <a:pPr marL="171450" lvl="0" indent="-171450">
              <a:buFontTx/>
              <a:buChar char="-"/>
              <a:defRPr/>
            </a:pPr>
            <a:r>
              <a:rPr lang="en-GB" sz="1200" kern="0" dirty="0">
                <a:solidFill>
                  <a:prstClr val="black"/>
                </a:solidFill>
                <a:latin typeface="Arial" panose="020B0604020202020204" pitchFamily="34" charset="0"/>
                <a:cs typeface="Arial" panose="020B0604020202020204" pitchFamily="34" charset="0"/>
              </a:rPr>
              <a:t>No evidence of appropriate cancer screening follow up after not attending or responding to requests.</a:t>
            </a:r>
          </a:p>
          <a:p>
            <a:pPr marL="171450" lvl="0" indent="-171450">
              <a:buFontTx/>
              <a:buChar char="-"/>
              <a:defRPr/>
            </a:pPr>
            <a:r>
              <a:rPr lang="en-GB" sz="1200" kern="0" dirty="0">
                <a:solidFill>
                  <a:prstClr val="black"/>
                </a:solidFill>
                <a:latin typeface="Arial" panose="020B0604020202020204" pitchFamily="34" charset="0"/>
                <a:cs typeface="Arial" panose="020B0604020202020204" pitchFamily="34" charset="0"/>
              </a:rPr>
              <a:t>She did not take part in the Bowel cancer screening programme (GP had ensured invitation was highlighted to her and her professional carers). Supported Living staff should encourage and support their tenants to take part in national cancer screening programmes. </a:t>
            </a:r>
            <a:endParaRPr kumimoji="0" lang="en-GB" sz="120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17" name="Straight Arrow Connector 16">
            <a:extLst>
              <a:ext uri="{FF2B5EF4-FFF2-40B4-BE49-F238E27FC236}">
                <a16:creationId xmlns:a16="http://schemas.microsoft.com/office/drawing/2014/main" id="{84C2B7FF-6F72-4FD3-B8D5-969F1ACA2E6B}"/>
              </a:ext>
            </a:extLst>
          </p:cNvPr>
          <p:cNvCxnSpPr>
            <a:cxnSpLocks/>
          </p:cNvCxnSpPr>
          <p:nvPr/>
        </p:nvCxnSpPr>
        <p:spPr>
          <a:xfrm>
            <a:off x="6514198" y="4047958"/>
            <a:ext cx="2816141" cy="0"/>
          </a:xfrm>
          <a:prstGeom prst="straightConnector1">
            <a:avLst/>
          </a:prstGeom>
          <a:noFill/>
          <a:ln w="6350" cap="flat" cmpd="sng" algn="ctr">
            <a:solidFill>
              <a:srgbClr val="FF0000"/>
            </a:solidFill>
            <a:prstDash val="solid"/>
            <a:miter lim="800000"/>
            <a:tailEnd type="triangle"/>
          </a:ln>
          <a:effectLst/>
        </p:spPr>
      </p:cxnSp>
      <p:cxnSp>
        <p:nvCxnSpPr>
          <p:cNvPr id="18" name="Straight Arrow Connector 17">
            <a:extLst>
              <a:ext uri="{FF2B5EF4-FFF2-40B4-BE49-F238E27FC236}">
                <a16:creationId xmlns:a16="http://schemas.microsoft.com/office/drawing/2014/main" id="{EABFAB3F-E132-479E-A8BC-1698E2329BB4}"/>
              </a:ext>
            </a:extLst>
          </p:cNvPr>
          <p:cNvCxnSpPr>
            <a:cxnSpLocks/>
            <a:stCxn id="6" idx="3"/>
          </p:cNvCxnSpPr>
          <p:nvPr/>
        </p:nvCxnSpPr>
        <p:spPr>
          <a:xfrm flipH="1">
            <a:off x="3577646" y="3835872"/>
            <a:ext cx="1743683" cy="0"/>
          </a:xfrm>
          <a:prstGeom prst="straightConnector1">
            <a:avLst/>
          </a:prstGeom>
          <a:noFill/>
          <a:ln w="6350" cap="flat" cmpd="sng" algn="ctr">
            <a:solidFill>
              <a:srgbClr val="FF0000"/>
            </a:solidFill>
            <a:prstDash val="solid"/>
            <a:miter lim="800000"/>
            <a:tailEnd type="triangle"/>
          </a:ln>
          <a:effectLst/>
        </p:spPr>
      </p:cxnSp>
      <p:cxnSp>
        <p:nvCxnSpPr>
          <p:cNvPr id="19" name="Straight Arrow Connector 18">
            <a:extLst>
              <a:ext uri="{FF2B5EF4-FFF2-40B4-BE49-F238E27FC236}">
                <a16:creationId xmlns:a16="http://schemas.microsoft.com/office/drawing/2014/main" id="{46CF1D94-C541-40CA-BDF1-A58BEE8557AC}"/>
              </a:ext>
            </a:extLst>
          </p:cNvPr>
          <p:cNvCxnSpPr>
            <a:cxnSpLocks/>
          </p:cNvCxnSpPr>
          <p:nvPr/>
        </p:nvCxnSpPr>
        <p:spPr>
          <a:xfrm>
            <a:off x="6444047" y="4193841"/>
            <a:ext cx="578226" cy="346042"/>
          </a:xfrm>
          <a:prstGeom prst="straightConnector1">
            <a:avLst/>
          </a:prstGeom>
          <a:noFill/>
          <a:ln w="6350" cap="flat" cmpd="sng" algn="ctr">
            <a:solidFill>
              <a:srgbClr val="FF0000"/>
            </a:solidFill>
            <a:prstDash val="solid"/>
            <a:miter lim="800000"/>
            <a:tailEnd type="triangle"/>
          </a:ln>
          <a:effectLst/>
        </p:spPr>
      </p:cxnSp>
      <p:cxnSp>
        <p:nvCxnSpPr>
          <p:cNvPr id="23" name="Straight Arrow Connector 22">
            <a:extLst>
              <a:ext uri="{FF2B5EF4-FFF2-40B4-BE49-F238E27FC236}">
                <a16:creationId xmlns:a16="http://schemas.microsoft.com/office/drawing/2014/main" id="{A8A6BF66-A54D-41A5-87AC-D5F19FBAA7F8}"/>
              </a:ext>
            </a:extLst>
          </p:cNvPr>
          <p:cNvCxnSpPr>
            <a:cxnSpLocks/>
          </p:cNvCxnSpPr>
          <p:nvPr/>
        </p:nvCxnSpPr>
        <p:spPr>
          <a:xfrm flipH="1" flipV="1">
            <a:off x="5129637" y="3223227"/>
            <a:ext cx="359673" cy="215290"/>
          </a:xfrm>
          <a:prstGeom prst="straightConnector1">
            <a:avLst/>
          </a:prstGeom>
          <a:noFill/>
          <a:ln w="6350" cap="flat" cmpd="sng" algn="ctr">
            <a:solidFill>
              <a:srgbClr val="FF0000"/>
            </a:solidFill>
            <a:prstDash val="solid"/>
            <a:miter lim="800000"/>
            <a:tailEnd type="triangle"/>
          </a:ln>
          <a:effectLst/>
        </p:spPr>
      </p:cxnSp>
      <p:cxnSp>
        <p:nvCxnSpPr>
          <p:cNvPr id="24" name="Straight Arrow Connector 23">
            <a:extLst>
              <a:ext uri="{FF2B5EF4-FFF2-40B4-BE49-F238E27FC236}">
                <a16:creationId xmlns:a16="http://schemas.microsoft.com/office/drawing/2014/main" id="{11D44EBB-B9F3-4B59-8026-FCD9AC15AEB6}"/>
              </a:ext>
            </a:extLst>
          </p:cNvPr>
          <p:cNvCxnSpPr>
            <a:cxnSpLocks/>
          </p:cNvCxnSpPr>
          <p:nvPr/>
        </p:nvCxnSpPr>
        <p:spPr>
          <a:xfrm flipH="1">
            <a:off x="5129637" y="4097425"/>
            <a:ext cx="324740" cy="346042"/>
          </a:xfrm>
          <a:prstGeom prst="straightConnector1">
            <a:avLst/>
          </a:prstGeom>
          <a:noFill/>
          <a:ln w="6350" cap="flat" cmpd="sng" algn="ctr">
            <a:solidFill>
              <a:srgbClr val="FF0000"/>
            </a:solidFill>
            <a:prstDash val="solid"/>
            <a:miter lim="800000"/>
            <a:tailEnd type="triangle"/>
          </a:ln>
          <a:effectLst/>
        </p:spPr>
      </p:cxnSp>
      <p:sp>
        <p:nvSpPr>
          <p:cNvPr id="20" name="TextBox 19">
            <a:extLst>
              <a:ext uri="{FF2B5EF4-FFF2-40B4-BE49-F238E27FC236}">
                <a16:creationId xmlns:a16="http://schemas.microsoft.com/office/drawing/2014/main" id="{96793CE7-C728-48F4-A7FF-40855D85E227}"/>
              </a:ext>
            </a:extLst>
          </p:cNvPr>
          <p:cNvSpPr txBox="1"/>
          <p:nvPr/>
        </p:nvSpPr>
        <p:spPr>
          <a:xfrm>
            <a:off x="9531824" y="1483864"/>
            <a:ext cx="2380005" cy="3785652"/>
          </a:xfrm>
          <a:prstGeom prst="rect">
            <a:avLst/>
          </a:prstGeom>
          <a:noFill/>
        </p:spPr>
        <p:txBody>
          <a:bodyPr wrap="square">
            <a:spAutoFit/>
          </a:bodyPr>
          <a:lstStyle/>
          <a:p>
            <a:pPr defTabSz="457200"/>
            <a:r>
              <a:rPr lang="en-GB" sz="1200" b="1" dirty="0">
                <a:solidFill>
                  <a:prstClr val="black"/>
                </a:solidFill>
                <a:latin typeface="Arial" panose="020B0604020202020204" pitchFamily="34" charset="0"/>
                <a:cs typeface="Arial" panose="020B0604020202020204" pitchFamily="34" charset="0"/>
              </a:rPr>
              <a:t>Immunisations:</a:t>
            </a:r>
          </a:p>
          <a:p>
            <a:pPr marL="171450" indent="-171450">
              <a:buFontTx/>
              <a:buChar char="-"/>
            </a:pPr>
            <a:r>
              <a:rPr lang="en-GB" sz="1200" dirty="0">
                <a:solidFill>
                  <a:prstClr val="black"/>
                </a:solidFill>
                <a:latin typeface="Arial" panose="020B0604020202020204" pitchFamily="34" charset="0"/>
                <a:cs typeface="Arial" panose="020B0604020202020204" pitchFamily="34" charset="0"/>
              </a:rPr>
              <a:t>Lack of reason for declining vaccinations recorded in the clinical record to establish if capacity assessment was required and undertaken.</a:t>
            </a:r>
          </a:p>
          <a:p>
            <a:pPr marL="171450" indent="-171450">
              <a:buFontTx/>
              <a:buChar char="-"/>
            </a:pPr>
            <a:r>
              <a:rPr lang="en-GB" sz="1200" dirty="0">
                <a:solidFill>
                  <a:prstClr val="black"/>
                </a:solidFill>
                <a:latin typeface="Arial" panose="020B0604020202020204" pitchFamily="34" charset="0"/>
                <a:cs typeface="Arial" panose="020B0604020202020204" pitchFamily="34" charset="0"/>
              </a:rPr>
              <a:t>Consider repeat / increased frequency of pneumococcal vaccinations for the clinically vulnerable, particularly those with a history of respiratory illness.</a:t>
            </a:r>
          </a:p>
          <a:p>
            <a:pPr marL="171450" indent="-171450">
              <a:buFontTx/>
              <a:buChar char="-"/>
            </a:pPr>
            <a:r>
              <a:rPr lang="en-GB" sz="1200" dirty="0">
                <a:solidFill>
                  <a:prstClr val="black"/>
                </a:solidFill>
                <a:latin typeface="Arial" panose="020B0604020202020204" pitchFamily="34" charset="0"/>
                <a:cs typeface="Arial" panose="020B0604020202020204" pitchFamily="34" charset="0"/>
              </a:rPr>
              <a:t>No provision of vaccinations since 2021 and no indication of follow up referenced in notes.</a:t>
            </a:r>
          </a:p>
          <a:p>
            <a:pPr marL="171450" indent="-171450">
              <a:buFontTx/>
              <a:buChar char="-"/>
            </a:pPr>
            <a:r>
              <a:rPr lang="en-GB" sz="1200" dirty="0">
                <a:solidFill>
                  <a:prstClr val="black"/>
                </a:solidFill>
                <a:latin typeface="Arial" panose="020B0604020202020204" pitchFamily="34" charset="0"/>
                <a:cs typeface="Arial" panose="020B0604020202020204" pitchFamily="34" charset="0"/>
              </a:rPr>
              <a:t>Immunisations must be regularly </a:t>
            </a:r>
            <a:r>
              <a:rPr lang="en-GB" sz="1200" dirty="0" err="1">
                <a:solidFill>
                  <a:prstClr val="black"/>
                </a:solidFill>
                <a:latin typeface="Arial" panose="020B0604020202020204" pitchFamily="34" charset="0"/>
                <a:cs typeface="Arial" panose="020B0604020202020204" pitchFamily="34" charset="0"/>
              </a:rPr>
              <a:t>offeref</a:t>
            </a:r>
            <a:r>
              <a:rPr lang="en-GB" sz="1200" dirty="0">
                <a:solidFill>
                  <a:prstClr val="black"/>
                </a:solidFill>
                <a:latin typeface="Arial" panose="020B0604020202020204" pitchFamily="34" charset="0"/>
                <a:cs typeface="Arial" panose="020B0604020202020204" pitchFamily="34" charset="0"/>
              </a:rPr>
              <a:t>, invitations sent / provided and followed up.</a:t>
            </a:r>
          </a:p>
        </p:txBody>
      </p:sp>
      <p:sp>
        <p:nvSpPr>
          <p:cNvPr id="26" name="TextBox 25">
            <a:extLst>
              <a:ext uri="{FF2B5EF4-FFF2-40B4-BE49-F238E27FC236}">
                <a16:creationId xmlns:a16="http://schemas.microsoft.com/office/drawing/2014/main" id="{5CF1A958-8277-4DF1-9EB6-2E0AE28F8233}"/>
              </a:ext>
            </a:extLst>
          </p:cNvPr>
          <p:cNvSpPr txBox="1"/>
          <p:nvPr/>
        </p:nvSpPr>
        <p:spPr>
          <a:xfrm>
            <a:off x="4106230" y="808527"/>
            <a:ext cx="2152035" cy="2492990"/>
          </a:xfrm>
          <a:prstGeom prst="rect">
            <a:avLst/>
          </a:prstGeom>
          <a:noFill/>
        </p:spPr>
        <p:txBody>
          <a:bodyPr wrap="square">
            <a:spAutoFit/>
          </a:bodyPr>
          <a:lstStyle/>
          <a:p>
            <a:pPr defTabSz="457200"/>
            <a:r>
              <a:rPr lang="en-GB" sz="1200" b="1" dirty="0">
                <a:solidFill>
                  <a:prstClr val="black"/>
                </a:solidFill>
                <a:latin typeface="Arial" panose="020B0604020202020204" pitchFamily="34" charset="0"/>
                <a:cs typeface="Arial" panose="020B0604020202020204" pitchFamily="34" charset="0"/>
              </a:rPr>
              <a:t>Delayed Diagnosis:</a:t>
            </a:r>
          </a:p>
          <a:p>
            <a:pPr marL="171450" indent="-171450">
              <a:buFontTx/>
              <a:buChar char="-"/>
            </a:pPr>
            <a:r>
              <a:rPr lang="en-GB" sz="1200" dirty="0">
                <a:solidFill>
                  <a:prstClr val="black"/>
                </a:solidFill>
                <a:latin typeface="Arial" panose="020B0604020202020204" pitchFamily="34" charset="0"/>
                <a:cs typeface="Arial" panose="020B0604020202020204" pitchFamily="34" charset="0"/>
              </a:rPr>
              <a:t>Aspiration pneumonia not considered as a potential diagnosis on admission, despite past medical and social history, therefore delaying the commencement of the optimum antibiotic treatment regime.</a:t>
            </a:r>
          </a:p>
          <a:p>
            <a:pPr marL="171450" indent="-171450">
              <a:buFontTx/>
              <a:buChar char="-"/>
            </a:pPr>
            <a:r>
              <a:rPr lang="en-GB" sz="1200" dirty="0">
                <a:solidFill>
                  <a:prstClr val="black"/>
                </a:solidFill>
                <a:latin typeface="Arial" panose="020B0604020202020204" pitchFamily="34" charset="0"/>
                <a:cs typeface="Arial" panose="020B0604020202020204" pitchFamily="34" charset="0"/>
              </a:rPr>
              <a:t>Potential delay in diagnosing heart infection.</a:t>
            </a:r>
          </a:p>
          <a:p>
            <a:pPr algn="ctr"/>
            <a:endParaRPr lang="en-GB" sz="1200" dirty="0">
              <a:solidFill>
                <a:prstClr val="black"/>
              </a:solidFill>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2AA78B22-BA53-49BA-9E8D-BE3C96E64BA1}"/>
              </a:ext>
            </a:extLst>
          </p:cNvPr>
          <p:cNvSpPr txBox="1"/>
          <p:nvPr/>
        </p:nvSpPr>
        <p:spPr>
          <a:xfrm>
            <a:off x="3686190" y="4570979"/>
            <a:ext cx="2739763" cy="2308324"/>
          </a:xfrm>
          <a:prstGeom prst="rect">
            <a:avLst/>
          </a:prstGeom>
          <a:noFill/>
        </p:spPr>
        <p:txBody>
          <a:bodyPr wrap="square">
            <a:spAutoFit/>
          </a:bodyPr>
          <a:lstStyle/>
          <a:p>
            <a:pPr defTabSz="457200"/>
            <a:r>
              <a:rPr lang="en-GB" sz="1200" b="1" dirty="0">
                <a:solidFill>
                  <a:prstClr val="black"/>
                </a:solidFill>
                <a:latin typeface="Arial" panose="020B0604020202020204" pitchFamily="34" charset="0"/>
                <a:cs typeface="Arial" panose="020B0604020202020204" pitchFamily="34" charset="0"/>
              </a:rPr>
              <a:t>Delays in care / treatment:</a:t>
            </a:r>
          </a:p>
          <a:p>
            <a:pPr marL="171450" indent="-171450">
              <a:buFontTx/>
              <a:buChar char="-"/>
            </a:pPr>
            <a:r>
              <a:rPr lang="en-GB" sz="1200" dirty="0">
                <a:solidFill>
                  <a:prstClr val="black"/>
                </a:solidFill>
                <a:latin typeface="Arial" panose="020B0604020202020204" pitchFamily="34" charset="0"/>
                <a:cs typeface="Arial" panose="020B0604020202020204" pitchFamily="34" charset="0"/>
              </a:rPr>
              <a:t>No evidence in documentation that the Orthopaedic referral was actioned.</a:t>
            </a:r>
          </a:p>
          <a:p>
            <a:pPr marL="171450" indent="-171450">
              <a:buFontTx/>
              <a:buChar char="-"/>
            </a:pPr>
            <a:r>
              <a:rPr lang="en-GB" sz="1200" dirty="0">
                <a:solidFill>
                  <a:prstClr val="black"/>
                </a:solidFill>
                <a:latin typeface="Arial" panose="020B0604020202020204" pitchFamily="34" charset="0"/>
                <a:cs typeface="Arial" panose="020B0604020202020204" pitchFamily="34" charset="0"/>
              </a:rPr>
              <a:t>Referrals to vascular specialists do not appear to have led to any appointments / consultations, so his heart failure was not diagnosed; medications were therefore being given to treat symptoms rather than an identified cause. </a:t>
            </a:r>
          </a:p>
        </p:txBody>
      </p:sp>
      <p:sp>
        <p:nvSpPr>
          <p:cNvPr id="3" name="TextBox 2">
            <a:extLst>
              <a:ext uri="{FF2B5EF4-FFF2-40B4-BE49-F238E27FC236}">
                <a16:creationId xmlns:a16="http://schemas.microsoft.com/office/drawing/2014/main" id="{238EB43B-1CE9-40AA-9020-BCF78E1A4A8C}"/>
              </a:ext>
            </a:extLst>
          </p:cNvPr>
          <p:cNvSpPr txBox="1"/>
          <p:nvPr/>
        </p:nvSpPr>
        <p:spPr>
          <a:xfrm>
            <a:off x="6703645" y="4647585"/>
            <a:ext cx="2701414" cy="1569660"/>
          </a:xfrm>
          <a:prstGeom prst="rect">
            <a:avLst/>
          </a:prstGeom>
          <a:noFill/>
        </p:spPr>
        <p:txBody>
          <a:bodyPr wrap="square">
            <a:spAutoFit/>
          </a:bodyPr>
          <a:lstStyle/>
          <a:p>
            <a:pPr defTabSz="457200"/>
            <a:r>
              <a:rPr lang="en-GB" sz="1200" b="1" dirty="0">
                <a:solidFill>
                  <a:prstClr val="black"/>
                </a:solidFill>
                <a:latin typeface="Arial" panose="020B0604020202020204" pitchFamily="34" charset="0"/>
                <a:cs typeface="Arial" panose="020B0604020202020204" pitchFamily="34" charset="0"/>
              </a:rPr>
              <a:t>Health Passport:</a:t>
            </a:r>
          </a:p>
          <a:p>
            <a:pPr marL="171450" indent="-171450">
              <a:buFontTx/>
              <a:buChar char="-"/>
            </a:pPr>
            <a:r>
              <a:rPr lang="en-GB" sz="1200" dirty="0">
                <a:solidFill>
                  <a:prstClr val="black"/>
                </a:solidFill>
                <a:latin typeface="Arial" panose="020B0604020202020204" pitchFamily="34" charset="0"/>
                <a:cs typeface="Arial" panose="020B0604020202020204" pitchFamily="34" charset="0"/>
              </a:rPr>
              <a:t>No Health Passport referred to throughout the notes</a:t>
            </a:r>
          </a:p>
          <a:p>
            <a:pPr marL="171450" indent="-171450">
              <a:buFontTx/>
              <a:buChar char="-"/>
            </a:pPr>
            <a:r>
              <a:rPr lang="en-GB" sz="1200" dirty="0">
                <a:solidFill>
                  <a:prstClr val="black"/>
                </a:solidFill>
                <a:latin typeface="Arial" panose="020B0604020202020204" pitchFamily="34" charset="0"/>
                <a:cs typeface="Arial" panose="020B0604020202020204" pitchFamily="34" charset="0"/>
              </a:rPr>
              <a:t>Late completion of Health passport</a:t>
            </a:r>
          </a:p>
          <a:p>
            <a:pPr marL="171450" indent="-171450">
              <a:buFontTx/>
              <a:buChar char="-"/>
            </a:pPr>
            <a:r>
              <a:rPr lang="en-GB" sz="1200" dirty="0">
                <a:solidFill>
                  <a:prstClr val="black"/>
                </a:solidFill>
                <a:latin typeface="Arial" panose="020B0604020202020204" pitchFamily="34" charset="0"/>
                <a:cs typeface="Arial" panose="020B0604020202020204" pitchFamily="34" charset="0"/>
              </a:rPr>
              <a:t>No evidence of a Health Passport being in place / used.</a:t>
            </a:r>
          </a:p>
          <a:p>
            <a:pPr marL="171450" indent="-171450">
              <a:buFontTx/>
              <a:buChar char="-"/>
            </a:pPr>
            <a:r>
              <a:rPr lang="en-GB" sz="1200" dirty="0">
                <a:solidFill>
                  <a:prstClr val="black"/>
                </a:solidFill>
                <a:latin typeface="Arial" panose="020B0604020202020204" pitchFamily="34" charset="0"/>
                <a:cs typeface="Arial" panose="020B0604020202020204" pitchFamily="34" charset="0"/>
              </a:rPr>
              <a:t>No reference to Health Passport</a:t>
            </a:r>
          </a:p>
        </p:txBody>
      </p:sp>
      <p:sp>
        <p:nvSpPr>
          <p:cNvPr id="50" name="Rectangle: Rounded Corners 49">
            <a:extLst>
              <a:ext uri="{FF2B5EF4-FFF2-40B4-BE49-F238E27FC236}">
                <a16:creationId xmlns:a16="http://schemas.microsoft.com/office/drawing/2014/main" id="{214F0E25-52E9-F6AC-5F07-CC5B4A680814}"/>
              </a:ext>
            </a:extLst>
          </p:cNvPr>
          <p:cNvSpPr/>
          <p:nvPr/>
        </p:nvSpPr>
        <p:spPr>
          <a:xfrm>
            <a:off x="6618597" y="876234"/>
            <a:ext cx="2540731" cy="3071430"/>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5EB8"/>
              </a:solidFill>
              <a:effectLst/>
              <a:uLnTx/>
              <a:uFillTx/>
              <a:latin typeface="Arial" panose="020B0604020202020204" pitchFamily="34" charset="0"/>
              <a:ea typeface="+mn-ea"/>
              <a:cs typeface="Arial" panose="020B0604020202020204" pitchFamily="34" charset="0"/>
            </a:endParaRPr>
          </a:p>
        </p:txBody>
      </p:sp>
      <p:sp>
        <p:nvSpPr>
          <p:cNvPr id="53" name="TextBox 52">
            <a:extLst>
              <a:ext uri="{FF2B5EF4-FFF2-40B4-BE49-F238E27FC236}">
                <a16:creationId xmlns:a16="http://schemas.microsoft.com/office/drawing/2014/main" id="{B142B621-268D-3798-4C2B-A8D906FF1B90}"/>
              </a:ext>
            </a:extLst>
          </p:cNvPr>
          <p:cNvSpPr txBox="1"/>
          <p:nvPr/>
        </p:nvSpPr>
        <p:spPr>
          <a:xfrm>
            <a:off x="6730112" y="888455"/>
            <a:ext cx="2380005" cy="3046988"/>
          </a:xfrm>
          <a:prstGeom prst="rect">
            <a:avLst/>
          </a:prstGeom>
          <a:noFill/>
        </p:spPr>
        <p:txBody>
          <a:bodyPr wrap="square">
            <a:spAutoFit/>
          </a:bodyPr>
          <a:lstStyle/>
          <a:p>
            <a:pPr defTabSz="457200"/>
            <a:r>
              <a:rPr lang="en-GB" sz="1200" b="1" dirty="0">
                <a:solidFill>
                  <a:prstClr val="black"/>
                </a:solidFill>
                <a:latin typeface="Arial" panose="020B0604020202020204" pitchFamily="34" charset="0"/>
                <a:cs typeface="Arial" panose="020B0604020202020204" pitchFamily="34" charset="0"/>
              </a:rPr>
              <a:t>Communication – family and carers:</a:t>
            </a:r>
          </a:p>
          <a:p>
            <a:pPr marL="171450" indent="-171450">
              <a:buFontTx/>
              <a:buChar char="-"/>
            </a:pPr>
            <a:r>
              <a:rPr lang="en-GB" sz="1200" dirty="0">
                <a:solidFill>
                  <a:prstClr val="black"/>
                </a:solidFill>
                <a:latin typeface="Arial" panose="020B0604020202020204" pitchFamily="34" charset="0"/>
                <a:cs typeface="Arial" panose="020B0604020202020204" pitchFamily="34" charset="0"/>
              </a:rPr>
              <a:t>Ensure good communication methods between hospital staff and visitors / carers to enable any queries or concerns to be safely raised.</a:t>
            </a:r>
          </a:p>
          <a:p>
            <a:pPr marL="171450" indent="-171450">
              <a:buFontTx/>
              <a:buChar char="-"/>
            </a:pPr>
            <a:r>
              <a:rPr lang="en-GB" sz="1200" dirty="0">
                <a:solidFill>
                  <a:prstClr val="black"/>
                </a:solidFill>
                <a:latin typeface="Arial" panose="020B0604020202020204" pitchFamily="34" charset="0"/>
                <a:cs typeface="Arial" panose="020B0604020202020204" pitchFamily="34" charset="0"/>
              </a:rPr>
              <a:t> Consistency in approach and support allows families to seek the right help Area of improvement.</a:t>
            </a:r>
          </a:p>
          <a:p>
            <a:pPr marL="171450" indent="-171450">
              <a:buFontTx/>
              <a:buChar char="-"/>
            </a:pPr>
            <a:r>
              <a:rPr lang="en-GB" sz="1200" dirty="0">
                <a:solidFill>
                  <a:prstClr val="black"/>
                </a:solidFill>
                <a:latin typeface="Arial" panose="020B0604020202020204" pitchFamily="34" charset="0"/>
                <a:cs typeface="Arial" panose="020B0604020202020204" pitchFamily="34" charset="0"/>
              </a:rPr>
              <a:t>Poor understanding of the criteria for LPA and Guardianship from Primary Care e.g. information was not initially shared with the sister</a:t>
            </a:r>
          </a:p>
        </p:txBody>
      </p:sp>
      <p:cxnSp>
        <p:nvCxnSpPr>
          <p:cNvPr id="56" name="Straight Arrow Connector 55">
            <a:extLst>
              <a:ext uri="{FF2B5EF4-FFF2-40B4-BE49-F238E27FC236}">
                <a16:creationId xmlns:a16="http://schemas.microsoft.com/office/drawing/2014/main" id="{D4248DB5-3DCF-DD93-F4B9-2FF19EEFEF2E}"/>
              </a:ext>
            </a:extLst>
          </p:cNvPr>
          <p:cNvCxnSpPr>
            <a:cxnSpLocks/>
          </p:cNvCxnSpPr>
          <p:nvPr/>
        </p:nvCxnSpPr>
        <p:spPr>
          <a:xfrm flipV="1">
            <a:off x="6187677" y="2881996"/>
            <a:ext cx="326521" cy="419521"/>
          </a:xfrm>
          <a:prstGeom prst="straightConnector1">
            <a:avLst/>
          </a:prstGeom>
          <a:noFill/>
          <a:ln w="6350" cap="flat" cmpd="sng" algn="ctr">
            <a:solidFill>
              <a:srgbClr val="FF0000"/>
            </a:solidFill>
            <a:prstDash val="solid"/>
            <a:miter lim="800000"/>
            <a:tailEnd type="triangle"/>
          </a:ln>
          <a:effectLst/>
        </p:spPr>
      </p:cxnSp>
    </p:spTree>
    <p:extLst>
      <p:ext uri="{BB962C8B-B14F-4D97-AF65-F5344CB8AC3E}">
        <p14:creationId xmlns:p14="http://schemas.microsoft.com/office/powerpoint/2010/main" val="19353737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4A8BFA-F3C6-485F-34F3-F72C8CF7C4D7}"/>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0F074EC4-D150-B3FB-8B88-37ECB20382B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D5D48BDA-59EC-DE16-1C2B-44A220D5E7E9}"/>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5B19DCDF-1936-3DC4-AE9F-F8F9B70D9C08}"/>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4A07171B-A5B7-A051-376B-AAEFF310CC56}"/>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852D1424-E495-C2EF-49D9-D976776ACA62}"/>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53814AAE-18DA-A522-200F-F2EF73A57D93}"/>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C5B28D72-0239-CA57-EC2B-1C6668987A6B}"/>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46F1DE44-7356-0D21-BCFB-57EBC9AB29F6}"/>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E9FEEADE-EABE-C176-2972-D8499B6591A7}"/>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747A4001-37D8-D09A-C728-6A296C4615FE}"/>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EFEB693A-4F18-A959-2640-E76833025755}"/>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0801F54E-68D9-3C15-F703-7B15E8CE9ABC}"/>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2B4B5802-2870-12B8-5D9F-FF2AC3B8471E}"/>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E506A92D-582D-C014-E533-F635982A4DD4}"/>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8607919C-9A06-2A04-6A6F-6931C6B3D565}"/>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117F5383-2CFC-63BA-26B3-23C05F12570D}"/>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2" name="Title 1">
            <a:extLst>
              <a:ext uri="{FF2B5EF4-FFF2-40B4-BE49-F238E27FC236}">
                <a16:creationId xmlns:a16="http://schemas.microsoft.com/office/drawing/2014/main" id="{E68793E7-E59B-4EC7-AB2B-97E6264F114C}"/>
              </a:ext>
            </a:extLst>
          </p:cNvPr>
          <p:cNvSpPr txBox="1">
            <a:spLocks/>
          </p:cNvSpPr>
          <p:nvPr/>
        </p:nvSpPr>
        <p:spPr>
          <a:xfrm>
            <a:off x="446777" y="319274"/>
            <a:ext cx="8105040" cy="49171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rgbClr val="005EB8"/>
                </a:solidFill>
                <a:latin typeface="Arial" panose="020B0604020202020204" pitchFamily="34" charset="0"/>
                <a:cs typeface="Arial" panose="020B0604020202020204" pitchFamily="34" charset="0"/>
              </a:rPr>
              <a:t>Action from Learning - Our People’s Stories</a:t>
            </a:r>
          </a:p>
        </p:txBody>
      </p:sp>
      <p:sp>
        <p:nvSpPr>
          <p:cNvPr id="3" name="Content Placeholder 2">
            <a:extLst>
              <a:ext uri="{FF2B5EF4-FFF2-40B4-BE49-F238E27FC236}">
                <a16:creationId xmlns:a16="http://schemas.microsoft.com/office/drawing/2014/main" id="{B58C11D1-C095-40CB-B4AE-6B8FB4684B7F}"/>
              </a:ext>
            </a:extLst>
          </p:cNvPr>
          <p:cNvSpPr txBox="1">
            <a:spLocks/>
          </p:cNvSpPr>
          <p:nvPr/>
        </p:nvSpPr>
        <p:spPr>
          <a:xfrm>
            <a:off x="154103" y="1304454"/>
            <a:ext cx="7077970" cy="4809536"/>
          </a:xfrm>
          <a:prstGeom prst="rect">
            <a:avLst/>
          </a:prstGeom>
          <a:solidFill>
            <a:schemeClr val="accent2">
              <a:lumMod val="20000"/>
              <a:lumOff val="80000"/>
            </a:schemeClr>
          </a:solidFill>
          <a:ln w="28575">
            <a:solidFill>
              <a:schemeClr val="tx1"/>
            </a:solidFill>
          </a:ln>
        </p:spPr>
        <p:txBody>
          <a:bodyPr vert="horz" lIns="91440" tIns="45720" rIns="91440" bIns="45720" rtlCol="0" anchor="ctr">
            <a:noAutofit/>
          </a:bodyP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sz="1300" b="1" dirty="0">
                <a:solidFill>
                  <a:schemeClr val="tx1"/>
                </a:solidFill>
                <a:latin typeface="Arial" panose="020B0604020202020204" pitchFamily="34" charset="0"/>
                <a:cs typeface="Arial" panose="020B0604020202020204" pitchFamily="34" charset="0"/>
              </a:rPr>
              <a:t>Pen Portrait 1 (ref 24051) LD - Focused review</a:t>
            </a:r>
          </a:p>
          <a:p>
            <a:pPr algn="just"/>
            <a:r>
              <a:rPr lang="en-GB" dirty="0">
                <a:solidFill>
                  <a:schemeClr val="tx1"/>
                </a:solidFill>
                <a:latin typeface="Arial" panose="020B0604020202020204" pitchFamily="34" charset="0"/>
                <a:cs typeface="Arial" panose="020B0604020202020204" pitchFamily="34" charset="0"/>
              </a:rPr>
              <a:t>84-year-old lady with Moderate to severe learning disability</a:t>
            </a:r>
          </a:p>
          <a:p>
            <a:pPr algn="just"/>
            <a:r>
              <a:rPr lang="en-GB" dirty="0">
                <a:solidFill>
                  <a:schemeClr val="tx1"/>
                </a:solidFill>
                <a:latin typeface="Arial" panose="020B0604020202020204" pitchFamily="34" charset="0"/>
                <a:cs typeface="Arial" panose="020B0604020202020204" pitchFamily="34" charset="0"/>
              </a:rPr>
              <a:t>Primary cause of death – Secondary Colorectal carcinoma</a:t>
            </a:r>
          </a:p>
          <a:p>
            <a:pPr algn="just"/>
            <a:r>
              <a:rPr lang="en-GB" dirty="0">
                <a:solidFill>
                  <a:schemeClr val="tx1"/>
                </a:solidFill>
                <a:latin typeface="Arial" panose="020B0604020202020204" pitchFamily="34" charset="0"/>
                <a:cs typeface="Arial" panose="020B0604020202020204" pitchFamily="34" charset="0"/>
              </a:rPr>
              <a:t>This lady lived in a residential care home. Due to closure she moved to a new home 3 months prior to her death and changed GP practice to accommodate. Her sister was very supportive and involved in her care. She enjoyed trips out e.g. to theme parks and loved Christmas. She was well loved and had an affinity with animals.</a:t>
            </a:r>
          </a:p>
          <a:p>
            <a:pPr algn="just"/>
            <a:r>
              <a:rPr lang="en-GB" dirty="0">
                <a:solidFill>
                  <a:schemeClr val="tx1"/>
                </a:solidFill>
                <a:latin typeface="Arial" panose="020B0604020202020204" pitchFamily="34" charset="0"/>
                <a:cs typeface="Arial" panose="020B0604020202020204" pitchFamily="34" charset="0"/>
              </a:rPr>
              <a:t>Prior to her last illness she was mobile with aids and could eat and drink independently following SALT guidelines. Annual health checks discussed her diet due to being obese but limited further support. She required assistance with personal care and wore pads to support any urine related accidents. She had epilepsy and hypothyroidism both managed with medication. Some confusion arose with the sister / GP around the management of her epilepsy and LPA. In 2018, she was diagnosed with schizoaffective disorder and managed well under CTPLD Psychiatry and medication. Care plan in place. Following a series of falls she was referred to the Falls clinic and appropriate support put in place, e.g. rails.</a:t>
            </a:r>
          </a:p>
          <a:p>
            <a:pPr algn="just"/>
            <a:r>
              <a:rPr lang="en-GB" dirty="0">
                <a:solidFill>
                  <a:schemeClr val="tx1"/>
                </a:solidFill>
                <a:latin typeface="Arial" panose="020B0604020202020204" pitchFamily="34" charset="0"/>
                <a:cs typeface="Arial" panose="020B0604020202020204" pitchFamily="34" charset="0"/>
              </a:rPr>
              <a:t>In 2008 she had surgery for Colorectal cancer and considerably outlived her prognosis. Bowel screening was positive in 2023 and following an ED visit for rectal bleeding, diagnosed with a recurrence of her cancer. A best interest decision was made involving her sister, and she was referred to Palliative care. She was found not to have capacity. </a:t>
            </a:r>
          </a:p>
          <a:p>
            <a:pPr algn="just"/>
            <a:r>
              <a:rPr lang="en-GB" dirty="0">
                <a:solidFill>
                  <a:schemeClr val="tx1"/>
                </a:solidFill>
                <a:latin typeface="Arial" panose="020B0604020202020204" pitchFamily="34" charset="0"/>
                <a:cs typeface="Arial" panose="020B0604020202020204" pitchFamily="34" charset="0"/>
              </a:rPr>
              <a:t>She returned home. DNACPR and Respect forms were completed and Just in case medications prescribed. All immunisations were up to date and AHC completed in the last year. No reference to health passport. Cancer screenings were out of scope due to age. LD liaison nurse supported with colorectal appointments when concerns raised. Reasonable adjustments actioned.</a:t>
            </a:r>
          </a:p>
          <a:p>
            <a:pPr algn="just"/>
            <a:r>
              <a:rPr lang="en-GB" dirty="0">
                <a:solidFill>
                  <a:schemeClr val="tx1"/>
                </a:solidFill>
                <a:latin typeface="Arial" panose="020B0604020202020204" pitchFamily="34" charset="0"/>
                <a:cs typeface="Arial" panose="020B0604020202020204" pitchFamily="34" charset="0"/>
              </a:rPr>
              <a:t>The Community matron worked hard with staff to ensure she could remain in her care home.</a:t>
            </a:r>
          </a:p>
          <a:p>
            <a:pPr algn="just"/>
            <a:r>
              <a:rPr lang="en-GB" dirty="0">
                <a:solidFill>
                  <a:schemeClr val="tx1"/>
                </a:solidFill>
                <a:latin typeface="Arial" panose="020B0604020202020204" pitchFamily="34" charset="0"/>
                <a:cs typeface="Arial" panose="020B0604020202020204" pitchFamily="34" charset="0"/>
              </a:rPr>
              <a:t>She passed peacefully in her home with her sister present.</a:t>
            </a:r>
          </a:p>
        </p:txBody>
      </p:sp>
      <p:sp>
        <p:nvSpPr>
          <p:cNvPr id="5" name="TextBox 4">
            <a:extLst>
              <a:ext uri="{FF2B5EF4-FFF2-40B4-BE49-F238E27FC236}">
                <a16:creationId xmlns:a16="http://schemas.microsoft.com/office/drawing/2014/main" id="{2112A77E-5370-4B64-4DEA-A762ACC79DA6}"/>
              </a:ext>
            </a:extLst>
          </p:cNvPr>
          <p:cNvSpPr txBox="1"/>
          <p:nvPr/>
        </p:nvSpPr>
        <p:spPr>
          <a:xfrm>
            <a:off x="154103" y="744010"/>
            <a:ext cx="10475796" cy="523220"/>
          </a:xfrm>
          <a:prstGeom prst="rect">
            <a:avLst/>
          </a:prstGeom>
          <a:noFill/>
        </p:spPr>
        <p:txBody>
          <a:bodyPr wrap="square" rtlCol="0">
            <a:spAutoFit/>
          </a:bodyPr>
          <a:lstStyle/>
          <a:p>
            <a:pPr algn="just"/>
            <a:r>
              <a:rPr lang="en-GB" sz="1400" dirty="0">
                <a:latin typeface="Arial" panose="020B0604020202020204" pitchFamily="34" charset="0"/>
                <a:cs typeface="Arial" panose="020B0604020202020204" pitchFamily="34" charset="0"/>
              </a:rPr>
              <a:t>The six following case examples, showing how fulfilled people’s lives can be, and the problems that can then arise when they experience deterioration. We have highlighted the good practice and learning identified:</a:t>
            </a:r>
          </a:p>
        </p:txBody>
      </p:sp>
      <p:graphicFrame>
        <p:nvGraphicFramePr>
          <p:cNvPr id="6" name="Table 5">
            <a:extLst>
              <a:ext uri="{FF2B5EF4-FFF2-40B4-BE49-F238E27FC236}">
                <a16:creationId xmlns:a16="http://schemas.microsoft.com/office/drawing/2014/main" id="{EB9C4371-12DA-65F2-A1A5-54FC33260EF4}"/>
              </a:ext>
            </a:extLst>
          </p:cNvPr>
          <p:cNvGraphicFramePr>
            <a:graphicFrameLocks noGrp="1"/>
          </p:cNvGraphicFramePr>
          <p:nvPr>
            <p:extLst>
              <p:ext uri="{D42A27DB-BD31-4B8C-83A1-F6EECF244321}">
                <p14:modId xmlns:p14="http://schemas.microsoft.com/office/powerpoint/2010/main" val="4048224503"/>
              </p:ext>
            </p:extLst>
          </p:nvPr>
        </p:nvGraphicFramePr>
        <p:xfrm>
          <a:off x="7297037" y="1304454"/>
          <a:ext cx="4722697" cy="3778023"/>
        </p:xfrm>
        <a:graphic>
          <a:graphicData uri="http://schemas.openxmlformats.org/drawingml/2006/table">
            <a:tbl>
              <a:tblPr firstRow="1" firstCol="1" bandRow="1">
                <a:tableStyleId>{5C22544A-7EE6-4342-B048-85BDC9FD1C3A}</a:tableStyleId>
              </a:tblPr>
              <a:tblGrid>
                <a:gridCol w="1016543">
                  <a:extLst>
                    <a:ext uri="{9D8B030D-6E8A-4147-A177-3AD203B41FA5}">
                      <a16:colId xmlns:a16="http://schemas.microsoft.com/office/drawing/2014/main" val="1404072000"/>
                    </a:ext>
                  </a:extLst>
                </a:gridCol>
                <a:gridCol w="3706154">
                  <a:extLst>
                    <a:ext uri="{9D8B030D-6E8A-4147-A177-3AD203B41FA5}">
                      <a16:colId xmlns:a16="http://schemas.microsoft.com/office/drawing/2014/main" val="1677647220"/>
                    </a:ext>
                  </a:extLst>
                </a:gridCol>
              </a:tblGrid>
              <a:tr h="981546">
                <a:tc>
                  <a:txBody>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GB" sz="12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Grading of Care (focused only)</a:t>
                      </a:r>
                    </a:p>
                  </a:txBody>
                  <a:tcPr marL="68580" marR="68580" marT="0" marB="0">
                    <a:solidFill>
                      <a:srgbClr val="FFFF00"/>
                    </a:solidFill>
                  </a:tcPr>
                </a:tc>
                <a:tc>
                  <a:txBody>
                    <a:bodyPr/>
                    <a:lstStyle/>
                    <a:p>
                      <a:pPr>
                        <a:lnSpc>
                          <a:spcPct val="115000"/>
                        </a:lnSpc>
                        <a:spcAft>
                          <a:spcPts val="800"/>
                        </a:spcAft>
                      </a:pPr>
                      <a:r>
                        <a:rPr lang="en-GB" sz="1200" b="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5 – Good care</a:t>
                      </a:r>
                    </a:p>
                  </a:txBody>
                  <a:tcPr marL="68580" marR="68580" marT="0" marB="0">
                    <a:solidFill>
                      <a:schemeClr val="accent4">
                        <a:lumMod val="20000"/>
                        <a:lumOff val="80000"/>
                      </a:schemeClr>
                    </a:solidFill>
                  </a:tcPr>
                </a:tc>
                <a:extLst>
                  <a:ext uri="{0D108BD9-81ED-4DB2-BD59-A6C34878D82A}">
                    <a16:rowId xmlns:a16="http://schemas.microsoft.com/office/drawing/2014/main" val="2555535720"/>
                  </a:ext>
                </a:extLst>
              </a:tr>
              <a:tr h="0">
                <a:tc>
                  <a:txBody>
                    <a:bodyPr/>
                    <a:lstStyle/>
                    <a:p>
                      <a:pPr>
                        <a:lnSpc>
                          <a:spcPct val="115000"/>
                        </a:lnSpc>
                        <a:spcAft>
                          <a:spcPts val="800"/>
                        </a:spcAft>
                      </a:pPr>
                      <a:r>
                        <a:rPr lang="en-GB" sz="1200" kern="100" dirty="0">
                          <a:effectLst/>
                          <a:latin typeface="Arial" panose="020B0604020202020204" pitchFamily="34" charset="0"/>
                          <a:cs typeface="Arial" panose="020B0604020202020204" pitchFamily="34" charset="0"/>
                        </a:rPr>
                        <a:t>Acronyms explained</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solidFill>
                      <a:schemeClr val="accent2">
                        <a:lumMod val="75000"/>
                      </a:schemeClr>
                    </a:solidFill>
                  </a:tcPr>
                </a:tc>
                <a:tc>
                  <a:txBody>
                    <a:bodyPr/>
                    <a:lstStyle/>
                    <a:p>
                      <a:pPr>
                        <a:lnSpc>
                          <a:spcPct val="115000"/>
                        </a:lnSpc>
                        <a:spcAft>
                          <a:spcPts val="800"/>
                        </a:spcAft>
                      </a:pPr>
                      <a:r>
                        <a:rPr lang="en-GB" sz="12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DNACPR – Do not attempt cardio-pulmonary resuscitation</a:t>
                      </a:r>
                    </a:p>
                    <a:p>
                      <a:pPr>
                        <a:lnSpc>
                          <a:spcPct val="115000"/>
                        </a:lnSpc>
                        <a:spcAft>
                          <a:spcPts val="800"/>
                        </a:spcAft>
                      </a:pPr>
                      <a:r>
                        <a:rPr lang="en-GB" sz="12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LD – Learning disability</a:t>
                      </a:r>
                    </a:p>
                    <a:p>
                      <a:pPr>
                        <a:lnSpc>
                          <a:spcPct val="115000"/>
                        </a:lnSpc>
                        <a:spcAft>
                          <a:spcPts val="800"/>
                        </a:spcAft>
                      </a:pPr>
                      <a:r>
                        <a:rPr lang="en-GB" sz="12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ED – Emergency department</a:t>
                      </a:r>
                    </a:p>
                    <a:p>
                      <a:pPr>
                        <a:lnSpc>
                          <a:spcPct val="115000"/>
                        </a:lnSpc>
                        <a:spcAft>
                          <a:spcPts val="800"/>
                        </a:spcAft>
                      </a:pPr>
                      <a:r>
                        <a:rPr lang="en-GB" sz="12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CTPLD – Community team for People with Learning disabilities</a:t>
                      </a:r>
                    </a:p>
                    <a:p>
                      <a:pPr>
                        <a:lnSpc>
                          <a:spcPct val="115000"/>
                        </a:lnSpc>
                        <a:spcAft>
                          <a:spcPts val="800"/>
                        </a:spcAft>
                      </a:pPr>
                      <a:r>
                        <a:rPr lang="en-GB" sz="12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SALT – Speech and Language therapist</a:t>
                      </a:r>
                    </a:p>
                    <a:p>
                      <a:pPr>
                        <a:lnSpc>
                          <a:spcPct val="115000"/>
                        </a:lnSpc>
                        <a:spcAft>
                          <a:spcPts val="800"/>
                        </a:spcAft>
                      </a:pPr>
                      <a:r>
                        <a:rPr lang="en-GB" sz="12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AHC – Annual health check</a:t>
                      </a:r>
                    </a:p>
                    <a:p>
                      <a:pPr>
                        <a:lnSpc>
                          <a:spcPct val="115000"/>
                        </a:lnSpc>
                        <a:spcAft>
                          <a:spcPts val="800"/>
                        </a:spcAft>
                      </a:pPr>
                      <a:r>
                        <a:rPr lang="en-GB" sz="12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LPA – Legal Power of Attorney</a:t>
                      </a:r>
                    </a:p>
                    <a:p>
                      <a:pPr>
                        <a:lnSpc>
                          <a:spcPct val="115000"/>
                        </a:lnSpc>
                        <a:spcAft>
                          <a:spcPts val="800"/>
                        </a:spcAft>
                      </a:pPr>
                      <a:r>
                        <a:rPr lang="en-GB" sz="12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GP – General Practitioner</a:t>
                      </a:r>
                    </a:p>
                  </a:txBody>
                  <a:tcPr marL="68580" marR="68580" marT="0" marB="0">
                    <a:solidFill>
                      <a:schemeClr val="accent2">
                        <a:lumMod val="20000"/>
                        <a:lumOff val="80000"/>
                      </a:schemeClr>
                    </a:solidFill>
                  </a:tcPr>
                </a:tc>
                <a:extLst>
                  <a:ext uri="{0D108BD9-81ED-4DB2-BD59-A6C34878D82A}">
                    <a16:rowId xmlns:a16="http://schemas.microsoft.com/office/drawing/2014/main" val="2088594630"/>
                  </a:ext>
                </a:extLst>
              </a:tr>
            </a:tbl>
          </a:graphicData>
        </a:graphic>
      </p:graphicFrame>
    </p:spTree>
    <p:extLst>
      <p:ext uri="{BB962C8B-B14F-4D97-AF65-F5344CB8AC3E}">
        <p14:creationId xmlns:p14="http://schemas.microsoft.com/office/powerpoint/2010/main" val="40039327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3A83669E-6703-EEF7-B0D2-9BBFA381B61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aphicFrame>
        <p:nvGraphicFramePr>
          <p:cNvPr id="7" name="Table 6">
            <a:extLst>
              <a:ext uri="{FF2B5EF4-FFF2-40B4-BE49-F238E27FC236}">
                <a16:creationId xmlns:a16="http://schemas.microsoft.com/office/drawing/2014/main" id="{5A3393C4-4424-DE41-9E13-2959E3B01856}"/>
              </a:ext>
            </a:extLst>
          </p:cNvPr>
          <p:cNvGraphicFramePr>
            <a:graphicFrameLocks noGrp="1"/>
          </p:cNvGraphicFramePr>
          <p:nvPr>
            <p:extLst>
              <p:ext uri="{D42A27DB-BD31-4B8C-83A1-F6EECF244321}">
                <p14:modId xmlns:p14="http://schemas.microsoft.com/office/powerpoint/2010/main" val="183340497"/>
              </p:ext>
            </p:extLst>
          </p:nvPr>
        </p:nvGraphicFramePr>
        <p:xfrm>
          <a:off x="712380" y="1042310"/>
          <a:ext cx="10685722" cy="5463998"/>
        </p:xfrm>
        <a:graphic>
          <a:graphicData uri="http://schemas.openxmlformats.org/drawingml/2006/table">
            <a:tbl>
              <a:tblPr firstRow="1" bandRow="1">
                <a:tableStyleId>{5C22544A-7EE6-4342-B048-85BDC9FD1C3A}</a:tableStyleId>
              </a:tblPr>
              <a:tblGrid>
                <a:gridCol w="5295015">
                  <a:extLst>
                    <a:ext uri="{9D8B030D-6E8A-4147-A177-3AD203B41FA5}">
                      <a16:colId xmlns:a16="http://schemas.microsoft.com/office/drawing/2014/main" val="1035115800"/>
                    </a:ext>
                  </a:extLst>
                </a:gridCol>
                <a:gridCol w="5390707">
                  <a:extLst>
                    <a:ext uri="{9D8B030D-6E8A-4147-A177-3AD203B41FA5}">
                      <a16:colId xmlns:a16="http://schemas.microsoft.com/office/drawing/2014/main" val="2200783955"/>
                    </a:ext>
                  </a:extLst>
                </a:gridCol>
              </a:tblGrid>
              <a:tr h="414478">
                <a:tc>
                  <a:txBody>
                    <a:bodyPr/>
                    <a:lstStyle/>
                    <a:p>
                      <a:r>
                        <a:rPr lang="en-GB" sz="1200" dirty="0"/>
                        <a:t>Good Practice identified:</a:t>
                      </a:r>
                    </a:p>
                  </a:txBody>
                  <a:tcPr>
                    <a:solidFill>
                      <a:srgbClr val="00B050"/>
                    </a:solidFill>
                  </a:tcPr>
                </a:tc>
                <a:tc>
                  <a:txBody>
                    <a:bodyPr/>
                    <a:lstStyle/>
                    <a:p>
                      <a:r>
                        <a:rPr lang="en-GB" sz="1200" dirty="0"/>
                        <a:t>Learning identified:</a:t>
                      </a:r>
                    </a:p>
                  </a:txBody>
                  <a:tcPr/>
                </a:tc>
                <a:extLst>
                  <a:ext uri="{0D108BD9-81ED-4DB2-BD59-A6C34878D82A}">
                    <a16:rowId xmlns:a16="http://schemas.microsoft.com/office/drawing/2014/main" val="1674969339"/>
                  </a:ext>
                </a:extLst>
              </a:tr>
              <a:tr h="5007807">
                <a:tc>
                  <a:txBody>
                    <a:bodyPr/>
                    <a:lstStyle/>
                    <a:p>
                      <a:pPr marL="171450" lvl="0" indent="-171450">
                        <a:lnSpc>
                          <a:spcPct val="115000"/>
                        </a:lnSpc>
                        <a:spcAft>
                          <a:spcPts val="800"/>
                        </a:spcAft>
                        <a:buFont typeface="Arial" panose="020B0604020202020204" pitchFamily="34" charset="0"/>
                        <a:buChar char="•"/>
                      </a:pPr>
                      <a:r>
                        <a:rPr lang="en-GB" sz="1200" b="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Care home supported and trained in providing end of life care.</a:t>
                      </a:r>
                    </a:p>
                    <a:p>
                      <a:pPr marL="171450" lvl="0" indent="-171450">
                        <a:lnSpc>
                          <a:spcPct val="115000"/>
                        </a:lnSpc>
                        <a:spcAft>
                          <a:spcPts val="800"/>
                        </a:spcAft>
                        <a:buFont typeface="Arial" panose="020B0604020202020204" pitchFamily="34" charset="0"/>
                        <a:buChar char="•"/>
                      </a:pPr>
                      <a:r>
                        <a:rPr lang="en-GB" sz="1200" b="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Community matron worked hard to achieve the above.</a:t>
                      </a:r>
                    </a:p>
                    <a:p>
                      <a:pPr marL="171450" lvl="0" indent="-171450">
                        <a:lnSpc>
                          <a:spcPct val="115000"/>
                        </a:lnSpc>
                        <a:spcAft>
                          <a:spcPts val="800"/>
                        </a:spcAft>
                        <a:buFont typeface="Arial" panose="020B0604020202020204" pitchFamily="34" charset="0"/>
                        <a:buChar char="•"/>
                      </a:pPr>
                      <a:r>
                        <a:rPr lang="en-GB" sz="1200" b="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Acute liaison worked hard to get prompt appointments with colorectal adhering to reasonable adjustments, e.g. women only.</a:t>
                      </a:r>
                    </a:p>
                    <a:p>
                      <a:pPr marL="171450" lvl="0" indent="-171450">
                        <a:lnSpc>
                          <a:spcPct val="115000"/>
                        </a:lnSpc>
                        <a:spcAft>
                          <a:spcPts val="800"/>
                        </a:spcAft>
                        <a:buFont typeface="Arial" panose="020B0604020202020204" pitchFamily="34" charset="0"/>
                        <a:buChar char="•"/>
                      </a:pPr>
                      <a:r>
                        <a:rPr lang="en-GB" sz="1200" b="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Continuity of care from a carer supporting transition to her new home.</a:t>
                      </a:r>
                    </a:p>
                    <a:p>
                      <a:pPr marL="171450" lvl="0" indent="-171450">
                        <a:lnSpc>
                          <a:spcPct val="115000"/>
                        </a:lnSpc>
                        <a:spcAft>
                          <a:spcPts val="800"/>
                        </a:spcAft>
                        <a:buFont typeface="Arial" panose="020B0604020202020204" pitchFamily="34" charset="0"/>
                        <a:buChar char="•"/>
                      </a:pPr>
                      <a:r>
                        <a:rPr lang="en-GB" sz="1200" b="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Monitoring of medication compliance  and pain patch given as concern not verbalising pain levels and didn’t like taking tablets.</a:t>
                      </a:r>
                    </a:p>
                    <a:p>
                      <a:pPr marL="171450" lvl="0" indent="-171450">
                        <a:lnSpc>
                          <a:spcPct val="115000"/>
                        </a:lnSpc>
                        <a:spcAft>
                          <a:spcPts val="800"/>
                        </a:spcAft>
                        <a:buFont typeface="Arial" panose="020B0604020202020204" pitchFamily="34" charset="0"/>
                        <a:buChar char="•"/>
                      </a:pPr>
                      <a:r>
                        <a:rPr lang="en-GB" sz="1200" b="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Pressure management – healing wound despite being bed bound and newly doubly incontinent.</a:t>
                      </a:r>
                    </a:p>
                    <a:p>
                      <a:pPr marL="171450" lvl="0" indent="-171450">
                        <a:lnSpc>
                          <a:spcPct val="115000"/>
                        </a:lnSpc>
                        <a:spcAft>
                          <a:spcPts val="800"/>
                        </a:spcAft>
                        <a:buFont typeface="Arial" panose="020B0604020202020204" pitchFamily="34" charset="0"/>
                        <a:buChar char="•"/>
                      </a:pPr>
                      <a:r>
                        <a:rPr lang="en-GB" sz="1200" b="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Eye test performed when falls reported.</a:t>
                      </a:r>
                    </a:p>
                    <a:p>
                      <a:endParaRPr lang="en-GB" sz="1200" dirty="0"/>
                    </a:p>
                  </a:txBody>
                  <a:tcPr>
                    <a:solidFill>
                      <a:schemeClr val="accent6">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Inaccurate GP documentation regarding seizure status and other discrepancies noted, e.g. cause of LD. </a:t>
                      </a:r>
                    </a:p>
                    <a:p>
                      <a:pPr marL="171450" marR="0" lvl="0" indent="-1714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Poor communication with Care home for Epilepsy management.</a:t>
                      </a:r>
                    </a:p>
                    <a:p>
                      <a:pPr marL="171450" marR="0" lvl="0" indent="-1714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Lack of Collaborative working with family / sister in Primary care</a:t>
                      </a:r>
                    </a:p>
                    <a:p>
                      <a:pPr marL="171450" marR="0" lvl="0" indent="-1714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Delays in provision of essential Equipment for condition management and EOLC, e.g. pressure mattress, hoist sling</a:t>
                      </a:r>
                    </a:p>
                    <a:p>
                      <a:pPr marL="171450" marR="0" lvl="0" indent="-1714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Cancer screening – lack of bowel screening following surgery and known familial case</a:t>
                      </a:r>
                    </a:p>
                    <a:p>
                      <a:pPr marL="171450" marR="0" lvl="0" indent="-1714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Lack of Weight management support apart from discussion at AHC.</a:t>
                      </a:r>
                    </a:p>
                    <a:p>
                      <a:pPr marL="171450" marR="0" lvl="0" indent="-1714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Poor understanding of the criteria for LPA and Guardianship from Primary care, e.g. sister initially denied knowledge of her sister’s condition.</a:t>
                      </a:r>
                    </a:p>
                    <a:p>
                      <a:pPr marL="171450" marR="0" lvl="0" indent="-1714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Reasonable adjustments / Gender preference of service user for healthcare intervention not followed initially, e.g. male doctor assigned but remedied, male paramedic sent.</a:t>
                      </a:r>
                    </a:p>
                    <a:p>
                      <a:pPr marL="171450" marR="0" lvl="0" indent="-1714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Unable to carry out facetiming with family members, particularly those who are not local.</a:t>
                      </a:r>
                    </a:p>
                    <a:p>
                      <a:pPr marL="171450" marR="0" lvl="0" indent="-1714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Out of hours Doctor unaware of process regarding taking death certificate to the surgery.</a:t>
                      </a:r>
                    </a:p>
                    <a:p>
                      <a:pPr marL="171450" marR="0" lvl="0" indent="-1714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No evidence of health passport seen.</a:t>
                      </a:r>
                    </a:p>
                    <a:p>
                      <a:pPr marL="171450" marR="0" lvl="0" indent="-1714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Pain assessment scales were considered yet not fully implemented prior to death.</a:t>
                      </a:r>
                      <a:endParaRPr lang="en-GB" sz="1200" kern="1200" dirty="0">
                        <a:solidFill>
                          <a:schemeClr val="dk1"/>
                        </a:solidFill>
                        <a:effectLst/>
                        <a:latin typeface="+mn-lt"/>
                        <a:ea typeface="+mn-ea"/>
                        <a:cs typeface="+mn-cs"/>
                      </a:endParaRPr>
                    </a:p>
                  </a:txBody>
                  <a:tcPr/>
                </a:tc>
                <a:extLst>
                  <a:ext uri="{0D108BD9-81ED-4DB2-BD59-A6C34878D82A}">
                    <a16:rowId xmlns:a16="http://schemas.microsoft.com/office/drawing/2014/main" val="2890444315"/>
                  </a:ext>
                </a:extLst>
              </a:tr>
            </a:tbl>
          </a:graphicData>
        </a:graphic>
      </p:graphicFrame>
      <p:sp>
        <p:nvSpPr>
          <p:cNvPr id="8" name="TextBox 7">
            <a:extLst>
              <a:ext uri="{FF2B5EF4-FFF2-40B4-BE49-F238E27FC236}">
                <a16:creationId xmlns:a16="http://schemas.microsoft.com/office/drawing/2014/main" id="{5331CBE3-B6BC-4F42-995B-B1B8FD3F7E5C}"/>
              </a:ext>
            </a:extLst>
          </p:cNvPr>
          <p:cNvSpPr txBox="1"/>
          <p:nvPr/>
        </p:nvSpPr>
        <p:spPr>
          <a:xfrm>
            <a:off x="569269" y="519090"/>
            <a:ext cx="8442824" cy="523220"/>
          </a:xfrm>
          <a:prstGeom prst="rect">
            <a:avLst/>
          </a:prstGeom>
          <a:noFill/>
        </p:spPr>
        <p:txBody>
          <a:bodyPr wrap="none" rtlCol="0">
            <a:spAutoFit/>
          </a:bodyPr>
          <a:lstStyle/>
          <a:p>
            <a:r>
              <a:rPr lang="en-GB" sz="2800" b="1" dirty="0">
                <a:solidFill>
                  <a:srgbClr val="005EB8"/>
                </a:solidFill>
                <a:latin typeface="Arial" panose="020B0604020202020204" pitchFamily="34" charset="0"/>
                <a:cs typeface="Arial" panose="020B0604020202020204" pitchFamily="34" charset="0"/>
              </a:rPr>
              <a:t>Our People’s Stories – Case ref 24051 continued</a:t>
            </a:r>
          </a:p>
        </p:txBody>
      </p:sp>
    </p:spTree>
    <p:extLst>
      <p:ext uri="{BB962C8B-B14F-4D97-AF65-F5344CB8AC3E}">
        <p14:creationId xmlns:p14="http://schemas.microsoft.com/office/powerpoint/2010/main" val="28937414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6302DD-4283-519C-7E51-33B778451B96}"/>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2E13844F-552A-F827-A6B0-9BF1B24E885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9725C137-2DD4-8CE7-A21A-DDFF01AE064F}"/>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C97E86AD-9660-3D6A-1B14-B2EDC2122D16}"/>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59359DA6-7F96-6D32-6590-E2785B0B6D4A}"/>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AE03AE39-D8C2-B7E7-45E9-7A997E4C6DF3}"/>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065C4322-7887-1758-D0E1-73098844E5A2}"/>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8184B4D2-909E-B7D3-C868-9BF899AA8316}"/>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CD45A33E-2BE6-0149-4B27-6B49C9ECE6CC}"/>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46402D95-A7BB-4780-C2EE-30F65854D778}"/>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374DA080-9B4A-ED79-233C-6E941FFD0BC5}"/>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E5C4E213-457B-BCA5-BE1B-67FFEA07A1D3}"/>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43518A42-42A1-33D6-45A4-34C0FC12A374}"/>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60C682F6-6D6D-B314-FA09-064A36A31831}"/>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BF4C3392-7CB3-F56B-012B-0D11F110DAA5}"/>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C5E89846-8361-67C2-59FD-3ECDEF6AE63D}"/>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16AA1D64-DF2A-6807-4E59-C9EFB409E1C1}"/>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2" name="Title 1">
            <a:extLst>
              <a:ext uri="{FF2B5EF4-FFF2-40B4-BE49-F238E27FC236}">
                <a16:creationId xmlns:a16="http://schemas.microsoft.com/office/drawing/2014/main" id="{4B147AD0-1224-F640-C903-163E72FC23BB}"/>
              </a:ext>
            </a:extLst>
          </p:cNvPr>
          <p:cNvSpPr txBox="1">
            <a:spLocks/>
          </p:cNvSpPr>
          <p:nvPr/>
        </p:nvSpPr>
        <p:spPr>
          <a:xfrm>
            <a:off x="446776" y="319274"/>
            <a:ext cx="5649223" cy="49171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rgbClr val="005EB8"/>
                </a:solidFill>
                <a:latin typeface="Arial" panose="020B0604020202020204" pitchFamily="34" charset="0"/>
                <a:cs typeface="Arial" panose="020B0604020202020204" pitchFamily="34" charset="0"/>
              </a:rPr>
              <a:t>Our People’s Stories continued</a:t>
            </a:r>
          </a:p>
        </p:txBody>
      </p:sp>
      <p:sp>
        <p:nvSpPr>
          <p:cNvPr id="3" name="Content Placeholder 2">
            <a:extLst>
              <a:ext uri="{FF2B5EF4-FFF2-40B4-BE49-F238E27FC236}">
                <a16:creationId xmlns:a16="http://schemas.microsoft.com/office/drawing/2014/main" id="{22CCBE02-0180-D54C-4DCE-F3BD0E5BE0CD}"/>
              </a:ext>
            </a:extLst>
          </p:cNvPr>
          <p:cNvSpPr txBox="1">
            <a:spLocks/>
          </p:cNvSpPr>
          <p:nvPr/>
        </p:nvSpPr>
        <p:spPr>
          <a:xfrm>
            <a:off x="154103" y="810994"/>
            <a:ext cx="6130319" cy="5189248"/>
          </a:xfrm>
          <a:prstGeom prst="rect">
            <a:avLst/>
          </a:prstGeom>
          <a:solidFill>
            <a:schemeClr val="accent2">
              <a:lumMod val="20000"/>
              <a:lumOff val="80000"/>
            </a:schemeClr>
          </a:solidFill>
          <a:ln w="28575">
            <a:solidFill>
              <a:schemeClr val="tx1"/>
            </a:solidFill>
          </a:ln>
        </p:spPr>
        <p:txBody>
          <a:bodyPr vert="horz" lIns="91440" tIns="45720" rIns="91440" bIns="45720" rtlCol="0" anchor="ctr">
            <a:noAutofit/>
          </a:bodyP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sz="1300" b="1" dirty="0">
                <a:solidFill>
                  <a:schemeClr val="tx1"/>
                </a:solidFill>
                <a:latin typeface="Arial" panose="020B0604020202020204" pitchFamily="34" charset="0"/>
                <a:cs typeface="Arial" panose="020B0604020202020204" pitchFamily="34" charset="0"/>
              </a:rPr>
              <a:t>Pen Portrait 2 (ref 26453) Aspergers, form of Autism – Focused review</a:t>
            </a:r>
          </a:p>
          <a:p>
            <a:pPr algn="just"/>
            <a:r>
              <a:rPr lang="en-GB" dirty="0">
                <a:solidFill>
                  <a:schemeClr val="tx1"/>
                </a:solidFill>
                <a:latin typeface="Arial" panose="020B0604020202020204" pitchFamily="34" charset="0"/>
                <a:cs typeface="Arial" panose="020B0604020202020204" pitchFamily="34" charset="0"/>
              </a:rPr>
              <a:t>65-year-old man with Aspergers (Autism)</a:t>
            </a:r>
          </a:p>
          <a:p>
            <a:pPr algn="just"/>
            <a:r>
              <a:rPr lang="en-GB" dirty="0">
                <a:solidFill>
                  <a:schemeClr val="tx1"/>
                </a:solidFill>
                <a:latin typeface="Arial" panose="020B0604020202020204" pitchFamily="34" charset="0"/>
                <a:cs typeface="Arial" panose="020B0604020202020204" pitchFamily="34" charset="0"/>
              </a:rPr>
              <a:t>Primary cause of death – Cardiorespiratory failure</a:t>
            </a:r>
          </a:p>
          <a:p>
            <a:pPr algn="just"/>
            <a:r>
              <a:rPr lang="en-GB" dirty="0">
                <a:solidFill>
                  <a:schemeClr val="tx1"/>
                </a:solidFill>
                <a:latin typeface="Arial" panose="020B0604020202020204" pitchFamily="34" charset="0"/>
                <a:cs typeface="Arial" panose="020B0604020202020204" pitchFamily="34" charset="0"/>
              </a:rPr>
              <a:t>This gentleman lived independently in his family home and been alone since the passing of his Mum. He would go to town and eat meals out along with obtaining his shopping, but this became increasingly difficult. He was described as intelligent and a little quirky. Previous work had been as a gardener. The GP signed him off work for depression, however he did not agree with this. From this time, he became less socially interactive. </a:t>
            </a:r>
          </a:p>
          <a:p>
            <a:pPr algn="just"/>
            <a:r>
              <a:rPr lang="en-GB" dirty="0">
                <a:solidFill>
                  <a:schemeClr val="tx1"/>
                </a:solidFill>
                <a:latin typeface="Arial" panose="020B0604020202020204" pitchFamily="34" charset="0"/>
                <a:cs typeface="Arial" panose="020B0604020202020204" pitchFamily="34" charset="0"/>
              </a:rPr>
              <a:t>Gradual decline noted in his last year of life and indication of self neglect. Community Geriatrician referral due to general weakness and MRI / all bloods normal. Social services referral due to declining home environment – welfare visit took place. Neighbours were beginning to support and carers support initiated. </a:t>
            </a:r>
          </a:p>
          <a:p>
            <a:pPr algn="just"/>
            <a:r>
              <a:rPr lang="en-GB" dirty="0">
                <a:solidFill>
                  <a:schemeClr val="tx1"/>
                </a:solidFill>
                <a:latin typeface="Arial" panose="020B0604020202020204" pitchFamily="34" charset="0"/>
                <a:cs typeface="Arial" panose="020B0604020202020204" pitchFamily="34" charset="0"/>
              </a:rPr>
              <a:t>From September of his final year, he stopped taking all medications. By October he was increasingly anxious and feeling unwell. Bloods indicated thyroid, liver and B12 abnormalities. Appointment booked to review but he passed before could take place.</a:t>
            </a:r>
          </a:p>
          <a:p>
            <a:pPr algn="just"/>
            <a:r>
              <a:rPr lang="en-GB" dirty="0">
                <a:solidFill>
                  <a:schemeClr val="tx1"/>
                </a:solidFill>
                <a:latin typeface="Arial" panose="020B0604020202020204" pitchFamily="34" charset="0"/>
                <a:cs typeface="Arial" panose="020B0604020202020204" pitchFamily="34" charset="0"/>
              </a:rPr>
              <a:t>MCA not assessed in the community as believed to have capacity however during last  admission MCA completed and deemed not to have capacity – DOLs / Best interests were being considered. A hospital / health passport was provided by the Autism nurse during his last admission but not completed.</a:t>
            </a:r>
          </a:p>
          <a:p>
            <a:pPr algn="just"/>
            <a:r>
              <a:rPr lang="en-GB" dirty="0">
                <a:solidFill>
                  <a:schemeClr val="tx1"/>
                </a:solidFill>
                <a:latin typeface="Arial" panose="020B0604020202020204" pitchFamily="34" charset="0"/>
                <a:cs typeface="Arial" panose="020B0604020202020204" pitchFamily="34" charset="0"/>
              </a:rPr>
              <a:t>Respect form completed also during this admission, nothing in place prior to this. </a:t>
            </a:r>
          </a:p>
          <a:p>
            <a:pPr algn="just"/>
            <a:r>
              <a:rPr lang="en-GB" dirty="0">
                <a:solidFill>
                  <a:schemeClr val="tx1"/>
                </a:solidFill>
                <a:latin typeface="Arial" panose="020B0604020202020204" pitchFamily="34" charset="0"/>
                <a:cs typeface="Arial" panose="020B0604020202020204" pitchFamily="34" charset="0"/>
              </a:rPr>
              <a:t>Annual review of medications took place in last year. No cancer screening completed however a </a:t>
            </a:r>
            <a:r>
              <a:rPr lang="en-GB" dirty="0" err="1">
                <a:solidFill>
                  <a:schemeClr val="tx1"/>
                </a:solidFill>
                <a:latin typeface="Arial" panose="020B0604020202020204" pitchFamily="34" charset="0"/>
                <a:cs typeface="Arial" panose="020B0604020202020204" pitchFamily="34" charset="0"/>
              </a:rPr>
              <a:t>facecal</a:t>
            </a:r>
            <a:r>
              <a:rPr lang="en-GB" dirty="0">
                <a:solidFill>
                  <a:schemeClr val="tx1"/>
                </a:solidFill>
                <a:latin typeface="Arial" panose="020B0604020202020204" pitchFamily="34" charset="0"/>
                <a:cs typeface="Arial" panose="020B0604020202020204" pitchFamily="34" charset="0"/>
              </a:rPr>
              <a:t> </a:t>
            </a:r>
            <a:r>
              <a:rPr lang="en-GB" dirty="0" err="1">
                <a:solidFill>
                  <a:schemeClr val="tx1"/>
                </a:solidFill>
                <a:latin typeface="Arial" panose="020B0604020202020204" pitchFamily="34" charset="0"/>
                <a:cs typeface="Arial" panose="020B0604020202020204" pitchFamily="34" charset="0"/>
              </a:rPr>
              <a:t>immunochem</a:t>
            </a:r>
            <a:r>
              <a:rPr lang="en-GB" dirty="0">
                <a:solidFill>
                  <a:schemeClr val="tx1"/>
                </a:solidFill>
                <a:latin typeface="Arial" panose="020B0604020202020204" pitchFamily="34" charset="0"/>
                <a:cs typeface="Arial" panose="020B0604020202020204" pitchFamily="34" charset="0"/>
              </a:rPr>
              <a:t> test was done and all normal. No immunisations / vaccines provided from registered practice.</a:t>
            </a:r>
          </a:p>
          <a:p>
            <a:pPr algn="just"/>
            <a:r>
              <a:rPr lang="en-GB" dirty="0">
                <a:solidFill>
                  <a:schemeClr val="tx1"/>
                </a:solidFill>
                <a:latin typeface="Arial" panose="020B0604020202020204" pitchFamily="34" charset="0"/>
                <a:cs typeface="Arial" panose="020B0604020202020204" pitchFamily="34" charset="0"/>
              </a:rPr>
              <a:t>In the November, carers found him clinging to the boiler at home, cold with poor oral intake and weight loss. Ambulance called and taken into hospital resulting in an admission. An unsuccessful feeding tube placement - MCA / best interests meeting completed for feeding. Rapid deterioration with variable confusion / anxiety presenting. Passed away as an unexpected death.</a:t>
            </a:r>
          </a:p>
        </p:txBody>
      </p:sp>
      <p:graphicFrame>
        <p:nvGraphicFramePr>
          <p:cNvPr id="6" name="Table 5">
            <a:extLst>
              <a:ext uri="{FF2B5EF4-FFF2-40B4-BE49-F238E27FC236}">
                <a16:creationId xmlns:a16="http://schemas.microsoft.com/office/drawing/2014/main" id="{E2B625B9-9244-6CD5-9F62-481C63E40A92}"/>
              </a:ext>
            </a:extLst>
          </p:cNvPr>
          <p:cNvGraphicFramePr>
            <a:graphicFrameLocks noGrp="1"/>
          </p:cNvGraphicFramePr>
          <p:nvPr>
            <p:extLst>
              <p:ext uri="{D42A27DB-BD31-4B8C-83A1-F6EECF244321}">
                <p14:modId xmlns:p14="http://schemas.microsoft.com/office/powerpoint/2010/main" val="103494552"/>
              </p:ext>
            </p:extLst>
          </p:nvPr>
        </p:nvGraphicFramePr>
        <p:xfrm>
          <a:off x="6377471" y="1097400"/>
          <a:ext cx="5660426" cy="4439668"/>
        </p:xfrm>
        <a:graphic>
          <a:graphicData uri="http://schemas.openxmlformats.org/drawingml/2006/table">
            <a:tbl>
              <a:tblPr firstRow="1" firstCol="1" bandRow="1">
                <a:tableStyleId>{5C22544A-7EE6-4342-B048-85BDC9FD1C3A}</a:tableStyleId>
              </a:tblPr>
              <a:tblGrid>
                <a:gridCol w="1218386">
                  <a:extLst>
                    <a:ext uri="{9D8B030D-6E8A-4147-A177-3AD203B41FA5}">
                      <a16:colId xmlns:a16="http://schemas.microsoft.com/office/drawing/2014/main" val="1404072000"/>
                    </a:ext>
                  </a:extLst>
                </a:gridCol>
                <a:gridCol w="4442040">
                  <a:extLst>
                    <a:ext uri="{9D8B030D-6E8A-4147-A177-3AD203B41FA5}">
                      <a16:colId xmlns:a16="http://schemas.microsoft.com/office/drawing/2014/main" val="1677647220"/>
                    </a:ext>
                  </a:extLst>
                </a:gridCol>
              </a:tblGrid>
              <a:tr h="403581">
                <a:tc>
                  <a:txBody>
                    <a:bodyPr/>
                    <a:lstStyle/>
                    <a:p>
                      <a:pPr>
                        <a:lnSpc>
                          <a:spcPct val="115000"/>
                        </a:lnSpc>
                        <a:spcAft>
                          <a:spcPts val="800"/>
                        </a:spcAft>
                      </a:pPr>
                      <a:r>
                        <a:rPr lang="en-GB" sz="1200" kern="100" dirty="0">
                          <a:effectLst/>
                          <a:latin typeface="Arial" panose="020B0604020202020204" pitchFamily="34" charset="0"/>
                          <a:cs typeface="Arial" panose="020B0604020202020204" pitchFamily="34" charset="0"/>
                        </a:rPr>
                        <a:t>Good Practice Identified</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solidFill>
                      <a:srgbClr val="00B050"/>
                    </a:solidFill>
                  </a:tcPr>
                </a:tc>
                <a:tc>
                  <a:txBody>
                    <a:bodyPr/>
                    <a:lstStyle/>
                    <a:p>
                      <a:pPr marL="171450" lvl="0" indent="-171450">
                        <a:lnSpc>
                          <a:spcPct val="115000"/>
                        </a:lnSpc>
                        <a:spcAft>
                          <a:spcPts val="0"/>
                        </a:spcAft>
                        <a:buFont typeface="Arial" panose="020B0604020202020204" pitchFamily="34" charset="0"/>
                        <a:buChar char="•"/>
                      </a:pPr>
                      <a:r>
                        <a:rPr lang="en-GB" sz="1200" b="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Attentive and proactive care provided by the Advanced Paramedic practitioner.</a:t>
                      </a:r>
                    </a:p>
                    <a:p>
                      <a:pPr marL="171450" lvl="0" indent="-171450">
                        <a:lnSpc>
                          <a:spcPct val="115000"/>
                        </a:lnSpc>
                        <a:spcAft>
                          <a:spcPts val="0"/>
                        </a:spcAft>
                        <a:buFont typeface="Arial" panose="020B0604020202020204" pitchFamily="34" charset="0"/>
                        <a:buChar char="•"/>
                      </a:pPr>
                      <a:r>
                        <a:rPr lang="en-GB" sz="1200" b="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GP did offer vaccines as a home visit for a reasonable adjustment, but this was declined.</a:t>
                      </a:r>
                    </a:p>
                  </a:txBody>
                  <a:tcPr marL="68580" marR="68580" marT="0" marB="0">
                    <a:solidFill>
                      <a:schemeClr val="accent6">
                        <a:lumMod val="20000"/>
                        <a:lumOff val="80000"/>
                      </a:schemeClr>
                    </a:solidFill>
                  </a:tcPr>
                </a:tc>
                <a:extLst>
                  <a:ext uri="{0D108BD9-81ED-4DB2-BD59-A6C34878D82A}">
                    <a16:rowId xmlns:a16="http://schemas.microsoft.com/office/drawing/2014/main" val="1162319220"/>
                  </a:ext>
                </a:extLst>
              </a:tr>
              <a:tr h="0">
                <a:tc>
                  <a:txBody>
                    <a:bodyPr/>
                    <a:lstStyle/>
                    <a:p>
                      <a:pPr>
                        <a:lnSpc>
                          <a:spcPct val="115000"/>
                        </a:lnSpc>
                        <a:spcAft>
                          <a:spcPts val="800"/>
                        </a:spcAft>
                      </a:pPr>
                      <a:r>
                        <a:rPr lang="en-GB" sz="1200" kern="100" dirty="0">
                          <a:effectLst/>
                          <a:latin typeface="Arial" panose="020B0604020202020204" pitchFamily="34" charset="0"/>
                          <a:cs typeface="Arial" panose="020B0604020202020204" pitchFamily="34" charset="0"/>
                        </a:rPr>
                        <a:t>Learning Identified </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Lack of Autism / specialist support training for carers in the community indicated.</a:t>
                      </a:r>
                    </a:p>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Review and follow up of medications for anxious patient.</a:t>
                      </a:r>
                    </a:p>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Lack of cancer screening and Vaccinations provision or follow up</a:t>
                      </a:r>
                    </a:p>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Exploration of Mental state whilst in hospital.</a:t>
                      </a:r>
                    </a:p>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Identification of deterioration in hospital.</a:t>
                      </a:r>
                    </a:p>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No referral to Safeguarding whilst in the Community.</a:t>
                      </a:r>
                    </a:p>
                  </a:txBody>
                  <a:tcPr marL="68580" marR="68580" marT="0" marB="0"/>
                </a:tc>
                <a:extLst>
                  <a:ext uri="{0D108BD9-81ED-4DB2-BD59-A6C34878D82A}">
                    <a16:rowId xmlns:a16="http://schemas.microsoft.com/office/drawing/2014/main" val="895661538"/>
                  </a:ext>
                </a:extLst>
              </a:tr>
              <a:tr h="0">
                <a:tc>
                  <a:txBody>
                    <a:bodyPr/>
                    <a:lstStyle/>
                    <a:p>
                      <a:pPr>
                        <a:lnSpc>
                          <a:spcPct val="115000"/>
                        </a:lnSpc>
                        <a:spcAft>
                          <a:spcPts val="800"/>
                        </a:spcAft>
                      </a:pPr>
                      <a:r>
                        <a:rPr lang="en-GB" sz="12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Grading of Care (focused only)</a:t>
                      </a:r>
                    </a:p>
                  </a:txBody>
                  <a:tcPr marL="68580" marR="68580" marT="0" marB="0">
                    <a:solidFill>
                      <a:srgbClr val="FFFF00"/>
                    </a:solidFill>
                  </a:tcPr>
                </a:tc>
                <a:tc>
                  <a:txBody>
                    <a:bodyPr/>
                    <a:lstStyle/>
                    <a:p>
                      <a:pPr marL="0" lvl="0" indent="0">
                        <a:lnSpc>
                          <a:spcPct val="115000"/>
                        </a:lnSpc>
                        <a:buFont typeface="Aptos" panose="020B0004020202020204" pitchFamily="34" charset="0"/>
                        <a:buNone/>
                      </a:pPr>
                      <a:r>
                        <a:rPr lang="en-GB" sz="1200" kern="100" dirty="0">
                          <a:effectLst/>
                          <a:latin typeface="Arial" panose="020B0604020202020204" pitchFamily="34" charset="0"/>
                          <a:ea typeface="Aptos" panose="020B0004020202020204" pitchFamily="34" charset="0"/>
                          <a:cs typeface="Arial" panose="020B0604020202020204" pitchFamily="34" charset="0"/>
                        </a:rPr>
                        <a:t>2 - Care fell short of expected good practice, and this significantly impacted on the person’s wellbeing and / or had the potential to contribute to the cause of death. Potential avoidable death.</a:t>
                      </a:r>
                    </a:p>
                  </a:txBody>
                  <a:tcPr marL="68580" marR="68580" marT="0" marB="0">
                    <a:solidFill>
                      <a:schemeClr val="accent4">
                        <a:lumMod val="20000"/>
                        <a:lumOff val="80000"/>
                      </a:schemeClr>
                    </a:solidFill>
                  </a:tcPr>
                </a:tc>
                <a:extLst>
                  <a:ext uri="{0D108BD9-81ED-4DB2-BD59-A6C34878D82A}">
                    <a16:rowId xmlns:a16="http://schemas.microsoft.com/office/drawing/2014/main" val="3928698384"/>
                  </a:ext>
                </a:extLst>
              </a:tr>
              <a:tr h="0">
                <a:tc>
                  <a:txBody>
                    <a:bodyPr/>
                    <a:lstStyle/>
                    <a:p>
                      <a:pPr>
                        <a:lnSpc>
                          <a:spcPct val="115000"/>
                        </a:lnSpc>
                        <a:spcAft>
                          <a:spcPts val="800"/>
                        </a:spcAft>
                      </a:pPr>
                      <a:r>
                        <a:rPr lang="en-GB" sz="1200" kern="100" dirty="0">
                          <a:effectLst/>
                          <a:latin typeface="Arial" panose="020B0604020202020204" pitchFamily="34" charset="0"/>
                          <a:cs typeface="Arial" panose="020B0604020202020204" pitchFamily="34" charset="0"/>
                        </a:rPr>
                        <a:t>Acronyms explained</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solidFill>
                      <a:schemeClr val="accent2">
                        <a:lumMod val="75000"/>
                      </a:schemeClr>
                    </a:solidFill>
                  </a:tcPr>
                </a:tc>
                <a:tc>
                  <a:txBody>
                    <a:bodyPr/>
                    <a:lstStyle/>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DOLS – Deprivation of Liberty Safeguards</a:t>
                      </a:r>
                    </a:p>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GP – General practitioner</a:t>
                      </a:r>
                    </a:p>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MRI – Magnetic Resonance Imaging</a:t>
                      </a:r>
                    </a:p>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MCA – Mental capacity assessment or act</a:t>
                      </a:r>
                    </a:p>
                  </a:txBody>
                  <a:tcPr marL="68580" marR="68580" marT="0" marB="0">
                    <a:solidFill>
                      <a:schemeClr val="accent2">
                        <a:lumMod val="20000"/>
                        <a:lumOff val="80000"/>
                      </a:schemeClr>
                    </a:solidFill>
                  </a:tcPr>
                </a:tc>
                <a:extLst>
                  <a:ext uri="{0D108BD9-81ED-4DB2-BD59-A6C34878D82A}">
                    <a16:rowId xmlns:a16="http://schemas.microsoft.com/office/drawing/2014/main" val="2088594630"/>
                  </a:ext>
                </a:extLst>
              </a:tr>
            </a:tbl>
          </a:graphicData>
        </a:graphic>
      </p:graphicFrame>
    </p:spTree>
    <p:extLst>
      <p:ext uri="{BB962C8B-B14F-4D97-AF65-F5344CB8AC3E}">
        <p14:creationId xmlns:p14="http://schemas.microsoft.com/office/powerpoint/2010/main" val="9833355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008BF0-1BEB-EF9A-2259-29798D97820C}"/>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275EE8FA-22A5-B4F7-231D-0F92C180172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98734365-B547-B49A-DC5D-8BD1064A569C}"/>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B0AB35C3-15DE-3248-6A8E-B7FF1209D43E}"/>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6CF9F2B9-05BF-574A-2B3D-997F08A2565F}"/>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A9F67842-C655-0B53-6F29-DDC9E83E9B86}"/>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8E30819E-8B32-8C0B-9FF0-ACCD7271E9E5}"/>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F2FBD17F-A4EF-21D8-DAE7-2AA2371DA75B}"/>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E6773374-2060-FD7E-82D8-B28A8EC73067}"/>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8775DC9F-F84A-60BB-1F7D-AFAFFD5F0A4F}"/>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9A0A901E-EA48-38BD-B2D1-D22680D855EB}"/>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330EF381-DD94-66E3-AC9F-C71F6AC34280}"/>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EB13218B-4CA6-3F2E-2758-457238319FD1}"/>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B3D8628D-9AFE-2A70-F209-34F1CD3CD781}"/>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B5D66E41-E5FD-0BDD-F271-E48B9DB5EFDB}"/>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8334D8BA-AF3F-C165-DEF0-BCF43E9FE851}"/>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E034EBB5-BA3F-5914-C5A1-3485EBFA17C1}"/>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2" name="Title 1">
            <a:extLst>
              <a:ext uri="{FF2B5EF4-FFF2-40B4-BE49-F238E27FC236}">
                <a16:creationId xmlns:a16="http://schemas.microsoft.com/office/drawing/2014/main" id="{4261442D-9BC3-1240-6628-E35DC9FE02C7}"/>
              </a:ext>
            </a:extLst>
          </p:cNvPr>
          <p:cNvSpPr txBox="1">
            <a:spLocks/>
          </p:cNvSpPr>
          <p:nvPr/>
        </p:nvSpPr>
        <p:spPr>
          <a:xfrm>
            <a:off x="446777" y="285509"/>
            <a:ext cx="5649223" cy="49171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rgbClr val="005EB8"/>
                </a:solidFill>
                <a:latin typeface="Arial" panose="020B0604020202020204" pitchFamily="34" charset="0"/>
                <a:cs typeface="Arial" panose="020B0604020202020204" pitchFamily="34" charset="0"/>
              </a:rPr>
              <a:t>Our People’s Stories continued</a:t>
            </a:r>
          </a:p>
        </p:txBody>
      </p:sp>
      <p:sp>
        <p:nvSpPr>
          <p:cNvPr id="3" name="Content Placeholder 2">
            <a:extLst>
              <a:ext uri="{FF2B5EF4-FFF2-40B4-BE49-F238E27FC236}">
                <a16:creationId xmlns:a16="http://schemas.microsoft.com/office/drawing/2014/main" id="{FD582142-DB40-A63A-E16D-FCC376A99BA4}"/>
              </a:ext>
            </a:extLst>
          </p:cNvPr>
          <p:cNvSpPr txBox="1">
            <a:spLocks/>
          </p:cNvSpPr>
          <p:nvPr/>
        </p:nvSpPr>
        <p:spPr>
          <a:xfrm>
            <a:off x="154103" y="710293"/>
            <a:ext cx="6047521" cy="5403697"/>
          </a:xfrm>
          <a:prstGeom prst="rect">
            <a:avLst/>
          </a:prstGeom>
          <a:solidFill>
            <a:schemeClr val="accent2">
              <a:lumMod val="20000"/>
              <a:lumOff val="80000"/>
            </a:schemeClr>
          </a:solidFill>
          <a:ln w="28575">
            <a:solidFill>
              <a:schemeClr val="tx1"/>
            </a:solidFill>
          </a:ln>
        </p:spPr>
        <p:txBody>
          <a:bodyPr vert="horz" lIns="91440" tIns="45720" rIns="91440" bIns="45720" rtlCol="0" anchor="ctr">
            <a:noAutofit/>
          </a:bodyP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en-GB" sz="1300" b="1" dirty="0">
              <a:solidFill>
                <a:schemeClr val="tx1"/>
              </a:solidFill>
              <a:latin typeface="Arial" panose="020B0604020202020204" pitchFamily="34" charset="0"/>
              <a:cs typeface="Arial" panose="020B0604020202020204" pitchFamily="34" charset="0"/>
            </a:endParaRPr>
          </a:p>
          <a:p>
            <a:pPr algn="just"/>
            <a:r>
              <a:rPr lang="en-GB" sz="1300" b="1" dirty="0">
                <a:solidFill>
                  <a:schemeClr val="tx1"/>
                </a:solidFill>
                <a:latin typeface="Arial" panose="020B0604020202020204" pitchFamily="34" charset="0"/>
                <a:cs typeface="Arial" panose="020B0604020202020204" pitchFamily="34" charset="0"/>
              </a:rPr>
              <a:t>Pen Portrait 3 (27816) LD – Initial review</a:t>
            </a:r>
          </a:p>
          <a:p>
            <a:pPr algn="just"/>
            <a:r>
              <a:rPr lang="en-GB" dirty="0">
                <a:solidFill>
                  <a:schemeClr val="tx1"/>
                </a:solidFill>
                <a:latin typeface="Arial" panose="020B0604020202020204" pitchFamily="34" charset="0"/>
                <a:cs typeface="Arial" panose="020B0604020202020204" pitchFamily="34" charset="0"/>
              </a:rPr>
              <a:t>85-year-old man with Mild to moderate learning disability</a:t>
            </a:r>
          </a:p>
          <a:p>
            <a:pPr algn="just"/>
            <a:r>
              <a:rPr lang="en-GB" dirty="0">
                <a:solidFill>
                  <a:schemeClr val="tx1"/>
                </a:solidFill>
                <a:latin typeface="Arial" panose="020B0604020202020204" pitchFamily="34" charset="0"/>
                <a:cs typeface="Arial" panose="020B0604020202020204" pitchFamily="34" charset="0"/>
              </a:rPr>
              <a:t>Primary cause of death – Spontaneous Intracerebral Haemorrhage</a:t>
            </a:r>
          </a:p>
          <a:p>
            <a:pPr algn="just"/>
            <a:r>
              <a:rPr lang="en-GB" dirty="0">
                <a:solidFill>
                  <a:schemeClr val="tx1"/>
                </a:solidFill>
                <a:latin typeface="Arial" panose="020B0604020202020204" pitchFamily="34" charset="0"/>
                <a:cs typeface="Arial" panose="020B0604020202020204" pitchFamily="34" charset="0"/>
              </a:rPr>
              <a:t>This man lived in the same care home for over 20 years. He enjoyed many activities both inside his home and outside in the community.  He was known for being a kind, caring and gentle man who loved to help in the kitchen and doing craft activities. He had a strong Christian belief and if unable to attend church the carers would play him Songs of praise. His sister was his next of kin however she sadly died and he struggled with his grief / behaviour. The carers supported as best they could with this grief process. He was mobile and knew his limitations each day. He had a 4 wheeled walker / frame or wheelchair if going outside.</a:t>
            </a:r>
          </a:p>
          <a:p>
            <a:pPr algn="just"/>
            <a:r>
              <a:rPr lang="en-GB" dirty="0">
                <a:solidFill>
                  <a:schemeClr val="tx1"/>
                </a:solidFill>
                <a:latin typeface="Arial" panose="020B0604020202020204" pitchFamily="34" charset="0"/>
                <a:cs typeface="Arial" panose="020B0604020202020204" pitchFamily="34" charset="0"/>
              </a:rPr>
              <a:t>On the day of his death, he walked with his frame to join the music session taking place. He sat down and was participating, moving his hands to the music and then suddenly fell from his chair. He hit his head on the floor and did not respond thereafter.</a:t>
            </a:r>
          </a:p>
          <a:p>
            <a:pPr algn="just"/>
            <a:r>
              <a:rPr lang="en-GB" dirty="0">
                <a:solidFill>
                  <a:schemeClr val="tx1"/>
                </a:solidFill>
                <a:latin typeface="Arial" panose="020B0604020202020204" pitchFamily="34" charset="0"/>
                <a:cs typeface="Arial" panose="020B0604020202020204" pitchFamily="34" charset="0"/>
              </a:rPr>
              <a:t>The home manager commenced CPR until the ambulance arrived and took over. The Pre-hospital team from Thames Valley were also present on scene. He was taken to hospital and acknowledged to be dying. He passed shortly after with a nurse present.</a:t>
            </a:r>
          </a:p>
          <a:p>
            <a:pPr algn="just"/>
            <a:r>
              <a:rPr lang="en-GB" dirty="0">
                <a:solidFill>
                  <a:schemeClr val="tx1"/>
                </a:solidFill>
                <a:latin typeface="Arial" panose="020B0604020202020204" pitchFamily="34" charset="0"/>
                <a:cs typeface="Arial" panose="020B0604020202020204" pitchFamily="34" charset="0"/>
              </a:rPr>
              <a:t>Regular AHC were completed and Health action plans developed. Bowel cancer screening was referenced in one of his AHC – screening offered and carried out. All immunisations were up to date and reasonable adjustments honoured - extra time was also given by GPs for all appointments. There was no reference to a health passport in his notes. MCA was discussed between the home and GP years prior to his death – deemed him not to have capacity but no reference to full assessment. CTPLD also referenced no capacity when having contact with him and informed the GP.</a:t>
            </a:r>
          </a:p>
          <a:p>
            <a:pPr algn="just"/>
            <a:r>
              <a:rPr lang="en-GB" dirty="0">
                <a:solidFill>
                  <a:schemeClr val="tx1"/>
                </a:solidFill>
                <a:latin typeface="Arial" panose="020B0604020202020204" pitchFamily="34" charset="0"/>
                <a:cs typeface="Arial" panose="020B0604020202020204" pitchFamily="34" charset="0"/>
              </a:rPr>
              <a:t>DNACPR and Respect forms regarding EOLC were not referred to within the notes viewed. The Ambulance contacted the GP for confirmation of status as a clinical note viewed from a previous discharge summary indicated he was for CPR. The GP notes referred to an anticipatory care plan being in place, but no further information / guidance.</a:t>
            </a:r>
          </a:p>
          <a:p>
            <a:pPr algn="just"/>
            <a:endParaRPr lang="en-GB" dirty="0">
              <a:solidFill>
                <a:schemeClr val="tx1"/>
              </a:solidFill>
              <a:latin typeface="Arial" panose="020B0604020202020204" pitchFamily="34" charset="0"/>
              <a:cs typeface="Arial" panose="020B0604020202020204" pitchFamily="34" charset="0"/>
            </a:endParaRPr>
          </a:p>
        </p:txBody>
      </p:sp>
      <p:graphicFrame>
        <p:nvGraphicFramePr>
          <p:cNvPr id="6" name="Table 5">
            <a:extLst>
              <a:ext uri="{FF2B5EF4-FFF2-40B4-BE49-F238E27FC236}">
                <a16:creationId xmlns:a16="http://schemas.microsoft.com/office/drawing/2014/main" id="{226EC152-5FC7-CAEB-E44D-76D981569186}"/>
              </a:ext>
            </a:extLst>
          </p:cNvPr>
          <p:cNvGraphicFramePr>
            <a:graphicFrameLocks noGrp="1"/>
          </p:cNvGraphicFramePr>
          <p:nvPr>
            <p:extLst>
              <p:ext uri="{D42A27DB-BD31-4B8C-83A1-F6EECF244321}">
                <p14:modId xmlns:p14="http://schemas.microsoft.com/office/powerpoint/2010/main" val="1449723076"/>
              </p:ext>
            </p:extLst>
          </p:nvPr>
        </p:nvGraphicFramePr>
        <p:xfrm>
          <a:off x="6379174" y="1099957"/>
          <a:ext cx="5660426" cy="4150805"/>
        </p:xfrm>
        <a:graphic>
          <a:graphicData uri="http://schemas.openxmlformats.org/drawingml/2006/table">
            <a:tbl>
              <a:tblPr firstRow="1" firstCol="1" bandRow="1">
                <a:tableStyleId>{5C22544A-7EE6-4342-B048-85BDC9FD1C3A}</a:tableStyleId>
              </a:tblPr>
              <a:tblGrid>
                <a:gridCol w="1218386">
                  <a:extLst>
                    <a:ext uri="{9D8B030D-6E8A-4147-A177-3AD203B41FA5}">
                      <a16:colId xmlns:a16="http://schemas.microsoft.com/office/drawing/2014/main" val="1404072000"/>
                    </a:ext>
                  </a:extLst>
                </a:gridCol>
                <a:gridCol w="4442040">
                  <a:extLst>
                    <a:ext uri="{9D8B030D-6E8A-4147-A177-3AD203B41FA5}">
                      <a16:colId xmlns:a16="http://schemas.microsoft.com/office/drawing/2014/main" val="1677647220"/>
                    </a:ext>
                  </a:extLst>
                </a:gridCol>
              </a:tblGrid>
              <a:tr h="0">
                <a:tc>
                  <a:txBody>
                    <a:bodyPr/>
                    <a:lstStyle/>
                    <a:p>
                      <a:pPr>
                        <a:lnSpc>
                          <a:spcPct val="115000"/>
                        </a:lnSpc>
                        <a:spcAft>
                          <a:spcPts val="800"/>
                        </a:spcAft>
                      </a:pPr>
                      <a:r>
                        <a:rPr lang="en-GB" sz="1200" kern="100" dirty="0">
                          <a:effectLst/>
                          <a:latin typeface="Arial" panose="020B0604020202020204" pitchFamily="34" charset="0"/>
                          <a:cs typeface="Arial" panose="020B0604020202020204" pitchFamily="34" charset="0"/>
                        </a:rPr>
                        <a:t>Good Practice Identified</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solidFill>
                      <a:srgbClr val="00B050"/>
                    </a:solidFill>
                  </a:tcPr>
                </a:tc>
                <a:tc>
                  <a:txBody>
                    <a:bodyPr/>
                    <a:lstStyle/>
                    <a:p>
                      <a:pPr marL="171450" lvl="0" indent="-171450" algn="just">
                        <a:buFont typeface="Arial" panose="020B0604020202020204" pitchFamily="34" charset="0"/>
                        <a:buChar char="•"/>
                      </a:pPr>
                      <a:r>
                        <a:rPr lang="en-GB" sz="1200" b="0" kern="1200" dirty="0">
                          <a:solidFill>
                            <a:schemeClr val="tx1"/>
                          </a:solidFill>
                          <a:effectLst/>
                          <a:latin typeface="Arial" panose="020B0604020202020204" pitchFamily="34" charset="0"/>
                          <a:ea typeface="+mn-ea"/>
                          <a:cs typeface="Arial" panose="020B0604020202020204" pitchFamily="34" charset="0"/>
                        </a:rPr>
                        <a:t>Prehospital team and resuscitation team in the hospital identify him is actively dying, end of life approach required.</a:t>
                      </a:r>
                    </a:p>
                    <a:p>
                      <a:pPr marL="171450" indent="-171450" algn="just">
                        <a:buFont typeface="Arial" panose="020B0604020202020204" pitchFamily="34" charset="0"/>
                        <a:buChar char="•"/>
                      </a:pPr>
                      <a:r>
                        <a:rPr lang="en-GB" sz="1200" b="0" kern="1200" dirty="0">
                          <a:solidFill>
                            <a:schemeClr val="tx1"/>
                          </a:solidFill>
                          <a:effectLst/>
                          <a:latin typeface="Arial" panose="020B0604020202020204" pitchFamily="34" charset="0"/>
                          <a:ea typeface="+mn-ea"/>
                          <a:cs typeface="Arial" panose="020B0604020202020204" pitchFamily="34" charset="0"/>
                        </a:rPr>
                        <a:t>Individualised patient care from all the MDT / services involved throughout his care</a:t>
                      </a:r>
                      <a:endParaRPr lang="en-GB" sz="1200" b="0" kern="100" dirty="0">
                        <a:solidFill>
                          <a:schemeClr val="tx1"/>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solidFill>
                      <a:schemeClr val="accent6">
                        <a:lumMod val="20000"/>
                        <a:lumOff val="80000"/>
                      </a:schemeClr>
                    </a:solidFill>
                  </a:tcPr>
                </a:tc>
                <a:extLst>
                  <a:ext uri="{0D108BD9-81ED-4DB2-BD59-A6C34878D82A}">
                    <a16:rowId xmlns:a16="http://schemas.microsoft.com/office/drawing/2014/main" val="1162319220"/>
                  </a:ext>
                </a:extLst>
              </a:tr>
              <a:tr h="0">
                <a:tc>
                  <a:txBody>
                    <a:bodyPr/>
                    <a:lstStyle/>
                    <a:p>
                      <a:pPr>
                        <a:lnSpc>
                          <a:spcPct val="115000"/>
                        </a:lnSpc>
                        <a:spcAft>
                          <a:spcPts val="800"/>
                        </a:spcAft>
                      </a:pPr>
                      <a:r>
                        <a:rPr lang="en-GB" sz="1200" kern="100" dirty="0">
                          <a:effectLst/>
                          <a:latin typeface="Arial" panose="020B0604020202020204" pitchFamily="34" charset="0"/>
                          <a:cs typeface="Arial" panose="020B0604020202020204" pitchFamily="34" charset="0"/>
                        </a:rPr>
                        <a:t>Learning Identified </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No clear DNA CPR &amp; Respect appeared to be in place, leading to confusion and transfer to hospital.</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No evidence of Health Passport and limited evidence of cancer screening.</a:t>
                      </a:r>
                    </a:p>
                  </a:txBody>
                  <a:tcPr marL="68580" marR="68580" marT="0" marB="0"/>
                </a:tc>
                <a:extLst>
                  <a:ext uri="{0D108BD9-81ED-4DB2-BD59-A6C34878D82A}">
                    <a16:rowId xmlns:a16="http://schemas.microsoft.com/office/drawing/2014/main" val="895661538"/>
                  </a:ext>
                </a:extLst>
              </a:tr>
              <a:tr h="0">
                <a:tc>
                  <a:txBody>
                    <a:bodyPr/>
                    <a:lstStyle/>
                    <a:p>
                      <a:pPr>
                        <a:lnSpc>
                          <a:spcPct val="115000"/>
                        </a:lnSpc>
                        <a:spcAft>
                          <a:spcPts val="800"/>
                        </a:spcAft>
                      </a:pPr>
                      <a:r>
                        <a:rPr lang="en-GB" sz="1200" kern="100" dirty="0">
                          <a:effectLst/>
                          <a:latin typeface="Arial" panose="020B0604020202020204" pitchFamily="34" charset="0"/>
                          <a:cs typeface="Arial" panose="020B0604020202020204" pitchFamily="34" charset="0"/>
                        </a:rPr>
                        <a:t>Acronyms explained</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solidFill>
                      <a:schemeClr val="accent2">
                        <a:lumMod val="75000"/>
                      </a:schemeClr>
                    </a:solidFill>
                  </a:tcPr>
                </a:tc>
                <a:tc>
                  <a:txBody>
                    <a:bodyPr/>
                    <a:lstStyle/>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CPR – Cardio-pulmonary resuscitation</a:t>
                      </a:r>
                    </a:p>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DNACPR – Do not attempt Cardio-pulmonary resuscitation</a:t>
                      </a:r>
                    </a:p>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AHC – Annual health check</a:t>
                      </a:r>
                    </a:p>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LD – Learning disability</a:t>
                      </a:r>
                    </a:p>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GP – General Practitioner, </a:t>
                      </a:r>
                      <a:r>
                        <a:rPr lang="en-GB" sz="1200" kern="100" dirty="0" err="1">
                          <a:effectLst/>
                          <a:latin typeface="Arial" panose="020B0604020202020204" pitchFamily="34" charset="0"/>
                          <a:ea typeface="Aptos" panose="020B0004020202020204" pitchFamily="34" charset="0"/>
                          <a:cs typeface="Arial" panose="020B0604020202020204" pitchFamily="34" charset="0"/>
                        </a:rPr>
                        <a:t>i.e</a:t>
                      </a:r>
                      <a:r>
                        <a:rPr lang="en-GB" sz="1200" kern="100" dirty="0">
                          <a:effectLst/>
                          <a:latin typeface="Arial" panose="020B0604020202020204" pitchFamily="34" charset="0"/>
                          <a:ea typeface="Aptos" panose="020B0004020202020204" pitchFamily="34" charset="0"/>
                          <a:cs typeface="Arial" panose="020B0604020202020204" pitchFamily="34" charset="0"/>
                        </a:rPr>
                        <a:t> Doctor</a:t>
                      </a:r>
                    </a:p>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EOLC – End of life care</a:t>
                      </a:r>
                    </a:p>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CTPLD – </a:t>
                      </a:r>
                      <a:r>
                        <a:rPr lang="en-GB" sz="12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Community team for People with Learning disabilities</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MCA - Mental capacity assessment or act</a:t>
                      </a:r>
                    </a:p>
                    <a:p>
                      <a:pPr>
                        <a:lnSpc>
                          <a:spcPct val="115000"/>
                        </a:lnSpc>
                        <a:spcAft>
                          <a:spcPts val="800"/>
                        </a:spcAft>
                      </a:pP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2088594630"/>
                  </a:ext>
                </a:extLst>
              </a:tr>
            </a:tbl>
          </a:graphicData>
        </a:graphic>
      </p:graphicFrame>
    </p:spTree>
    <p:extLst>
      <p:ext uri="{BB962C8B-B14F-4D97-AF65-F5344CB8AC3E}">
        <p14:creationId xmlns:p14="http://schemas.microsoft.com/office/powerpoint/2010/main" val="37263836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222D7F-CBE4-183E-49B7-01B4838A54E8}"/>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6242A755-B16F-614F-84A8-9757F18BF10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C5C147DF-1F13-DB31-8851-5C244BDCBE1F}"/>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A38765FF-9B11-9AE5-2562-8C961C1F0E7B}"/>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3FA6E9EC-2B29-1E28-7733-A33226BF77A9}"/>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14C5352A-84D4-0EA4-5CE2-48098A19C5D5}"/>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0BD9233A-F5DC-73F5-1D38-C66A0C9D9F7B}"/>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9E99DC9E-03FA-7A65-DB28-235CDDE523AD}"/>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4EA3718D-0445-9363-FCD4-FD4B0A2D537F}"/>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91B21356-D10D-DE0E-108F-6318AF7B7E03}"/>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C44DD48B-AFCD-D625-791A-AC43E114FB2D}"/>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DBEFF863-9D8C-71BF-5490-5EF555A50BFA}"/>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16CE8C55-A164-B799-8B5C-EF51C16EC073}"/>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EF74F9EC-223C-E13B-6F09-6F9322AF952B}"/>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B839337E-7D92-B02A-4D3C-98B2C1E3606D}"/>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EC480A4A-5C35-7631-E582-8D5669624FB9}"/>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012BFC7E-7C38-0FA0-70AA-6400E217FA20}"/>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2" name="Title 1">
            <a:extLst>
              <a:ext uri="{FF2B5EF4-FFF2-40B4-BE49-F238E27FC236}">
                <a16:creationId xmlns:a16="http://schemas.microsoft.com/office/drawing/2014/main" id="{B44C7A8F-64E7-C295-C301-569472E35327}"/>
              </a:ext>
            </a:extLst>
          </p:cNvPr>
          <p:cNvSpPr txBox="1">
            <a:spLocks/>
          </p:cNvSpPr>
          <p:nvPr/>
        </p:nvSpPr>
        <p:spPr>
          <a:xfrm>
            <a:off x="446776" y="153972"/>
            <a:ext cx="6278219" cy="49171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rgbClr val="005EB8"/>
                </a:solidFill>
                <a:latin typeface="Arial" panose="020B0604020202020204" pitchFamily="34" charset="0"/>
                <a:cs typeface="Arial" panose="020B0604020202020204" pitchFamily="34" charset="0"/>
              </a:rPr>
              <a:t>Our People’s Stories continued </a:t>
            </a:r>
          </a:p>
        </p:txBody>
      </p:sp>
      <p:sp>
        <p:nvSpPr>
          <p:cNvPr id="3" name="Content Placeholder 2">
            <a:extLst>
              <a:ext uri="{FF2B5EF4-FFF2-40B4-BE49-F238E27FC236}">
                <a16:creationId xmlns:a16="http://schemas.microsoft.com/office/drawing/2014/main" id="{91A2C86F-81AD-7785-AE86-EC8F3F8DA1D8}"/>
              </a:ext>
            </a:extLst>
          </p:cNvPr>
          <p:cNvSpPr txBox="1">
            <a:spLocks/>
          </p:cNvSpPr>
          <p:nvPr/>
        </p:nvSpPr>
        <p:spPr>
          <a:xfrm>
            <a:off x="154103" y="633627"/>
            <a:ext cx="6427872" cy="5505022"/>
          </a:xfrm>
          <a:prstGeom prst="rect">
            <a:avLst/>
          </a:prstGeom>
          <a:solidFill>
            <a:schemeClr val="accent2">
              <a:lumMod val="20000"/>
              <a:lumOff val="80000"/>
            </a:schemeClr>
          </a:solidFill>
          <a:ln w="28575">
            <a:solidFill>
              <a:schemeClr val="tx1"/>
            </a:solidFill>
          </a:ln>
        </p:spPr>
        <p:txBody>
          <a:bodyPr vert="horz" lIns="91440" tIns="45720" rIns="91440" bIns="45720" rtlCol="0" anchor="ctr">
            <a:noAutofit/>
          </a:bodyP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sz="1300" b="1" dirty="0">
                <a:solidFill>
                  <a:schemeClr val="tx1"/>
                </a:solidFill>
                <a:latin typeface="Arial" panose="020B0604020202020204" pitchFamily="34" charset="0"/>
                <a:cs typeface="Arial" panose="020B0604020202020204" pitchFamily="34" charset="0"/>
              </a:rPr>
              <a:t>Pen Portrait 4 (30487) LD – Initial review</a:t>
            </a:r>
          </a:p>
          <a:p>
            <a:pPr algn="just"/>
            <a:r>
              <a:rPr lang="en-GB" dirty="0">
                <a:solidFill>
                  <a:schemeClr val="tx1"/>
                </a:solidFill>
                <a:latin typeface="Arial" panose="020B0604020202020204" pitchFamily="34" charset="0"/>
                <a:cs typeface="Arial" panose="020B0604020202020204" pitchFamily="34" charset="0"/>
              </a:rPr>
              <a:t>74-year-old man with Mild learning disability</a:t>
            </a:r>
          </a:p>
          <a:p>
            <a:pPr algn="just"/>
            <a:r>
              <a:rPr lang="en-GB" dirty="0">
                <a:solidFill>
                  <a:schemeClr val="tx1"/>
                </a:solidFill>
                <a:latin typeface="Arial" panose="020B0604020202020204" pitchFamily="34" charset="0"/>
                <a:cs typeface="Arial" panose="020B0604020202020204" pitchFamily="34" charset="0"/>
              </a:rPr>
              <a:t>Primary cause of death – Aspiration Pneumonia</a:t>
            </a:r>
          </a:p>
          <a:p>
            <a:pPr algn="just"/>
            <a:r>
              <a:rPr lang="en-GB" dirty="0">
                <a:solidFill>
                  <a:schemeClr val="tx1"/>
                </a:solidFill>
                <a:latin typeface="Arial" panose="020B0604020202020204" pitchFamily="34" charset="0"/>
                <a:cs typeface="Arial" panose="020B0604020202020204" pitchFamily="34" charset="0"/>
              </a:rPr>
              <a:t>This man lived in a nursing home and all care was provided. He required help with all activities of daily living and was incontinent. Communication was difficult for him, but he was able to make simple decisions. He enjoyed watching Snooker on you tube. His sister was very involved in his care and had power of attorney, making decisions about his wellbeing. He needed continuous support from various teams, including Physiotherapy and SALT from the CTPLD. He was unable to manage in physical activity or follow instructions, so it was decided to focus on comfort and managing his daily needs. He utilised a hoist to transfer. Cognitive impairment was evident, and the home struggled to manage this at times.</a:t>
            </a:r>
          </a:p>
          <a:p>
            <a:pPr algn="just"/>
            <a:r>
              <a:rPr lang="en-GB" dirty="0">
                <a:solidFill>
                  <a:schemeClr val="tx1"/>
                </a:solidFill>
                <a:latin typeface="Arial" panose="020B0604020202020204" pitchFamily="34" charset="0"/>
                <a:cs typeface="Arial" panose="020B0604020202020204" pitchFamily="34" charset="0"/>
              </a:rPr>
              <a:t>From January 2024, SALT were involved in his care due to aspiration and choking risk. Therefore, guidelines were provided to support safe management. Pressure damage became an issue from February and resulted in 2 x hospital admissions. In June, another admission was required but for Aspiration pneumonia. Safeguarding was raised due to the pressure sores and the quality of care being received. He was discharged one week later with further SALT assessment to take place, only to be readmitted 2 days later. </a:t>
            </a:r>
          </a:p>
          <a:p>
            <a:pPr algn="just"/>
            <a:r>
              <a:rPr lang="en-GB" dirty="0">
                <a:solidFill>
                  <a:schemeClr val="tx1"/>
                </a:solidFill>
                <a:latin typeface="Arial" panose="020B0604020202020204" pitchFamily="34" charset="0"/>
                <a:cs typeface="Arial" panose="020B0604020202020204" pitchFamily="34" charset="0"/>
              </a:rPr>
              <a:t>On admission, Doctors recognised due to the complex medical history and recent diagnosis, his prognosis was poor. He was drowsy with low Blood Pressure, low heart rate, requiring oxygen, short of breath etc. Doctors identified an acute kidney injury and Sepsis. Consultant review confirmed the above and suspected Aspiration pneumonia.</a:t>
            </a:r>
          </a:p>
          <a:p>
            <a:pPr algn="just"/>
            <a:r>
              <a:rPr lang="en-GB" dirty="0">
                <a:solidFill>
                  <a:schemeClr val="tx1"/>
                </a:solidFill>
                <a:latin typeface="Arial" panose="020B0604020202020204" pitchFamily="34" charset="0"/>
                <a:cs typeface="Arial" panose="020B0604020202020204" pitchFamily="34" charset="0"/>
              </a:rPr>
              <a:t>Discussion with the family and palliation commenced. Continued deterioration and passed away the next day.</a:t>
            </a:r>
          </a:p>
          <a:p>
            <a:pPr algn="just"/>
            <a:r>
              <a:rPr lang="en-GB" dirty="0">
                <a:solidFill>
                  <a:schemeClr val="tx1"/>
                </a:solidFill>
                <a:latin typeface="Arial" panose="020B0604020202020204" pitchFamily="34" charset="0"/>
                <a:cs typeface="Arial" panose="020B0604020202020204" pitchFamily="34" charset="0"/>
              </a:rPr>
              <a:t>AHC and Health passport in place. All immunisations were complete except pneumococcal. There was no evidence of recent cancer screening and ill health had paused diabetic eye screening. He was deemed to have capacity for day-to-day decisions. They queried his level of understanding for complex issues, e.g. treatment. Best interests were referred to and especially towards the end when his cognitive impairment led to him not recognising his sister. DNACPR was in place from 2023, and Respect completed based on that document – not fully completed.</a:t>
            </a:r>
          </a:p>
        </p:txBody>
      </p:sp>
      <p:graphicFrame>
        <p:nvGraphicFramePr>
          <p:cNvPr id="6" name="Table 5">
            <a:extLst>
              <a:ext uri="{FF2B5EF4-FFF2-40B4-BE49-F238E27FC236}">
                <a16:creationId xmlns:a16="http://schemas.microsoft.com/office/drawing/2014/main" id="{5C4E199F-7C6D-81D2-93D4-BE13DEAE810D}"/>
              </a:ext>
            </a:extLst>
          </p:cNvPr>
          <p:cNvGraphicFramePr>
            <a:graphicFrameLocks noGrp="1"/>
          </p:cNvGraphicFramePr>
          <p:nvPr>
            <p:extLst>
              <p:ext uri="{D42A27DB-BD31-4B8C-83A1-F6EECF244321}">
                <p14:modId xmlns:p14="http://schemas.microsoft.com/office/powerpoint/2010/main" val="2902364447"/>
              </p:ext>
            </p:extLst>
          </p:nvPr>
        </p:nvGraphicFramePr>
        <p:xfrm>
          <a:off x="6650182" y="978195"/>
          <a:ext cx="5130020" cy="5129755"/>
        </p:xfrm>
        <a:graphic>
          <a:graphicData uri="http://schemas.openxmlformats.org/drawingml/2006/table">
            <a:tbl>
              <a:tblPr firstRow="1" firstCol="1" bandRow="1">
                <a:tableStyleId>{5C22544A-7EE6-4342-B048-85BDC9FD1C3A}</a:tableStyleId>
              </a:tblPr>
              <a:tblGrid>
                <a:gridCol w="1104218">
                  <a:extLst>
                    <a:ext uri="{9D8B030D-6E8A-4147-A177-3AD203B41FA5}">
                      <a16:colId xmlns:a16="http://schemas.microsoft.com/office/drawing/2014/main" val="1404072000"/>
                    </a:ext>
                  </a:extLst>
                </a:gridCol>
                <a:gridCol w="4025802">
                  <a:extLst>
                    <a:ext uri="{9D8B030D-6E8A-4147-A177-3AD203B41FA5}">
                      <a16:colId xmlns:a16="http://schemas.microsoft.com/office/drawing/2014/main" val="1677647220"/>
                    </a:ext>
                  </a:extLst>
                </a:gridCol>
              </a:tblGrid>
              <a:tr h="766399">
                <a:tc>
                  <a:txBody>
                    <a:bodyPr/>
                    <a:lstStyle/>
                    <a:p>
                      <a:pPr>
                        <a:lnSpc>
                          <a:spcPct val="115000"/>
                        </a:lnSpc>
                        <a:spcAft>
                          <a:spcPts val="800"/>
                        </a:spcAft>
                      </a:pPr>
                      <a:r>
                        <a:rPr lang="en-GB" sz="1200" kern="100" dirty="0">
                          <a:effectLst/>
                          <a:latin typeface="Arial" panose="020B0604020202020204" pitchFamily="34" charset="0"/>
                          <a:cs typeface="Arial" panose="020B0604020202020204" pitchFamily="34" charset="0"/>
                        </a:rPr>
                        <a:t>Good Practice Identified</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solidFill>
                      <a:srgbClr val="00B050"/>
                    </a:solidFill>
                  </a:tcPr>
                </a:tc>
                <a:tc>
                  <a:txBody>
                    <a:bodyPr/>
                    <a:lstStyle/>
                    <a:p>
                      <a:pPr marL="171450" lvl="0" indent="-171450" algn="just">
                        <a:buFont typeface="Arial" panose="020B0604020202020204" pitchFamily="34" charset="0"/>
                        <a:buChar char="•"/>
                      </a:pPr>
                      <a:r>
                        <a:rPr lang="en-GB" sz="1200" b="0" kern="1200" dirty="0">
                          <a:solidFill>
                            <a:schemeClr val="tx1"/>
                          </a:solidFill>
                          <a:effectLst/>
                          <a:latin typeface="Arial" panose="020B0604020202020204" pitchFamily="34" charset="0"/>
                          <a:ea typeface="+mn-ea"/>
                          <a:cs typeface="Arial" panose="020B0604020202020204" pitchFamily="34" charset="0"/>
                        </a:rPr>
                        <a:t>Family involvement maintained to a high level throughout X care.</a:t>
                      </a:r>
                    </a:p>
                    <a:p>
                      <a:pPr marL="171450" indent="-171450" algn="just">
                        <a:buFont typeface="Arial" panose="020B0604020202020204" pitchFamily="34" charset="0"/>
                        <a:buChar char="•"/>
                      </a:pPr>
                      <a:r>
                        <a:rPr lang="en-GB" sz="1200" b="0" kern="1200" dirty="0">
                          <a:solidFill>
                            <a:schemeClr val="tx1"/>
                          </a:solidFill>
                          <a:effectLst/>
                          <a:latin typeface="Arial" panose="020B0604020202020204" pitchFamily="34" charset="0"/>
                          <a:ea typeface="+mn-ea"/>
                          <a:cs typeface="Arial" panose="020B0604020202020204" pitchFamily="34" charset="0"/>
                        </a:rPr>
                        <a:t>Early input from Palliative care team and family liaison to ensure he was comfortable and wishes respected.</a:t>
                      </a:r>
                      <a:endParaRPr lang="en-GB" sz="1200" b="0" kern="100" dirty="0">
                        <a:solidFill>
                          <a:schemeClr val="tx1"/>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solidFill>
                      <a:schemeClr val="accent6">
                        <a:lumMod val="20000"/>
                        <a:lumOff val="80000"/>
                      </a:schemeClr>
                    </a:solidFill>
                  </a:tcPr>
                </a:tc>
                <a:extLst>
                  <a:ext uri="{0D108BD9-81ED-4DB2-BD59-A6C34878D82A}">
                    <a16:rowId xmlns:a16="http://schemas.microsoft.com/office/drawing/2014/main" val="1162319220"/>
                  </a:ext>
                </a:extLst>
              </a:tr>
              <a:tr h="2197308">
                <a:tc>
                  <a:txBody>
                    <a:bodyPr/>
                    <a:lstStyle/>
                    <a:p>
                      <a:pPr>
                        <a:lnSpc>
                          <a:spcPct val="115000"/>
                        </a:lnSpc>
                        <a:spcAft>
                          <a:spcPts val="800"/>
                        </a:spcAft>
                      </a:pPr>
                      <a:r>
                        <a:rPr lang="en-GB" sz="1200" kern="100" dirty="0">
                          <a:effectLst/>
                          <a:latin typeface="Arial" panose="020B0604020202020204" pitchFamily="34" charset="0"/>
                          <a:cs typeface="Arial" panose="020B0604020202020204" pitchFamily="34" charset="0"/>
                        </a:rPr>
                        <a:t>Learning Identified </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171450" marR="0" lvl="0" indent="-171450" algn="just"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Development and overall management of pressure sores and deep tissue injury on his sacrum. A Safeguarding had been raised.</a:t>
                      </a:r>
                    </a:p>
                    <a:p>
                      <a:pPr marL="171450" marR="0" lvl="0" indent="-171450" algn="just"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Ensure clear and up to date handover of patients needs provided on admission to care homes. In this instance Social services had not clearly explained the decline in his cognition, so it is unclear if the home was the most suitable placement at this time.</a:t>
                      </a:r>
                    </a:p>
                    <a:p>
                      <a:pPr marL="171450" marR="0" lvl="0" indent="-171450" algn="just"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Cancer screening – no response to invitation, no follow up appears to have occurred.</a:t>
                      </a:r>
                    </a:p>
                    <a:p>
                      <a:pPr marL="171450" marR="0" lvl="0" indent="-171450" algn="just"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End of life / Respect – form not fully completed.</a:t>
                      </a:r>
                    </a:p>
                  </a:txBody>
                  <a:tcPr marL="68580" marR="68580" marT="0" marB="0"/>
                </a:tc>
                <a:extLst>
                  <a:ext uri="{0D108BD9-81ED-4DB2-BD59-A6C34878D82A}">
                    <a16:rowId xmlns:a16="http://schemas.microsoft.com/office/drawing/2014/main" val="895661538"/>
                  </a:ext>
                </a:extLst>
              </a:tr>
              <a:tr h="2067767">
                <a:tc>
                  <a:txBody>
                    <a:bodyPr/>
                    <a:lstStyle/>
                    <a:p>
                      <a:pPr>
                        <a:lnSpc>
                          <a:spcPct val="115000"/>
                        </a:lnSpc>
                        <a:spcAft>
                          <a:spcPts val="800"/>
                        </a:spcAft>
                      </a:pPr>
                      <a:r>
                        <a:rPr lang="en-GB" sz="1200" kern="100" dirty="0">
                          <a:effectLst/>
                          <a:latin typeface="Arial" panose="020B0604020202020204" pitchFamily="34" charset="0"/>
                          <a:cs typeface="Arial" panose="020B0604020202020204" pitchFamily="34" charset="0"/>
                        </a:rPr>
                        <a:t>Acronyms explained</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solidFill>
                      <a:schemeClr val="accent2">
                        <a:lumMod val="75000"/>
                      </a:schemeClr>
                    </a:solidFill>
                  </a:tcPr>
                </a:tc>
                <a:tc>
                  <a:txBody>
                    <a:bodyPr/>
                    <a:lstStyle/>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DNACPR – Do not attempt cardio-pulmonary resuscitation</a:t>
                      </a:r>
                    </a:p>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LD – Learning disability</a:t>
                      </a:r>
                    </a:p>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GP – General Practitioner, </a:t>
                      </a:r>
                      <a:r>
                        <a:rPr lang="en-GB" sz="1200" kern="100" dirty="0" err="1">
                          <a:effectLst/>
                          <a:latin typeface="Arial" panose="020B0604020202020204" pitchFamily="34" charset="0"/>
                          <a:ea typeface="Aptos" panose="020B0004020202020204" pitchFamily="34" charset="0"/>
                          <a:cs typeface="Arial" panose="020B0604020202020204" pitchFamily="34" charset="0"/>
                        </a:rPr>
                        <a:t>i.e</a:t>
                      </a:r>
                      <a:r>
                        <a:rPr lang="en-GB" sz="1200" kern="100" dirty="0">
                          <a:effectLst/>
                          <a:latin typeface="Arial" panose="020B0604020202020204" pitchFamily="34" charset="0"/>
                          <a:ea typeface="Aptos" panose="020B0004020202020204" pitchFamily="34" charset="0"/>
                          <a:cs typeface="Arial" panose="020B0604020202020204" pitchFamily="34" charset="0"/>
                        </a:rPr>
                        <a:t> Doctor</a:t>
                      </a:r>
                    </a:p>
                    <a:p>
                      <a:pPr marL="0" marR="0" lvl="0" indent="0" algn="l" defTabSz="914400" rtl="0" eaLnBrk="1" fontAlgn="auto" latinLnBrk="0" hangingPunct="1">
                        <a:lnSpc>
                          <a:spcPct val="115000"/>
                        </a:lnSpc>
                        <a:spcBef>
                          <a:spcPts val="0"/>
                        </a:spcBef>
                        <a:spcAft>
                          <a:spcPts val="800"/>
                        </a:spcAft>
                        <a:buClrTx/>
                        <a:buSzTx/>
                        <a:buFontTx/>
                        <a:buNone/>
                        <a:tabLst/>
                        <a:defRPr/>
                      </a:pPr>
                      <a:r>
                        <a:rPr lang="en-GB" sz="1200" kern="100" dirty="0">
                          <a:effectLst/>
                          <a:latin typeface="Arial" panose="020B0604020202020204" pitchFamily="34" charset="0"/>
                          <a:ea typeface="Aptos" panose="020B0004020202020204" pitchFamily="34" charset="0"/>
                          <a:cs typeface="Arial" panose="020B0604020202020204" pitchFamily="34" charset="0"/>
                        </a:rPr>
                        <a:t>CTPLD – </a:t>
                      </a:r>
                      <a:r>
                        <a:rPr lang="en-GB" sz="12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Community team for People with Learning disabilities</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lang="en-GB" sz="12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SALT – Speech and Language therapist</a:t>
                      </a:r>
                    </a:p>
                  </a:txBody>
                  <a:tcPr marL="68580" marR="68580" marT="0" marB="0">
                    <a:solidFill>
                      <a:schemeClr val="accent2">
                        <a:lumMod val="20000"/>
                        <a:lumOff val="80000"/>
                      </a:schemeClr>
                    </a:solidFill>
                  </a:tcPr>
                </a:tc>
                <a:extLst>
                  <a:ext uri="{0D108BD9-81ED-4DB2-BD59-A6C34878D82A}">
                    <a16:rowId xmlns:a16="http://schemas.microsoft.com/office/drawing/2014/main" val="2088594630"/>
                  </a:ext>
                </a:extLst>
              </a:tr>
            </a:tbl>
          </a:graphicData>
        </a:graphic>
      </p:graphicFrame>
    </p:spTree>
    <p:extLst>
      <p:ext uri="{BB962C8B-B14F-4D97-AF65-F5344CB8AC3E}">
        <p14:creationId xmlns:p14="http://schemas.microsoft.com/office/powerpoint/2010/main" val="278635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CA3927-A555-6BE0-B06D-C22C5D569334}"/>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8670406F-5CBF-3A6A-2297-320A307BEE1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BA1496CD-FEA6-3AFC-CE27-EE8911163AA2}"/>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F2113E0E-2882-86D9-794B-372903CF3605}"/>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198A3BE7-B402-1952-5F30-06FB24E802D0}"/>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6A556068-A110-46F9-D39A-21EC4880AFE0}"/>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2435EC20-CA7E-5DED-1604-33EE7AC2A798}"/>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67A97E27-5BEE-B298-7FD3-FBCD270900BB}"/>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4E26CEC3-600D-FE44-34D5-A23DD95F0A4C}"/>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088065C3-A778-8EAB-549D-45DAC3DABF2D}"/>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B48C9749-3D61-FE35-E347-80EE32797C97}"/>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27115260-F75F-FB92-72EB-FA831E0FC6AB}"/>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F96FB010-D76A-9FB2-9CB9-2D8CA710AD3A}"/>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5C4853B3-B991-9240-3DAD-3C77E1B27E1B}"/>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9DA5DDF6-6AC3-4262-DD6A-DEE6F6C35CFD}"/>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8FB028FC-0B30-70C4-6FF2-C43E88B1FAD0}"/>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D35A5256-590D-66C2-F8ED-890916A7AA6A}"/>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2" name="Title 1">
            <a:extLst>
              <a:ext uri="{FF2B5EF4-FFF2-40B4-BE49-F238E27FC236}">
                <a16:creationId xmlns:a16="http://schemas.microsoft.com/office/drawing/2014/main" id="{67690DF4-5133-6DBD-1591-37C98086ED46}"/>
              </a:ext>
            </a:extLst>
          </p:cNvPr>
          <p:cNvSpPr txBox="1">
            <a:spLocks/>
          </p:cNvSpPr>
          <p:nvPr/>
        </p:nvSpPr>
        <p:spPr>
          <a:xfrm>
            <a:off x="447456" y="207283"/>
            <a:ext cx="5649223" cy="4336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rgbClr val="005EB8"/>
                </a:solidFill>
                <a:latin typeface="Arial" panose="020B0604020202020204" pitchFamily="34" charset="0"/>
                <a:cs typeface="Arial" panose="020B0604020202020204" pitchFamily="34" charset="0"/>
              </a:rPr>
              <a:t>Our People’s Stories continued</a:t>
            </a:r>
          </a:p>
        </p:txBody>
      </p:sp>
      <p:sp>
        <p:nvSpPr>
          <p:cNvPr id="3" name="Content Placeholder 2">
            <a:extLst>
              <a:ext uri="{FF2B5EF4-FFF2-40B4-BE49-F238E27FC236}">
                <a16:creationId xmlns:a16="http://schemas.microsoft.com/office/drawing/2014/main" id="{78BA38C4-7EB7-4982-194C-047BB8D78650}"/>
              </a:ext>
            </a:extLst>
          </p:cNvPr>
          <p:cNvSpPr txBox="1">
            <a:spLocks/>
          </p:cNvSpPr>
          <p:nvPr/>
        </p:nvSpPr>
        <p:spPr>
          <a:xfrm>
            <a:off x="164989" y="640897"/>
            <a:ext cx="6130319" cy="5497752"/>
          </a:xfrm>
          <a:prstGeom prst="rect">
            <a:avLst/>
          </a:prstGeom>
          <a:solidFill>
            <a:schemeClr val="accent2">
              <a:lumMod val="20000"/>
              <a:lumOff val="80000"/>
            </a:schemeClr>
          </a:solidFill>
          <a:ln w="28575">
            <a:solidFill>
              <a:schemeClr val="tx1"/>
            </a:solidFill>
          </a:ln>
        </p:spPr>
        <p:txBody>
          <a:bodyPr vert="horz" lIns="91440" tIns="45720" rIns="91440" bIns="45720" rtlCol="0" anchor="ctr">
            <a:noAutofit/>
          </a:bodyP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sz="1300" b="1" dirty="0">
                <a:solidFill>
                  <a:schemeClr val="tx1"/>
                </a:solidFill>
                <a:latin typeface="Arial" panose="020B0604020202020204" pitchFamily="34" charset="0"/>
                <a:cs typeface="Arial" panose="020B0604020202020204" pitchFamily="34" charset="0"/>
              </a:rPr>
              <a:t>Pen Portrait 5 (ref 24912) LD – Initial review</a:t>
            </a:r>
          </a:p>
          <a:p>
            <a:pPr algn="just"/>
            <a:r>
              <a:rPr lang="en-GB" dirty="0">
                <a:solidFill>
                  <a:schemeClr val="tx1"/>
                </a:solidFill>
                <a:latin typeface="Arial" panose="020B0604020202020204" pitchFamily="34" charset="0"/>
                <a:cs typeface="Arial" panose="020B0604020202020204" pitchFamily="34" charset="0"/>
              </a:rPr>
              <a:t>44-year-old lady with Mild learning disability</a:t>
            </a:r>
          </a:p>
          <a:p>
            <a:pPr algn="just"/>
            <a:r>
              <a:rPr lang="en-GB" dirty="0">
                <a:solidFill>
                  <a:schemeClr val="tx1"/>
                </a:solidFill>
                <a:latin typeface="Arial" panose="020B0604020202020204" pitchFamily="34" charset="0"/>
                <a:cs typeface="Arial" panose="020B0604020202020204" pitchFamily="34" charset="0"/>
              </a:rPr>
              <a:t>Primary cause of death – Aspiration of Stomach content</a:t>
            </a:r>
          </a:p>
          <a:p>
            <a:pPr algn="just"/>
            <a:r>
              <a:rPr lang="en-GB" dirty="0">
                <a:solidFill>
                  <a:schemeClr val="tx1"/>
                </a:solidFill>
                <a:latin typeface="Arial" panose="020B0604020202020204" pitchFamily="34" charset="0"/>
                <a:cs typeface="Arial" panose="020B0604020202020204" pitchFamily="34" charset="0"/>
              </a:rPr>
              <a:t>This lady was born with Cerebral Palsy affecting her lower legs. She was diagnosed with an atrio-septal defect which she received surgery for – sadly post operatively she experienced seizures and a mild right hemiplegia. The SALT team were involved for speech problems. She lived in Supported Living with minimal support required. She had a good level of independence but required support with financial matters / administration. She was reported to have a good sense of humour, extremely caring and was generous with her time – she was greatly adored. She had a long-term partner who would visit her fortnightly and a part time job she enjoyed.</a:t>
            </a:r>
          </a:p>
          <a:p>
            <a:pPr algn="just"/>
            <a:r>
              <a:rPr lang="en-GB" dirty="0">
                <a:solidFill>
                  <a:schemeClr val="tx1"/>
                </a:solidFill>
                <a:latin typeface="Arial" panose="020B0604020202020204" pitchFamily="34" charset="0"/>
                <a:cs typeface="Arial" panose="020B0604020202020204" pitchFamily="34" charset="0"/>
              </a:rPr>
              <a:t>In March 2022 she was involved in a road traffic accident with a van driving onto the pavement. She suffered numerous injuries and treatment was received from two acute hospitals (the first being out of our area), with a final transfer to a Community Hospital for neurorehabilitation. Adult Social services worked well with the supported living provider to ensure the appropriate level of care and support was provided to enable her returning home. All community services were also in place that were required. </a:t>
            </a:r>
          </a:p>
          <a:p>
            <a:pPr algn="just"/>
            <a:r>
              <a:rPr lang="en-GB" dirty="0">
                <a:solidFill>
                  <a:schemeClr val="tx1"/>
                </a:solidFill>
                <a:latin typeface="Arial" panose="020B0604020202020204" pitchFamily="34" charset="0"/>
                <a:cs typeface="Arial" panose="020B0604020202020204" pitchFamily="34" charset="0"/>
              </a:rPr>
              <a:t>Care workers attended her property for her morning care visit and found the door unlocked. They entered and found her on the floor in the corner of the living room without life. She was wearing her alarm bracelet but hadn’t pressed prior to death.</a:t>
            </a:r>
          </a:p>
          <a:p>
            <a:pPr algn="just"/>
            <a:r>
              <a:rPr lang="en-GB" dirty="0">
                <a:solidFill>
                  <a:schemeClr val="tx1"/>
                </a:solidFill>
                <a:latin typeface="Arial" panose="020B0604020202020204" pitchFamily="34" charset="0"/>
                <a:cs typeface="Arial" panose="020B0604020202020204" pitchFamily="34" charset="0"/>
              </a:rPr>
              <a:t>Reasonable adjustments were implemented in terms of communication methods and completing her hobbies whilst an inpatient. No hospital passport was in place, and she advocated for herself with no concerns regarding capacity. A flag was added onto the electronic records system at the hospital to notify staff of her LD if she were to attend again. No DNACPR or Respect were in place as she was not deemed to be near or approaching end of life.</a:t>
            </a:r>
          </a:p>
          <a:p>
            <a:pPr algn="just"/>
            <a:r>
              <a:rPr lang="en-GB" dirty="0">
                <a:solidFill>
                  <a:schemeClr val="tx1"/>
                </a:solidFill>
                <a:latin typeface="Arial" panose="020B0604020202020204" pitchFamily="34" charset="0"/>
                <a:cs typeface="Arial" panose="020B0604020202020204" pitchFamily="34" charset="0"/>
              </a:rPr>
              <a:t>Annual health checks were completed and all documented with a good level of detail.</a:t>
            </a:r>
          </a:p>
          <a:p>
            <a:pPr algn="just"/>
            <a:r>
              <a:rPr lang="en-GB" dirty="0">
                <a:solidFill>
                  <a:schemeClr val="tx1"/>
                </a:solidFill>
                <a:latin typeface="Arial" panose="020B0604020202020204" pitchFamily="34" charset="0"/>
                <a:cs typeface="Arial" panose="020B0604020202020204" pitchFamily="34" charset="0"/>
              </a:rPr>
              <a:t>She was described as ‘beyond a people person’ and is greatly missed by all who knew her.</a:t>
            </a:r>
          </a:p>
        </p:txBody>
      </p:sp>
      <p:graphicFrame>
        <p:nvGraphicFramePr>
          <p:cNvPr id="6" name="Table 5">
            <a:extLst>
              <a:ext uri="{FF2B5EF4-FFF2-40B4-BE49-F238E27FC236}">
                <a16:creationId xmlns:a16="http://schemas.microsoft.com/office/drawing/2014/main" id="{F718E73E-E0DE-9D61-5C35-B6C931F14F11}"/>
              </a:ext>
            </a:extLst>
          </p:cNvPr>
          <p:cNvGraphicFramePr>
            <a:graphicFrameLocks noGrp="1"/>
          </p:cNvGraphicFramePr>
          <p:nvPr>
            <p:extLst>
              <p:ext uri="{D42A27DB-BD31-4B8C-83A1-F6EECF244321}">
                <p14:modId xmlns:p14="http://schemas.microsoft.com/office/powerpoint/2010/main" val="3377096287"/>
              </p:ext>
            </p:extLst>
          </p:nvPr>
        </p:nvGraphicFramePr>
        <p:xfrm>
          <a:off x="6379174" y="1033379"/>
          <a:ext cx="5660426" cy="3489708"/>
        </p:xfrm>
        <a:graphic>
          <a:graphicData uri="http://schemas.openxmlformats.org/drawingml/2006/table">
            <a:tbl>
              <a:tblPr firstRow="1" firstCol="1" bandRow="1">
                <a:tableStyleId>{5C22544A-7EE6-4342-B048-85BDC9FD1C3A}</a:tableStyleId>
              </a:tblPr>
              <a:tblGrid>
                <a:gridCol w="1218386">
                  <a:extLst>
                    <a:ext uri="{9D8B030D-6E8A-4147-A177-3AD203B41FA5}">
                      <a16:colId xmlns:a16="http://schemas.microsoft.com/office/drawing/2014/main" val="1404072000"/>
                    </a:ext>
                  </a:extLst>
                </a:gridCol>
                <a:gridCol w="4442040">
                  <a:extLst>
                    <a:ext uri="{9D8B030D-6E8A-4147-A177-3AD203B41FA5}">
                      <a16:colId xmlns:a16="http://schemas.microsoft.com/office/drawing/2014/main" val="1677647220"/>
                    </a:ext>
                  </a:extLst>
                </a:gridCol>
              </a:tblGrid>
              <a:tr h="0">
                <a:tc>
                  <a:txBody>
                    <a:bodyPr/>
                    <a:lstStyle/>
                    <a:p>
                      <a:pPr>
                        <a:lnSpc>
                          <a:spcPct val="115000"/>
                        </a:lnSpc>
                        <a:spcAft>
                          <a:spcPts val="800"/>
                        </a:spcAft>
                      </a:pPr>
                      <a:r>
                        <a:rPr lang="en-GB" sz="1200" kern="100" dirty="0">
                          <a:effectLst/>
                          <a:latin typeface="Arial" panose="020B0604020202020204" pitchFamily="34" charset="0"/>
                          <a:cs typeface="Arial" panose="020B0604020202020204" pitchFamily="34" charset="0"/>
                        </a:rPr>
                        <a:t>Good Practice Identified</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solidFill>
                      <a:srgbClr val="00B050"/>
                    </a:solidFill>
                  </a:tcPr>
                </a:tc>
                <a:tc>
                  <a:txBody>
                    <a:bodyPr/>
                    <a:lstStyle/>
                    <a:p>
                      <a:pPr marL="171450" lvl="0" indent="-171450">
                        <a:lnSpc>
                          <a:spcPct val="115000"/>
                        </a:lnSpc>
                        <a:spcAft>
                          <a:spcPts val="800"/>
                        </a:spcAft>
                        <a:buFont typeface="Arial" panose="020B0604020202020204" pitchFamily="34" charset="0"/>
                        <a:buChar char="•"/>
                      </a:pPr>
                      <a:r>
                        <a:rPr lang="en-GB" sz="1200" b="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Good care provision noted overall.</a:t>
                      </a:r>
                    </a:p>
                    <a:p>
                      <a:pPr marL="171450" lvl="0" indent="-171450">
                        <a:lnSpc>
                          <a:spcPct val="115000"/>
                        </a:lnSpc>
                        <a:spcAft>
                          <a:spcPts val="800"/>
                        </a:spcAft>
                        <a:buFont typeface="Arial" panose="020B0604020202020204" pitchFamily="34" charset="0"/>
                        <a:buChar char="•"/>
                      </a:pPr>
                      <a:r>
                        <a:rPr lang="en-GB" sz="1200" b="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GP administered her flu vaccine at her Annual health check as missed during her admission.</a:t>
                      </a:r>
                    </a:p>
                    <a:p>
                      <a:pPr marL="171450" lvl="0" indent="-171450">
                        <a:lnSpc>
                          <a:spcPct val="115000"/>
                        </a:lnSpc>
                        <a:spcAft>
                          <a:spcPts val="800"/>
                        </a:spcAft>
                        <a:buFont typeface="Arial" panose="020B0604020202020204" pitchFamily="34" charset="0"/>
                        <a:buChar char="•"/>
                      </a:pPr>
                      <a:r>
                        <a:rPr lang="en-GB" sz="1200" b="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Individual made informed choices which were respected by professionals.</a:t>
                      </a:r>
                    </a:p>
                  </a:txBody>
                  <a:tcPr marL="68580" marR="68580" marT="0" marB="0">
                    <a:solidFill>
                      <a:schemeClr val="accent6">
                        <a:lumMod val="20000"/>
                        <a:lumOff val="80000"/>
                      </a:schemeClr>
                    </a:solidFill>
                  </a:tcPr>
                </a:tc>
                <a:extLst>
                  <a:ext uri="{0D108BD9-81ED-4DB2-BD59-A6C34878D82A}">
                    <a16:rowId xmlns:a16="http://schemas.microsoft.com/office/drawing/2014/main" val="1162319220"/>
                  </a:ext>
                </a:extLst>
              </a:tr>
              <a:tr h="0">
                <a:tc>
                  <a:txBody>
                    <a:bodyPr/>
                    <a:lstStyle/>
                    <a:p>
                      <a:pPr>
                        <a:lnSpc>
                          <a:spcPct val="115000"/>
                        </a:lnSpc>
                        <a:spcAft>
                          <a:spcPts val="800"/>
                        </a:spcAft>
                      </a:pPr>
                      <a:r>
                        <a:rPr lang="en-GB" sz="1200" kern="100" dirty="0">
                          <a:effectLst/>
                          <a:latin typeface="Arial" panose="020B0604020202020204" pitchFamily="34" charset="0"/>
                          <a:cs typeface="Arial" panose="020B0604020202020204" pitchFamily="34" charset="0"/>
                        </a:rPr>
                        <a:t>Learning Identified </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Gaps with Immunisations:</a:t>
                      </a:r>
                    </a:p>
                    <a:p>
                      <a:pPr marL="457200" marR="0" lvl="1" indent="0" algn="l" defTabSz="914400" rtl="0" eaLnBrk="1" fontAlgn="auto" latinLnBrk="0" hangingPunct="1">
                        <a:lnSpc>
                          <a:spcPct val="115000"/>
                        </a:lnSpc>
                        <a:spcBef>
                          <a:spcPts val="0"/>
                        </a:spcBef>
                        <a:spcAft>
                          <a:spcPts val="0"/>
                        </a:spcAft>
                        <a:buClrTx/>
                        <a:buSzTx/>
                        <a:buFont typeface="Aptos" panose="020B0004020202020204" pitchFamily="34" charset="0"/>
                        <a:buNone/>
                        <a:tabLst/>
                        <a:defRPr/>
                      </a:pPr>
                      <a:r>
                        <a:rPr lang="en-GB" sz="1200" kern="1200" dirty="0">
                          <a:solidFill>
                            <a:schemeClr val="dk1"/>
                          </a:solidFill>
                          <a:effectLst/>
                          <a:latin typeface="Arial" panose="020B0604020202020204" pitchFamily="34" charset="0"/>
                          <a:ea typeface="+mn-ea"/>
                          <a:cs typeface="Arial" panose="020B0604020202020204" pitchFamily="34" charset="0"/>
                        </a:rPr>
                        <a:t>1) Covid vaccine given during admission but the flu vaccine omitted.</a:t>
                      </a:r>
                    </a:p>
                    <a:p>
                      <a:pPr marL="457200" marR="0" lvl="1" indent="0" algn="l" defTabSz="914400" rtl="0" eaLnBrk="1" fontAlgn="auto" latinLnBrk="0" hangingPunct="1">
                        <a:lnSpc>
                          <a:spcPct val="115000"/>
                        </a:lnSpc>
                        <a:spcBef>
                          <a:spcPts val="0"/>
                        </a:spcBef>
                        <a:spcAft>
                          <a:spcPts val="0"/>
                        </a:spcAft>
                        <a:buClrTx/>
                        <a:buSzTx/>
                        <a:buFont typeface="Aptos" panose="020B0004020202020204" pitchFamily="34" charset="0"/>
                        <a:buNone/>
                        <a:tabLst/>
                        <a:defRPr/>
                      </a:pPr>
                      <a:r>
                        <a:rPr lang="en-GB" sz="1200" kern="1200" dirty="0">
                          <a:solidFill>
                            <a:schemeClr val="dk1"/>
                          </a:solidFill>
                          <a:effectLst/>
                          <a:latin typeface="Arial" panose="020B0604020202020204" pitchFamily="34" charset="0"/>
                          <a:ea typeface="+mn-ea"/>
                          <a:cs typeface="Arial" panose="020B0604020202020204" pitchFamily="34" charset="0"/>
                        </a:rPr>
                        <a:t>2) No provision of the Shingles vaccine.</a:t>
                      </a:r>
                    </a:p>
                  </a:txBody>
                  <a:tcPr marL="68580" marR="68580" marT="0" marB="0"/>
                </a:tc>
                <a:extLst>
                  <a:ext uri="{0D108BD9-81ED-4DB2-BD59-A6C34878D82A}">
                    <a16:rowId xmlns:a16="http://schemas.microsoft.com/office/drawing/2014/main" val="895661538"/>
                  </a:ext>
                </a:extLst>
              </a:tr>
              <a:tr h="0">
                <a:tc>
                  <a:txBody>
                    <a:bodyPr/>
                    <a:lstStyle/>
                    <a:p>
                      <a:pPr>
                        <a:lnSpc>
                          <a:spcPct val="115000"/>
                        </a:lnSpc>
                        <a:spcAft>
                          <a:spcPts val="800"/>
                        </a:spcAft>
                      </a:pPr>
                      <a:r>
                        <a:rPr lang="en-GB" sz="12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Grading of Care (focused only)</a:t>
                      </a:r>
                    </a:p>
                  </a:txBody>
                  <a:tcPr marL="68580" marR="68580" marT="0" marB="0">
                    <a:solidFill>
                      <a:srgbClr val="FFFF00"/>
                    </a:solidFill>
                  </a:tcPr>
                </a:tc>
                <a:tc>
                  <a:txBody>
                    <a:bodyPr/>
                    <a:lstStyle/>
                    <a:p>
                      <a:pPr marL="0" lvl="0" indent="0">
                        <a:lnSpc>
                          <a:spcPct val="115000"/>
                        </a:lnSpc>
                        <a:buFont typeface="Aptos" panose="020B0004020202020204" pitchFamily="34" charset="0"/>
                        <a:buNone/>
                      </a:pPr>
                      <a:r>
                        <a:rPr lang="en-GB" sz="1200" kern="100" dirty="0">
                          <a:effectLst/>
                          <a:latin typeface="Arial" panose="020B0604020202020204" pitchFamily="34" charset="0"/>
                          <a:ea typeface="Aptos" panose="020B0004020202020204" pitchFamily="34" charset="0"/>
                          <a:cs typeface="Arial" panose="020B0604020202020204" pitchFamily="34" charset="0"/>
                        </a:rPr>
                        <a:t>N/A</a:t>
                      </a:r>
                    </a:p>
                  </a:txBody>
                  <a:tcPr marL="68580" marR="68580" marT="0" marB="0">
                    <a:solidFill>
                      <a:schemeClr val="accent4">
                        <a:lumMod val="20000"/>
                        <a:lumOff val="80000"/>
                      </a:schemeClr>
                    </a:solidFill>
                  </a:tcPr>
                </a:tc>
                <a:extLst>
                  <a:ext uri="{0D108BD9-81ED-4DB2-BD59-A6C34878D82A}">
                    <a16:rowId xmlns:a16="http://schemas.microsoft.com/office/drawing/2014/main" val="3928698384"/>
                  </a:ext>
                </a:extLst>
              </a:tr>
              <a:tr h="0">
                <a:tc>
                  <a:txBody>
                    <a:bodyPr/>
                    <a:lstStyle/>
                    <a:p>
                      <a:pPr>
                        <a:lnSpc>
                          <a:spcPct val="115000"/>
                        </a:lnSpc>
                        <a:spcAft>
                          <a:spcPts val="800"/>
                        </a:spcAft>
                      </a:pPr>
                      <a:r>
                        <a:rPr lang="en-GB" sz="1200" kern="100" dirty="0">
                          <a:effectLst/>
                          <a:latin typeface="Arial" panose="020B0604020202020204" pitchFamily="34" charset="0"/>
                          <a:cs typeface="Arial" panose="020B0604020202020204" pitchFamily="34" charset="0"/>
                        </a:rPr>
                        <a:t>Acronyms explained</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solidFill>
                      <a:schemeClr val="accent2">
                        <a:lumMod val="75000"/>
                      </a:schemeClr>
                    </a:solidFill>
                  </a:tcPr>
                </a:tc>
                <a:tc>
                  <a:txBody>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GB" sz="1200" kern="100" dirty="0">
                          <a:effectLst/>
                          <a:latin typeface="Arial" panose="020B0604020202020204" pitchFamily="34" charset="0"/>
                          <a:ea typeface="Aptos" panose="020B0004020202020204" pitchFamily="34" charset="0"/>
                          <a:cs typeface="Arial" panose="020B0604020202020204" pitchFamily="34" charset="0"/>
                        </a:rPr>
                        <a:t>LD – Learning disability</a:t>
                      </a:r>
                    </a:p>
                    <a:p>
                      <a:pPr marL="0" marR="0" lvl="0" indent="0" algn="l" defTabSz="914400" rtl="0" eaLnBrk="1" fontAlgn="auto" latinLnBrk="0" hangingPunct="1">
                        <a:lnSpc>
                          <a:spcPct val="115000"/>
                        </a:lnSpc>
                        <a:spcBef>
                          <a:spcPts val="0"/>
                        </a:spcBef>
                        <a:spcAft>
                          <a:spcPts val="800"/>
                        </a:spcAft>
                        <a:buClrTx/>
                        <a:buSzTx/>
                        <a:buFontTx/>
                        <a:buNone/>
                        <a:tabLst/>
                        <a:defRPr/>
                      </a:pPr>
                      <a:r>
                        <a:rPr lang="en-GB" sz="12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SALT – Speech and Language therapist</a:t>
                      </a:r>
                    </a:p>
                    <a:p>
                      <a:pPr marL="0" marR="0" lvl="0" indent="0" algn="l" defTabSz="914400" rtl="0" eaLnBrk="1" fontAlgn="auto" latinLnBrk="0" hangingPunct="1">
                        <a:lnSpc>
                          <a:spcPct val="115000"/>
                        </a:lnSpc>
                        <a:spcBef>
                          <a:spcPts val="0"/>
                        </a:spcBef>
                        <a:spcAft>
                          <a:spcPts val="800"/>
                        </a:spcAft>
                        <a:buClrTx/>
                        <a:buSzTx/>
                        <a:buFontTx/>
                        <a:buNone/>
                        <a:tabLst/>
                        <a:defRPr/>
                      </a:pPr>
                      <a:r>
                        <a:rPr lang="en-GB" sz="1200" kern="100" dirty="0">
                          <a:effectLst/>
                          <a:latin typeface="Arial" panose="020B0604020202020204" pitchFamily="34" charset="0"/>
                          <a:ea typeface="Aptos" panose="020B0004020202020204" pitchFamily="34" charset="0"/>
                          <a:cs typeface="Arial" panose="020B0604020202020204" pitchFamily="34" charset="0"/>
                        </a:rPr>
                        <a:t>DNACPR – Do not attempt Cardio-pulmonary resuscitation</a:t>
                      </a:r>
                    </a:p>
                  </a:txBody>
                  <a:tcPr marL="68580" marR="68580" marT="0" marB="0">
                    <a:solidFill>
                      <a:schemeClr val="accent2">
                        <a:lumMod val="20000"/>
                        <a:lumOff val="80000"/>
                      </a:schemeClr>
                    </a:solidFill>
                  </a:tcPr>
                </a:tc>
                <a:extLst>
                  <a:ext uri="{0D108BD9-81ED-4DB2-BD59-A6C34878D82A}">
                    <a16:rowId xmlns:a16="http://schemas.microsoft.com/office/drawing/2014/main" val="2088594630"/>
                  </a:ext>
                </a:extLst>
              </a:tr>
            </a:tbl>
          </a:graphicData>
        </a:graphic>
      </p:graphicFrame>
    </p:spTree>
    <p:extLst>
      <p:ext uri="{BB962C8B-B14F-4D97-AF65-F5344CB8AC3E}">
        <p14:creationId xmlns:p14="http://schemas.microsoft.com/office/powerpoint/2010/main" val="2256897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B9DA57-BD91-1E83-A571-C8768795A91F}"/>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C8834632-FB58-7BC3-3E7A-D4C2F799830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D68FEEDD-60EA-0140-E812-AED097827336}"/>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3B082DE2-ED80-C35F-08EE-6E1633B13EBF}"/>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D5612309-73E9-9715-E43F-1D7B2B522DED}"/>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0C6FF4F2-1B13-9ED8-A8F9-B20ABE021267}"/>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C002922B-2B3D-3EB1-4AAC-C9D962E3F7A6}"/>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7C976C49-851A-C900-C96E-B8BC96E932C9}"/>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CCD849D8-0449-08C7-4E7D-592BCE6AB5D8}"/>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6533D556-28A7-75B9-F62C-F9DE83268E2F}"/>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6773CEEB-9FBF-3434-892F-8CFBB1B79B50}"/>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CE00B5CD-A2D7-2296-B419-787C09382785}"/>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CB0BE9BE-6237-A1CE-1CA9-3DC05D41E49A}"/>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C35C9BF6-C75B-4C2E-C97A-EA2703D39156}"/>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2B84F36B-4B90-B0D7-F723-AD11C0DBEE5F}"/>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532F7D4D-FD78-559D-37ED-94C522CE2D66}"/>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B6605072-B88B-43D2-E01B-B1428D7F5833}"/>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2" name="Title 1">
            <a:extLst>
              <a:ext uri="{FF2B5EF4-FFF2-40B4-BE49-F238E27FC236}">
                <a16:creationId xmlns:a16="http://schemas.microsoft.com/office/drawing/2014/main" id="{F7F25974-0312-4780-B9C0-9819AF9C7897}"/>
              </a:ext>
            </a:extLst>
          </p:cNvPr>
          <p:cNvSpPr txBox="1">
            <a:spLocks/>
          </p:cNvSpPr>
          <p:nvPr/>
        </p:nvSpPr>
        <p:spPr>
          <a:xfrm>
            <a:off x="559687" y="204140"/>
            <a:ext cx="4491815" cy="611649"/>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rgbClr val="0070C0"/>
                </a:solidFill>
                <a:latin typeface="Arial" panose="020B0604020202020204" pitchFamily="34" charset="0"/>
                <a:cs typeface="Arial" panose="020B0604020202020204" pitchFamily="34" charset="0"/>
              </a:rPr>
              <a:t>Acronyms / Abbreviations:</a:t>
            </a:r>
            <a:endParaRPr lang="en-GB" sz="2800" b="1" dirty="0">
              <a:solidFill>
                <a:srgbClr val="0070C0"/>
              </a:solidFill>
            </a:endParaRPr>
          </a:p>
        </p:txBody>
      </p:sp>
      <p:sp>
        <p:nvSpPr>
          <p:cNvPr id="4" name="Content Placeholder 2">
            <a:extLst>
              <a:ext uri="{FF2B5EF4-FFF2-40B4-BE49-F238E27FC236}">
                <a16:creationId xmlns:a16="http://schemas.microsoft.com/office/drawing/2014/main" id="{4DC26BAC-56C9-6610-6098-5BB344E6F37A}"/>
              </a:ext>
            </a:extLst>
          </p:cNvPr>
          <p:cNvSpPr txBox="1">
            <a:spLocks/>
          </p:cNvSpPr>
          <p:nvPr/>
        </p:nvSpPr>
        <p:spPr>
          <a:xfrm>
            <a:off x="156784" y="633626"/>
            <a:ext cx="11372969" cy="5505023"/>
          </a:xfrm>
          <a:prstGeom prst="rect">
            <a:avLst/>
          </a:prstGeom>
        </p:spPr>
        <p:txBody>
          <a:bodyPr numCol="2">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spcAft>
                <a:spcPts val="800"/>
              </a:spcAft>
            </a:pPr>
            <a:r>
              <a:rPr lang="en-GB" sz="800" dirty="0">
                <a:latin typeface="Arial" panose="020B0604020202020204" pitchFamily="34" charset="0"/>
                <a:cs typeface="Arial" panose="020B0604020202020204" pitchFamily="34" charset="0"/>
              </a:rPr>
              <a:t>AHC – Annual health checks</a:t>
            </a:r>
          </a:p>
          <a:p>
            <a:pPr>
              <a:lnSpc>
                <a:spcPct val="115000"/>
              </a:lnSpc>
              <a:spcAft>
                <a:spcPts val="800"/>
              </a:spcAft>
            </a:pPr>
            <a:r>
              <a:rPr lang="en-GB" sz="800" dirty="0">
                <a:latin typeface="Arial" panose="020B0604020202020204" pitchFamily="34" charset="0"/>
                <a:cs typeface="Arial" panose="020B0604020202020204" pitchFamily="34" charset="0"/>
              </a:rPr>
              <a:t>BAME – Black Asian and Minority Ethnic group</a:t>
            </a:r>
          </a:p>
          <a:p>
            <a:pPr>
              <a:lnSpc>
                <a:spcPct val="115000"/>
              </a:lnSpc>
              <a:spcAft>
                <a:spcPts val="800"/>
              </a:spcAft>
            </a:pPr>
            <a:r>
              <a:rPr lang="en-GB" sz="800" dirty="0">
                <a:latin typeface="Arial" panose="020B0604020202020204" pitchFamily="34" charset="0"/>
                <a:cs typeface="Arial" panose="020B0604020202020204" pitchFamily="34" charset="0"/>
              </a:rPr>
              <a:t>BHFT - Berkshire Healthcare Foundation trust.</a:t>
            </a:r>
          </a:p>
          <a:p>
            <a:pPr>
              <a:lnSpc>
                <a:spcPct val="115000"/>
              </a:lnSpc>
              <a:spcAft>
                <a:spcPts val="800"/>
              </a:spcAft>
            </a:pPr>
            <a:r>
              <a:rPr lang="en-GB" sz="800" dirty="0">
                <a:latin typeface="Arial" panose="020B0604020202020204" pitchFamily="34" charset="0"/>
                <a:cs typeface="Arial" panose="020B0604020202020204" pitchFamily="34" charset="0"/>
              </a:rPr>
              <a:t>CPR – Cardio-pulmonary resuscitation</a:t>
            </a:r>
          </a:p>
          <a:p>
            <a:pPr>
              <a:lnSpc>
                <a:spcPct val="115000"/>
              </a:lnSpc>
              <a:spcAft>
                <a:spcPts val="800"/>
              </a:spcAft>
            </a:pPr>
            <a:r>
              <a:rPr lang="en-GB" sz="800" dirty="0">
                <a:latin typeface="Arial" panose="020B0604020202020204" pitchFamily="34" charset="0"/>
                <a:cs typeface="Arial" panose="020B0604020202020204" pitchFamily="34" charset="0"/>
              </a:rPr>
              <a:t>CTPLD – Community Team for people with a Learning Disability</a:t>
            </a:r>
          </a:p>
          <a:p>
            <a:pPr>
              <a:lnSpc>
                <a:spcPct val="115000"/>
              </a:lnSpc>
              <a:spcAft>
                <a:spcPts val="800"/>
              </a:spcAft>
            </a:pPr>
            <a:r>
              <a:rPr lang="en-GB" sz="800" dirty="0">
                <a:latin typeface="Arial" panose="020B0604020202020204" pitchFamily="34" charset="0"/>
                <a:cs typeface="Arial" panose="020B0604020202020204" pitchFamily="34" charset="0"/>
              </a:rPr>
              <a:t>CYP – Children and Young People</a:t>
            </a:r>
          </a:p>
          <a:p>
            <a:pPr>
              <a:lnSpc>
                <a:spcPct val="115000"/>
              </a:lnSpc>
              <a:spcAft>
                <a:spcPts val="800"/>
              </a:spcAft>
            </a:pPr>
            <a:r>
              <a:rPr lang="en-GB" sz="800" kern="100" dirty="0">
                <a:latin typeface="Arial" panose="020B0604020202020204" pitchFamily="34" charset="0"/>
                <a:cs typeface="Arial" panose="020B0604020202020204" pitchFamily="34" charset="0"/>
              </a:rPr>
              <a:t>DNACPR – Do Not Attempt Cardiopulmonary Resuscitation</a:t>
            </a:r>
          </a:p>
          <a:p>
            <a:pPr>
              <a:lnSpc>
                <a:spcPct val="115000"/>
              </a:lnSpc>
              <a:spcAft>
                <a:spcPts val="800"/>
              </a:spcAft>
            </a:pPr>
            <a:r>
              <a:rPr lang="en-GB" sz="800" kern="100" dirty="0">
                <a:latin typeface="Arial" panose="020B0604020202020204" pitchFamily="34" charset="0"/>
                <a:cs typeface="Arial" panose="020B0604020202020204" pitchFamily="34" charset="0"/>
              </a:rPr>
              <a:t>DOLS – Deprivation of Liberty Safeguards</a:t>
            </a:r>
          </a:p>
          <a:p>
            <a:pPr>
              <a:lnSpc>
                <a:spcPct val="115000"/>
              </a:lnSpc>
              <a:spcAft>
                <a:spcPts val="800"/>
              </a:spcAft>
            </a:pPr>
            <a:r>
              <a:rPr lang="en-GB" sz="800" dirty="0">
                <a:latin typeface="Arial" panose="020B0604020202020204" pitchFamily="34" charset="0"/>
                <a:cs typeface="Arial" panose="020B0604020202020204" pitchFamily="34" charset="0"/>
              </a:rPr>
              <a:t>DSR – Dynamic Support Register</a:t>
            </a:r>
          </a:p>
          <a:p>
            <a:pPr>
              <a:lnSpc>
                <a:spcPct val="115000"/>
              </a:lnSpc>
              <a:spcAft>
                <a:spcPts val="800"/>
              </a:spcAft>
            </a:pPr>
            <a:r>
              <a:rPr lang="en-GB" sz="800" dirty="0">
                <a:latin typeface="Arial" panose="020B0604020202020204" pitchFamily="34" charset="0"/>
                <a:cs typeface="Arial" panose="020B0604020202020204" pitchFamily="34" charset="0"/>
              </a:rPr>
              <a:t>ED – Emergency Department</a:t>
            </a:r>
          </a:p>
          <a:p>
            <a:pPr>
              <a:lnSpc>
                <a:spcPct val="115000"/>
              </a:lnSpc>
              <a:spcAft>
                <a:spcPts val="800"/>
              </a:spcAft>
            </a:pPr>
            <a:r>
              <a:rPr lang="en-GB" sz="800" dirty="0">
                <a:latin typeface="Arial" panose="020B0604020202020204" pitchFamily="34" charset="0"/>
                <a:cs typeface="Arial" panose="020B0604020202020204" pitchFamily="34" charset="0"/>
              </a:rPr>
              <a:t>EOLC – End of Life care</a:t>
            </a:r>
          </a:p>
          <a:p>
            <a:pPr>
              <a:lnSpc>
                <a:spcPct val="115000"/>
              </a:lnSpc>
              <a:spcAft>
                <a:spcPts val="800"/>
              </a:spcAft>
            </a:pPr>
            <a:r>
              <a:rPr lang="en-GB" sz="800" dirty="0">
                <a:latin typeface="Arial" panose="020B0604020202020204" pitchFamily="34" charset="0"/>
                <a:cs typeface="Arial" panose="020B0604020202020204" pitchFamily="34" charset="0"/>
              </a:rPr>
              <a:t>GP – General Practitioner (Doctor)</a:t>
            </a:r>
          </a:p>
          <a:p>
            <a:pPr>
              <a:lnSpc>
                <a:spcPct val="115000"/>
              </a:lnSpc>
              <a:spcAft>
                <a:spcPts val="800"/>
              </a:spcAft>
            </a:pPr>
            <a:r>
              <a:rPr lang="en-GB" sz="800" kern="100" dirty="0">
                <a:latin typeface="Arial" panose="020B0604020202020204" pitchFamily="34" charset="0"/>
                <a:cs typeface="Arial" panose="020B0604020202020204" pitchFamily="34" charset="0"/>
              </a:rPr>
              <a:t>ICB – Integrated Care board</a:t>
            </a:r>
          </a:p>
          <a:p>
            <a:pPr>
              <a:lnSpc>
                <a:spcPct val="115000"/>
              </a:lnSpc>
              <a:spcAft>
                <a:spcPts val="800"/>
              </a:spcAft>
            </a:pPr>
            <a:r>
              <a:rPr lang="en-GB" sz="800" kern="100" dirty="0">
                <a:latin typeface="Arial" panose="020B0604020202020204" pitchFamily="34" charset="0"/>
                <a:cs typeface="Arial" panose="020B0604020202020204" pitchFamily="34" charset="0"/>
              </a:rPr>
              <a:t>ICS – Integrated Care system</a:t>
            </a:r>
          </a:p>
          <a:p>
            <a:pPr>
              <a:lnSpc>
                <a:spcPct val="115000"/>
              </a:lnSpc>
              <a:spcAft>
                <a:spcPts val="800"/>
              </a:spcAft>
            </a:pPr>
            <a:r>
              <a:rPr lang="en-GB" sz="800" kern="100" dirty="0" err="1">
                <a:latin typeface="Arial" panose="020B0604020202020204" pitchFamily="34" charset="0"/>
                <a:cs typeface="Arial" panose="020B0604020202020204" pitchFamily="34" charset="0"/>
              </a:rPr>
              <a:t>LiA</a:t>
            </a:r>
            <a:r>
              <a:rPr lang="en-GB" sz="800" kern="100" dirty="0">
                <a:latin typeface="Arial" panose="020B0604020202020204" pitchFamily="34" charset="0"/>
                <a:cs typeface="Arial" panose="020B0604020202020204" pitchFamily="34" charset="0"/>
              </a:rPr>
              <a:t> – Learning into Action</a:t>
            </a:r>
          </a:p>
          <a:p>
            <a:pPr>
              <a:lnSpc>
                <a:spcPct val="115000"/>
              </a:lnSpc>
              <a:spcAft>
                <a:spcPts val="800"/>
              </a:spcAft>
            </a:pPr>
            <a:endParaRPr lang="en-GB" sz="800" kern="100" dirty="0">
              <a:latin typeface="Arial" panose="020B0604020202020204" pitchFamily="34" charset="0"/>
              <a:cs typeface="Arial" panose="020B0604020202020204" pitchFamily="34" charset="0"/>
            </a:endParaRPr>
          </a:p>
          <a:p>
            <a:pPr>
              <a:lnSpc>
                <a:spcPct val="115000"/>
              </a:lnSpc>
              <a:spcAft>
                <a:spcPts val="800"/>
              </a:spcAft>
            </a:pPr>
            <a:endParaRPr lang="en-GB" sz="800" kern="100" dirty="0">
              <a:latin typeface="Arial" panose="020B0604020202020204" pitchFamily="34" charset="0"/>
              <a:cs typeface="Arial" panose="020B0604020202020204" pitchFamily="34" charset="0"/>
            </a:endParaRPr>
          </a:p>
          <a:p>
            <a:pPr>
              <a:lnSpc>
                <a:spcPct val="115000"/>
              </a:lnSpc>
              <a:spcAft>
                <a:spcPts val="800"/>
              </a:spcAft>
            </a:pPr>
            <a:r>
              <a:rPr lang="en-GB" sz="800" dirty="0">
                <a:latin typeface="Arial" panose="020B0604020202020204" pitchFamily="34" charset="0"/>
                <a:cs typeface="Arial" panose="020B0604020202020204" pitchFamily="34" charset="0"/>
              </a:rPr>
              <a:t>LD&amp;A – Learning Disability and Autism</a:t>
            </a:r>
          </a:p>
          <a:p>
            <a:pPr>
              <a:lnSpc>
                <a:spcPct val="115000"/>
              </a:lnSpc>
              <a:spcAft>
                <a:spcPts val="800"/>
              </a:spcAft>
            </a:pPr>
            <a:r>
              <a:rPr lang="en-GB" sz="800" kern="100" dirty="0">
                <a:latin typeface="Arial" panose="020B0604020202020204" pitchFamily="34" charset="0"/>
                <a:cs typeface="Arial" panose="020B0604020202020204" pitchFamily="34" charset="0"/>
              </a:rPr>
              <a:t>LD – Learning Disability</a:t>
            </a:r>
          </a:p>
          <a:p>
            <a:pPr>
              <a:lnSpc>
                <a:spcPct val="115000"/>
              </a:lnSpc>
              <a:spcAft>
                <a:spcPts val="800"/>
              </a:spcAft>
            </a:pPr>
            <a:r>
              <a:rPr lang="en-GB" sz="800" dirty="0">
                <a:latin typeface="Arial" panose="020B0604020202020204" pitchFamily="34" charset="0"/>
                <a:cs typeface="Arial" panose="020B0604020202020204" pitchFamily="34" charset="0"/>
              </a:rPr>
              <a:t>LPA – Legal Power of Attorney</a:t>
            </a:r>
          </a:p>
          <a:p>
            <a:pPr>
              <a:lnSpc>
                <a:spcPct val="115000"/>
              </a:lnSpc>
              <a:spcAft>
                <a:spcPts val="800"/>
              </a:spcAft>
            </a:pPr>
            <a:r>
              <a:rPr lang="en-GB" sz="800" dirty="0">
                <a:latin typeface="Arial" panose="020B0604020202020204" pitchFamily="34" charset="0"/>
                <a:cs typeface="Arial" panose="020B0604020202020204" pitchFamily="34" charset="0"/>
              </a:rPr>
              <a:t>MCA – Mental Capacity Assessment or act</a:t>
            </a:r>
          </a:p>
          <a:p>
            <a:pPr>
              <a:lnSpc>
                <a:spcPct val="115000"/>
              </a:lnSpc>
              <a:spcAft>
                <a:spcPts val="800"/>
              </a:spcAft>
            </a:pPr>
            <a:r>
              <a:rPr lang="en-GB" sz="800" kern="100" dirty="0">
                <a:latin typeface="Arial" panose="020B0604020202020204" pitchFamily="34" charset="0"/>
                <a:ea typeface="Aptos" panose="020B0004020202020204" pitchFamily="34" charset="0"/>
                <a:cs typeface="Arial" panose="020B0604020202020204" pitchFamily="34" charset="0"/>
              </a:rPr>
              <a:t>MDT - </a:t>
            </a:r>
            <a:r>
              <a:rPr lang="en-GB" sz="800" kern="100" dirty="0">
                <a:latin typeface="Arial" panose="020B0604020202020204" pitchFamily="34" charset="0"/>
                <a:cs typeface="Arial" panose="020B0604020202020204" pitchFamily="34" charset="0"/>
              </a:rPr>
              <a:t>Multi-disciplinary team</a:t>
            </a:r>
          </a:p>
          <a:p>
            <a:pPr>
              <a:lnSpc>
                <a:spcPct val="115000"/>
              </a:lnSpc>
              <a:spcAft>
                <a:spcPts val="800"/>
              </a:spcAft>
            </a:pPr>
            <a:r>
              <a:rPr lang="en-GB" sz="800" kern="100" dirty="0">
                <a:latin typeface="Arial" panose="020B0604020202020204" pitchFamily="34" charset="0"/>
                <a:cs typeface="Arial" panose="020B0604020202020204" pitchFamily="34" charset="0"/>
              </a:rPr>
              <a:t>MRI – Magnetic Resonance Imaging</a:t>
            </a:r>
          </a:p>
          <a:p>
            <a:pPr>
              <a:lnSpc>
                <a:spcPct val="115000"/>
              </a:lnSpc>
              <a:spcAft>
                <a:spcPts val="800"/>
              </a:spcAft>
            </a:pPr>
            <a:r>
              <a:rPr lang="en-GB" sz="800" dirty="0">
                <a:latin typeface="Arial" panose="020B0604020202020204" pitchFamily="34" charset="0"/>
                <a:cs typeface="Arial" panose="020B0604020202020204" pitchFamily="34" charset="0"/>
              </a:rPr>
              <a:t>NHS – National Health Service</a:t>
            </a:r>
          </a:p>
          <a:p>
            <a:pPr>
              <a:lnSpc>
                <a:spcPct val="115000"/>
              </a:lnSpc>
              <a:spcAft>
                <a:spcPts val="800"/>
              </a:spcAft>
            </a:pPr>
            <a:r>
              <a:rPr lang="en-GB" sz="800" dirty="0">
                <a:latin typeface="Arial" panose="020B0604020202020204" pitchFamily="34" charset="0"/>
                <a:cs typeface="Arial" panose="020B0604020202020204" pitchFamily="34" charset="0"/>
              </a:rPr>
              <a:t>PCN – Primary Care network</a:t>
            </a:r>
          </a:p>
          <a:p>
            <a:pPr>
              <a:lnSpc>
                <a:spcPct val="115000"/>
              </a:lnSpc>
              <a:spcAft>
                <a:spcPts val="800"/>
              </a:spcAft>
            </a:pPr>
            <a:r>
              <a:rPr lang="en-GB" sz="800" dirty="0">
                <a:latin typeface="Arial" panose="020B0604020202020204" pitchFamily="34" charset="0"/>
                <a:cs typeface="Arial" panose="020B0604020202020204" pitchFamily="34" charset="0"/>
              </a:rPr>
              <a:t>PICC -  Peripherally inserted central catheter</a:t>
            </a:r>
          </a:p>
          <a:p>
            <a:pPr>
              <a:lnSpc>
                <a:spcPct val="115000"/>
              </a:lnSpc>
              <a:spcAft>
                <a:spcPts val="800"/>
              </a:spcAft>
            </a:pPr>
            <a:r>
              <a:rPr lang="en-GB" sz="800" kern="100" dirty="0">
                <a:latin typeface="Arial" panose="020B0604020202020204" pitchFamily="34" charset="0"/>
                <a:cs typeface="Arial" panose="020B0604020202020204" pitchFamily="34" charset="0"/>
              </a:rPr>
              <a:t>PEG – percutaneous endoscopic gastrostomy, a feeding tube.</a:t>
            </a:r>
          </a:p>
          <a:p>
            <a:pPr>
              <a:lnSpc>
                <a:spcPct val="115000"/>
              </a:lnSpc>
              <a:spcAft>
                <a:spcPts val="800"/>
              </a:spcAft>
            </a:pPr>
            <a:r>
              <a:rPr lang="en-GB" sz="800" kern="100" dirty="0">
                <a:latin typeface="Arial" panose="020B0604020202020204" pitchFamily="34" charset="0"/>
                <a:cs typeface="Arial" panose="020B0604020202020204" pitchFamily="34" charset="0"/>
              </a:rPr>
              <a:t>RAG – Red / Amber / Greem rating score</a:t>
            </a:r>
          </a:p>
          <a:p>
            <a:pPr>
              <a:lnSpc>
                <a:spcPct val="115000"/>
              </a:lnSpc>
              <a:spcAft>
                <a:spcPts val="800"/>
              </a:spcAft>
            </a:pPr>
            <a:r>
              <a:rPr lang="en-GB" sz="800" kern="100" dirty="0">
                <a:latin typeface="Arial" panose="020B0604020202020204" pitchFamily="34" charset="0"/>
                <a:cs typeface="Arial" panose="020B0604020202020204" pitchFamily="34" charset="0"/>
              </a:rPr>
              <a:t>RESPECT – Recommended Summary Plan for Emergency Care and Treatment</a:t>
            </a:r>
          </a:p>
          <a:p>
            <a:pPr>
              <a:lnSpc>
                <a:spcPct val="115000"/>
              </a:lnSpc>
              <a:spcAft>
                <a:spcPts val="800"/>
              </a:spcAft>
            </a:pPr>
            <a:r>
              <a:rPr lang="en-GB" sz="800" kern="100" dirty="0">
                <a:latin typeface="Arial" panose="020B0604020202020204" pitchFamily="34" charset="0"/>
                <a:cs typeface="Arial" panose="020B0604020202020204" pitchFamily="34" charset="0"/>
              </a:rPr>
              <a:t>SALT – Speech and Language therapy</a:t>
            </a:r>
          </a:p>
          <a:p>
            <a:pPr>
              <a:lnSpc>
                <a:spcPct val="115000"/>
              </a:lnSpc>
              <a:spcAft>
                <a:spcPts val="800"/>
              </a:spcAft>
            </a:pPr>
            <a:r>
              <a:rPr lang="en-GB" sz="800" kern="100" dirty="0" err="1">
                <a:latin typeface="Arial" panose="020B0604020202020204" pitchFamily="34" charset="0"/>
                <a:cs typeface="Arial" panose="020B0604020202020204" pitchFamily="34" charset="0"/>
              </a:rPr>
              <a:t>SaBP</a:t>
            </a:r>
            <a:r>
              <a:rPr lang="en-GB" sz="800" kern="100" dirty="0">
                <a:latin typeface="Arial" panose="020B0604020202020204" pitchFamily="34" charset="0"/>
                <a:cs typeface="Arial" panose="020B0604020202020204" pitchFamily="34" charset="0"/>
              </a:rPr>
              <a:t> - </a:t>
            </a:r>
            <a:r>
              <a:rPr lang="en-GB" sz="800" dirty="0">
                <a:latin typeface="Arial" panose="020B0604020202020204" pitchFamily="34" charset="0"/>
                <a:cs typeface="Arial" panose="020B0604020202020204" pitchFamily="34" charset="0"/>
              </a:rPr>
              <a:t>Surrey and Borders Partnership NHS foundation trust</a:t>
            </a:r>
            <a:endParaRPr lang="en-GB" sz="800" kern="100" dirty="0">
              <a:latin typeface="Arial" panose="020B0604020202020204" pitchFamily="34" charset="0"/>
              <a:cs typeface="Arial" panose="020B0604020202020204" pitchFamily="34" charset="0"/>
            </a:endParaRPr>
          </a:p>
          <a:p>
            <a:pPr>
              <a:lnSpc>
                <a:spcPct val="115000"/>
              </a:lnSpc>
              <a:spcAft>
                <a:spcPts val="800"/>
              </a:spcAft>
            </a:pPr>
            <a:r>
              <a:rPr lang="en-GB" sz="800" dirty="0">
                <a:latin typeface="Arial" panose="020B0604020202020204" pitchFamily="34" charset="0"/>
                <a:cs typeface="Arial" panose="020B0604020202020204" pitchFamily="34" charset="0"/>
              </a:rPr>
              <a:t>VTE – Venous Thromboembolism</a:t>
            </a:r>
          </a:p>
          <a:p>
            <a:pPr marL="0" indent="0">
              <a:lnSpc>
                <a:spcPct val="115000"/>
              </a:lnSpc>
              <a:spcAft>
                <a:spcPts val="800"/>
              </a:spcAft>
              <a:buNone/>
            </a:pPr>
            <a:endParaRPr lang="en-GB" sz="1000" kern="100" dirty="0">
              <a:latin typeface="Arial" panose="020B0604020202020204" pitchFamily="34" charset="0"/>
              <a:cs typeface="Arial" panose="020B0604020202020204" pitchFamily="34" charset="0"/>
            </a:endParaRPr>
          </a:p>
          <a:p>
            <a:pPr marL="0" indent="0">
              <a:lnSpc>
                <a:spcPct val="115000"/>
              </a:lnSpc>
              <a:spcAft>
                <a:spcPts val="800"/>
              </a:spcAft>
              <a:buNone/>
            </a:pP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483601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C7C592-75E0-1367-0FE7-7C120BAF605A}"/>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0417C8C2-074D-4E9D-E0DB-8F239551189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D364C153-5469-5042-C773-8DC65B1ED06C}"/>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9452F8C2-496A-09BA-6F59-653B989F5132}"/>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FE91729B-A89E-0548-1D95-8F55EB40A364}"/>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FFA2494D-BC39-44F7-C685-28CBE353D1D3}"/>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E18034FA-BC70-49C0-116A-5BE1D9BED71D}"/>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B902A96F-0C9D-8C67-6532-1A1A9253F145}"/>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3AC8F288-0F82-BD70-CB22-5EB1D3ADA1F2}"/>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09D9FF11-678E-8F54-2CB8-119DA4879E1D}"/>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B64B918B-DD64-D1D5-D5B5-E53E1F9561D3}"/>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A76EF94B-0C7A-8658-B231-57BE028C9660}"/>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93D1B233-EB24-7303-2F4B-DB6552B607BF}"/>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F313B595-4ACF-1F67-B9B8-3031F081240E}"/>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4917D5AD-E3BE-8ABF-8662-FC96998C91DA}"/>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3D0D05DB-99AE-92FA-96E4-8571711225A0}"/>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914D5B2B-3C5A-A433-59D6-8F4C4D0841A5}"/>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2" name="Title 1">
            <a:extLst>
              <a:ext uri="{FF2B5EF4-FFF2-40B4-BE49-F238E27FC236}">
                <a16:creationId xmlns:a16="http://schemas.microsoft.com/office/drawing/2014/main" id="{B3F702DC-7B13-8735-023C-1B30A29964EB}"/>
              </a:ext>
            </a:extLst>
          </p:cNvPr>
          <p:cNvSpPr txBox="1">
            <a:spLocks/>
          </p:cNvSpPr>
          <p:nvPr/>
        </p:nvSpPr>
        <p:spPr>
          <a:xfrm>
            <a:off x="446776" y="319274"/>
            <a:ext cx="5649223" cy="49171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rgbClr val="005EB8"/>
                </a:solidFill>
                <a:latin typeface="Arial" panose="020B0604020202020204" pitchFamily="34" charset="0"/>
                <a:cs typeface="Arial" panose="020B0604020202020204" pitchFamily="34" charset="0"/>
              </a:rPr>
              <a:t>Our People’s Stories continued</a:t>
            </a:r>
          </a:p>
        </p:txBody>
      </p:sp>
      <p:sp>
        <p:nvSpPr>
          <p:cNvPr id="3" name="Content Placeholder 2">
            <a:extLst>
              <a:ext uri="{FF2B5EF4-FFF2-40B4-BE49-F238E27FC236}">
                <a16:creationId xmlns:a16="http://schemas.microsoft.com/office/drawing/2014/main" id="{1FEBA154-40B8-0677-5EA7-FCD6BC635661}"/>
              </a:ext>
            </a:extLst>
          </p:cNvPr>
          <p:cNvSpPr txBox="1">
            <a:spLocks/>
          </p:cNvSpPr>
          <p:nvPr/>
        </p:nvSpPr>
        <p:spPr>
          <a:xfrm>
            <a:off x="154103" y="1155246"/>
            <a:ext cx="6130319" cy="4469377"/>
          </a:xfrm>
          <a:prstGeom prst="rect">
            <a:avLst/>
          </a:prstGeom>
          <a:solidFill>
            <a:schemeClr val="accent2">
              <a:lumMod val="20000"/>
              <a:lumOff val="80000"/>
            </a:schemeClr>
          </a:solidFill>
          <a:ln w="28575">
            <a:solidFill>
              <a:schemeClr val="tx1"/>
            </a:solidFill>
          </a:ln>
        </p:spPr>
        <p:txBody>
          <a:bodyPr vert="horz" lIns="91440" tIns="45720" rIns="91440" bIns="45720" rtlCol="0" anchor="ctr">
            <a:noAutofit/>
          </a:bodyP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sz="1300" b="1" dirty="0">
                <a:solidFill>
                  <a:schemeClr val="tx1"/>
                </a:solidFill>
                <a:latin typeface="Arial" panose="020B0604020202020204" pitchFamily="34" charset="0"/>
                <a:cs typeface="Arial" panose="020B0604020202020204" pitchFamily="34" charset="0"/>
              </a:rPr>
              <a:t>Pen Portrait 6 (ref 25836) LD - Initial review</a:t>
            </a:r>
          </a:p>
          <a:p>
            <a:pPr algn="just"/>
            <a:r>
              <a:rPr lang="en-GB" dirty="0">
                <a:solidFill>
                  <a:schemeClr val="tx1"/>
                </a:solidFill>
                <a:latin typeface="Arial" panose="020B0604020202020204" pitchFamily="34" charset="0"/>
                <a:cs typeface="Arial" panose="020B0604020202020204" pitchFamily="34" charset="0"/>
              </a:rPr>
              <a:t>55-year-old lady with Profound / Multiple Learning disability</a:t>
            </a:r>
          </a:p>
          <a:p>
            <a:pPr algn="just"/>
            <a:r>
              <a:rPr lang="en-GB" dirty="0">
                <a:solidFill>
                  <a:schemeClr val="tx1"/>
                </a:solidFill>
                <a:latin typeface="Arial" panose="020B0604020202020204" pitchFamily="34" charset="0"/>
                <a:cs typeface="Arial" panose="020B0604020202020204" pitchFamily="34" charset="0"/>
              </a:rPr>
              <a:t>Primary cause of death – Acute Covid Infection</a:t>
            </a:r>
          </a:p>
          <a:p>
            <a:pPr algn="just"/>
            <a:r>
              <a:rPr lang="en-GB" dirty="0">
                <a:solidFill>
                  <a:schemeClr val="tx1"/>
                </a:solidFill>
                <a:latin typeface="Arial" panose="020B0604020202020204" pitchFamily="34" charset="0"/>
                <a:cs typeface="Arial" panose="020B0604020202020204" pitchFamily="34" charset="0"/>
              </a:rPr>
              <a:t>This lady lived in the same Supported Living community for many years. She was a wheelchair user and transferred by hoist. She was a very cheerful person with a contagious laugh. She greatly enjoyed being involved in all activities and especially loved live music. She had lymphoedema, hydrocephalus, epilepsy and asthma. Two years prior to her death, following many visits to the acute hospital for skin infections / cellulitis, it was agreed by the MDT at the acute hospital to place her on an end-of-life pathway. Specialist input from the lymphoedema nurses was arranged with GP and District Nurse involvement for antibiotics and wound management. In her last 18 months she became bed bound due to her symptoms and for her own comfort.</a:t>
            </a:r>
          </a:p>
          <a:p>
            <a:pPr algn="just"/>
            <a:r>
              <a:rPr lang="en-GB" dirty="0">
                <a:solidFill>
                  <a:schemeClr val="tx1"/>
                </a:solidFill>
                <a:latin typeface="Arial" panose="020B0604020202020204" pitchFamily="34" charset="0"/>
                <a:cs typeface="Arial" panose="020B0604020202020204" pitchFamily="34" charset="0"/>
              </a:rPr>
              <a:t>The end-of-life pathway was well followed by all professionals involved. Sadly, she contracted a Covid infection and comfort was prioritised with ‘Just in Case’ medications being provided near the end. She passed away one week later. The housing scheme arranged for live music to play towards the end of her life and have since made a memorial for her in the garden that she loved.</a:t>
            </a:r>
          </a:p>
          <a:p>
            <a:pPr algn="just"/>
            <a:r>
              <a:rPr lang="en-GB" dirty="0">
                <a:solidFill>
                  <a:schemeClr val="tx1"/>
                </a:solidFill>
                <a:latin typeface="Arial" panose="020B0604020202020204" pitchFamily="34" charset="0"/>
                <a:cs typeface="Arial" panose="020B0604020202020204" pitchFamily="34" charset="0"/>
              </a:rPr>
              <a:t>The family said of her care, “no award could be good enough to thank them for the care of my sister”. Reasonable adjustments were in place, tailored to her needs. Annual Health Checks took place but there is no reference to a Health Passport. A breast screening invite was sent however she never attended and there appears to be no follow up of this. All immunisations were up to date and clear end of life plans in place. Best interest decisions were made in line with her mental capacity assessment outcome. All the MDT, family, and carers were involved, and an advocate.</a:t>
            </a:r>
          </a:p>
        </p:txBody>
      </p:sp>
      <p:graphicFrame>
        <p:nvGraphicFramePr>
          <p:cNvPr id="6" name="Table 5">
            <a:extLst>
              <a:ext uri="{FF2B5EF4-FFF2-40B4-BE49-F238E27FC236}">
                <a16:creationId xmlns:a16="http://schemas.microsoft.com/office/drawing/2014/main" id="{7EF170B7-662B-43CF-3F0B-36FA40FB7D05}"/>
              </a:ext>
            </a:extLst>
          </p:cNvPr>
          <p:cNvGraphicFramePr>
            <a:graphicFrameLocks noGrp="1"/>
          </p:cNvGraphicFramePr>
          <p:nvPr>
            <p:extLst>
              <p:ext uri="{D42A27DB-BD31-4B8C-83A1-F6EECF244321}">
                <p14:modId xmlns:p14="http://schemas.microsoft.com/office/powerpoint/2010/main" val="1047347974"/>
              </p:ext>
            </p:extLst>
          </p:nvPr>
        </p:nvGraphicFramePr>
        <p:xfrm>
          <a:off x="6379174" y="1155246"/>
          <a:ext cx="5660426" cy="2553972"/>
        </p:xfrm>
        <a:graphic>
          <a:graphicData uri="http://schemas.openxmlformats.org/drawingml/2006/table">
            <a:tbl>
              <a:tblPr firstRow="1" firstCol="1" bandRow="1">
                <a:tableStyleId>{5C22544A-7EE6-4342-B048-85BDC9FD1C3A}</a:tableStyleId>
              </a:tblPr>
              <a:tblGrid>
                <a:gridCol w="1218386">
                  <a:extLst>
                    <a:ext uri="{9D8B030D-6E8A-4147-A177-3AD203B41FA5}">
                      <a16:colId xmlns:a16="http://schemas.microsoft.com/office/drawing/2014/main" val="1404072000"/>
                    </a:ext>
                  </a:extLst>
                </a:gridCol>
                <a:gridCol w="4442040">
                  <a:extLst>
                    <a:ext uri="{9D8B030D-6E8A-4147-A177-3AD203B41FA5}">
                      <a16:colId xmlns:a16="http://schemas.microsoft.com/office/drawing/2014/main" val="1677647220"/>
                    </a:ext>
                  </a:extLst>
                </a:gridCol>
              </a:tblGrid>
              <a:tr h="0">
                <a:tc>
                  <a:txBody>
                    <a:bodyPr/>
                    <a:lstStyle/>
                    <a:p>
                      <a:pPr>
                        <a:lnSpc>
                          <a:spcPct val="115000"/>
                        </a:lnSpc>
                        <a:spcAft>
                          <a:spcPts val="800"/>
                        </a:spcAft>
                      </a:pPr>
                      <a:r>
                        <a:rPr lang="en-GB" sz="1200" kern="100" dirty="0">
                          <a:effectLst/>
                          <a:latin typeface="Arial" panose="020B0604020202020204" pitchFamily="34" charset="0"/>
                          <a:cs typeface="Arial" panose="020B0604020202020204" pitchFamily="34" charset="0"/>
                        </a:rPr>
                        <a:t>Good Practice Identified</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solidFill>
                      <a:srgbClr val="00B050"/>
                    </a:solidFill>
                  </a:tcPr>
                </a:tc>
                <a:tc>
                  <a:txBody>
                    <a:bodyPr/>
                    <a:lstStyle/>
                    <a:p>
                      <a:pPr marL="171450" lvl="0" indent="-171450">
                        <a:lnSpc>
                          <a:spcPct val="115000"/>
                        </a:lnSpc>
                        <a:spcAft>
                          <a:spcPts val="800"/>
                        </a:spcAft>
                        <a:buFont typeface="Arial" panose="020B0604020202020204" pitchFamily="34" charset="0"/>
                        <a:buChar char="•"/>
                      </a:pPr>
                      <a:r>
                        <a:rPr lang="en-GB" sz="1200" b="0" kern="1200" dirty="0">
                          <a:solidFill>
                            <a:schemeClr val="tx1"/>
                          </a:solidFill>
                          <a:effectLst/>
                          <a:latin typeface="Arial" panose="020B0604020202020204" pitchFamily="34" charset="0"/>
                          <a:ea typeface="+mn-ea"/>
                          <a:cs typeface="Arial" panose="020B0604020202020204" pitchFamily="34" charset="0"/>
                        </a:rPr>
                        <a:t>Excellent multi-disciplinary working and communication between CTPLD, social worker, hospice, GP, District Nursing, supported living and her sister enabled a relaxed comfortable end to her life surrounded by her friends. </a:t>
                      </a:r>
                      <a:endParaRPr lang="en-GB" sz="1200" b="0" kern="100" dirty="0">
                        <a:solidFill>
                          <a:schemeClr val="tx1"/>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solidFill>
                      <a:schemeClr val="accent6">
                        <a:lumMod val="20000"/>
                        <a:lumOff val="80000"/>
                      </a:schemeClr>
                    </a:solidFill>
                  </a:tcPr>
                </a:tc>
                <a:extLst>
                  <a:ext uri="{0D108BD9-81ED-4DB2-BD59-A6C34878D82A}">
                    <a16:rowId xmlns:a16="http://schemas.microsoft.com/office/drawing/2014/main" val="1162319220"/>
                  </a:ext>
                </a:extLst>
              </a:tr>
              <a:tr h="0">
                <a:tc>
                  <a:txBody>
                    <a:bodyPr/>
                    <a:lstStyle/>
                    <a:p>
                      <a:pPr>
                        <a:lnSpc>
                          <a:spcPct val="115000"/>
                        </a:lnSpc>
                        <a:spcAft>
                          <a:spcPts val="800"/>
                        </a:spcAft>
                      </a:pPr>
                      <a:r>
                        <a:rPr lang="en-GB" sz="1200" kern="100" dirty="0">
                          <a:effectLst/>
                          <a:latin typeface="Arial" panose="020B0604020202020204" pitchFamily="34" charset="0"/>
                          <a:cs typeface="Arial" panose="020B0604020202020204" pitchFamily="34" charset="0"/>
                        </a:rPr>
                        <a:t>Learning Identified </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Cancer screening / no documented rationale for breast screening not being taken up and no follow up evident.</a:t>
                      </a:r>
                    </a:p>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Unclear if a Health Passport was in place.</a:t>
                      </a:r>
                    </a:p>
                  </a:txBody>
                  <a:tcPr marL="68580" marR="68580" marT="0" marB="0"/>
                </a:tc>
                <a:extLst>
                  <a:ext uri="{0D108BD9-81ED-4DB2-BD59-A6C34878D82A}">
                    <a16:rowId xmlns:a16="http://schemas.microsoft.com/office/drawing/2014/main" val="895661538"/>
                  </a:ext>
                </a:extLst>
              </a:tr>
              <a:tr h="0">
                <a:tc>
                  <a:txBody>
                    <a:bodyPr/>
                    <a:lstStyle/>
                    <a:p>
                      <a:pPr>
                        <a:lnSpc>
                          <a:spcPct val="115000"/>
                        </a:lnSpc>
                        <a:spcAft>
                          <a:spcPts val="800"/>
                        </a:spcAft>
                      </a:pPr>
                      <a:r>
                        <a:rPr lang="en-GB" sz="12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Grading of Care (focused only)</a:t>
                      </a:r>
                    </a:p>
                  </a:txBody>
                  <a:tcPr marL="68580" marR="68580" marT="0" marB="0">
                    <a:solidFill>
                      <a:srgbClr val="FFFF00"/>
                    </a:solidFill>
                  </a:tcPr>
                </a:tc>
                <a:tc>
                  <a:txBody>
                    <a:bodyPr/>
                    <a:lstStyle/>
                    <a:p>
                      <a:pPr marL="0" lvl="0" indent="0">
                        <a:lnSpc>
                          <a:spcPct val="115000"/>
                        </a:lnSpc>
                        <a:buFont typeface="Aptos" panose="020B0004020202020204" pitchFamily="34" charset="0"/>
                        <a:buNone/>
                      </a:pPr>
                      <a:r>
                        <a:rPr lang="en-GB" sz="1200" kern="100" dirty="0">
                          <a:effectLst/>
                          <a:latin typeface="Arial" panose="020B0604020202020204" pitchFamily="34" charset="0"/>
                          <a:ea typeface="Aptos" panose="020B0004020202020204" pitchFamily="34" charset="0"/>
                          <a:cs typeface="Arial" panose="020B0604020202020204" pitchFamily="34" charset="0"/>
                        </a:rPr>
                        <a:t>N/A</a:t>
                      </a:r>
                    </a:p>
                  </a:txBody>
                  <a:tcPr marL="68580" marR="68580" marT="0" marB="0">
                    <a:solidFill>
                      <a:schemeClr val="accent4">
                        <a:lumMod val="20000"/>
                        <a:lumOff val="80000"/>
                      </a:schemeClr>
                    </a:solidFill>
                  </a:tcPr>
                </a:tc>
                <a:extLst>
                  <a:ext uri="{0D108BD9-81ED-4DB2-BD59-A6C34878D82A}">
                    <a16:rowId xmlns:a16="http://schemas.microsoft.com/office/drawing/2014/main" val="3928698384"/>
                  </a:ext>
                </a:extLst>
              </a:tr>
              <a:tr h="0">
                <a:tc>
                  <a:txBody>
                    <a:bodyPr/>
                    <a:lstStyle/>
                    <a:p>
                      <a:pPr>
                        <a:lnSpc>
                          <a:spcPct val="115000"/>
                        </a:lnSpc>
                        <a:spcAft>
                          <a:spcPts val="800"/>
                        </a:spcAft>
                      </a:pPr>
                      <a:r>
                        <a:rPr lang="en-GB" sz="1200" kern="100" dirty="0">
                          <a:effectLst/>
                          <a:latin typeface="Arial" panose="020B0604020202020204" pitchFamily="34" charset="0"/>
                          <a:cs typeface="Arial" panose="020B0604020202020204" pitchFamily="34" charset="0"/>
                        </a:rPr>
                        <a:t>Acronyms explained</a:t>
                      </a:r>
                      <a:endParaRPr lang="en-GB" sz="120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solidFill>
                      <a:schemeClr val="accent2">
                        <a:lumMod val="75000"/>
                      </a:schemeClr>
                    </a:solidFill>
                  </a:tcPr>
                </a:tc>
                <a:tc>
                  <a:txBody>
                    <a:bodyPr/>
                    <a:lstStyle/>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MDT – Multi disciplinary team</a:t>
                      </a:r>
                    </a:p>
                    <a:p>
                      <a:pPr>
                        <a:lnSpc>
                          <a:spcPct val="115000"/>
                        </a:lnSpc>
                        <a:spcAft>
                          <a:spcPts val="800"/>
                        </a:spcAft>
                      </a:pPr>
                      <a:r>
                        <a:rPr lang="en-GB" sz="1200" kern="100" dirty="0">
                          <a:effectLst/>
                          <a:latin typeface="Arial" panose="020B0604020202020204" pitchFamily="34" charset="0"/>
                          <a:ea typeface="Aptos" panose="020B0004020202020204" pitchFamily="34" charset="0"/>
                          <a:cs typeface="Arial" panose="020B0604020202020204" pitchFamily="34" charset="0"/>
                        </a:rPr>
                        <a:t>GP – General Practitioner, i.e. Doctor</a:t>
                      </a:r>
                    </a:p>
                  </a:txBody>
                  <a:tcPr marL="68580" marR="68580" marT="0" marB="0">
                    <a:solidFill>
                      <a:schemeClr val="accent2">
                        <a:lumMod val="20000"/>
                        <a:lumOff val="80000"/>
                      </a:schemeClr>
                    </a:solidFill>
                  </a:tcPr>
                </a:tc>
                <a:extLst>
                  <a:ext uri="{0D108BD9-81ED-4DB2-BD59-A6C34878D82A}">
                    <a16:rowId xmlns:a16="http://schemas.microsoft.com/office/drawing/2014/main" val="2088594630"/>
                  </a:ext>
                </a:extLst>
              </a:tr>
            </a:tbl>
          </a:graphicData>
        </a:graphic>
      </p:graphicFrame>
    </p:spTree>
    <p:extLst>
      <p:ext uri="{BB962C8B-B14F-4D97-AF65-F5344CB8AC3E}">
        <p14:creationId xmlns:p14="http://schemas.microsoft.com/office/powerpoint/2010/main" val="32163870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A43565-9A05-CB7D-7677-3B1A42AA5A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A030FA-7C48-43EB-63BC-D5A1ACDCA3F4}"/>
              </a:ext>
            </a:extLst>
          </p:cNvPr>
          <p:cNvSpPr>
            <a:spLocks noGrp="1"/>
          </p:cNvSpPr>
          <p:nvPr>
            <p:ph type="title"/>
          </p:nvPr>
        </p:nvSpPr>
        <p:spPr>
          <a:xfrm>
            <a:off x="1310580" y="1911927"/>
            <a:ext cx="9903289" cy="1815342"/>
          </a:xfrm>
        </p:spPr>
        <p:txBody>
          <a:bodyPr vert="horz" lIns="91440" tIns="45720" rIns="91440" bIns="45720" rtlCol="0" anchor="ctr">
            <a:noAutofit/>
          </a:bodyPr>
          <a:lstStyle/>
          <a:p>
            <a:pPr algn="ctr"/>
            <a:r>
              <a:rPr lang="en-GB" sz="5400" dirty="0"/>
              <a:t>Evaluating the Impact </a:t>
            </a:r>
            <a:br>
              <a:rPr lang="en-GB" sz="5400" dirty="0"/>
            </a:br>
            <a:r>
              <a:rPr lang="en-GB" sz="5400" dirty="0"/>
              <a:t>&amp; Future Planning</a:t>
            </a:r>
          </a:p>
        </p:txBody>
      </p:sp>
    </p:spTree>
    <p:extLst>
      <p:ext uri="{BB962C8B-B14F-4D97-AF65-F5344CB8AC3E}">
        <p14:creationId xmlns:p14="http://schemas.microsoft.com/office/powerpoint/2010/main" val="23221307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5F93E6-71DC-238F-1D1E-EA8CC0731DEF}"/>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B5CD0DBA-9FCE-C1E4-0A9F-3BFDF938403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2834D833-4BE7-1560-AC61-71842B0D228B}"/>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A4E2E317-130D-A5C2-2C23-1F3298BEB08D}"/>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67886BF4-AC3E-6B3C-7954-65AC9EA0D6DA}"/>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CBB0A86D-2B02-18B0-BFD6-45F4FE45B549}"/>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88530F85-7084-7F1D-8617-17565AA7AC94}"/>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91024428-A193-412B-7318-07AC9395A1AF}"/>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DC6CDF1F-CF78-8781-6F07-83D535A6662A}"/>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3FE02121-988D-544C-F4C0-7FA028841A30}"/>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FF36BCC0-7FA2-74E3-7EDE-B96E8BE76EF6}"/>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BC6C3A82-5E38-0B72-1F89-3668E1AEC93C}"/>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974A8CC0-3D9C-F84E-9662-20BDF27EADC0}"/>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F608A21D-3756-FE67-5394-AA12D79B838E}"/>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65B97541-B796-38E2-752E-ACB6D567E047}"/>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3DFFC262-9B16-78D2-64D7-D58DDC88B377}"/>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6B5F3012-D5CE-4377-4B6D-FACCE201E573}"/>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2" name="Title 4">
            <a:extLst>
              <a:ext uri="{FF2B5EF4-FFF2-40B4-BE49-F238E27FC236}">
                <a16:creationId xmlns:a16="http://schemas.microsoft.com/office/drawing/2014/main" id="{47F52B4A-D65C-937C-D4F3-289950AA8ACA}"/>
              </a:ext>
            </a:extLst>
          </p:cNvPr>
          <p:cNvSpPr txBox="1">
            <a:spLocks/>
          </p:cNvSpPr>
          <p:nvPr/>
        </p:nvSpPr>
        <p:spPr>
          <a:xfrm>
            <a:off x="490328" y="352425"/>
            <a:ext cx="10641498" cy="808971"/>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4472C4"/>
                </a:solidFill>
                <a:effectLst/>
                <a:uLnTx/>
                <a:uFillTx/>
                <a:latin typeface="Arial" panose="020B0604020202020204" pitchFamily="34" charset="0"/>
                <a:ea typeface="+mj-ea"/>
                <a:cs typeface="Arial" panose="020B0604020202020204" pitchFamily="34" charset="0"/>
              </a:rPr>
              <a:t>Frimley ICB Strategic Priorities 2023-2026  - Learning Disability and Autism specific</a:t>
            </a:r>
          </a:p>
        </p:txBody>
      </p:sp>
      <p:sp>
        <p:nvSpPr>
          <p:cNvPr id="3" name="TextBox 2">
            <a:extLst>
              <a:ext uri="{FF2B5EF4-FFF2-40B4-BE49-F238E27FC236}">
                <a16:creationId xmlns:a16="http://schemas.microsoft.com/office/drawing/2014/main" id="{4A95D4B3-92CB-A496-7CC2-89903B85E010}"/>
              </a:ext>
            </a:extLst>
          </p:cNvPr>
          <p:cNvSpPr txBox="1"/>
          <p:nvPr/>
        </p:nvSpPr>
        <p:spPr>
          <a:xfrm>
            <a:off x="580813" y="1114498"/>
            <a:ext cx="10344150" cy="5071517"/>
          </a:xfrm>
          <a:prstGeom prst="rect">
            <a:avLst/>
          </a:prstGeom>
          <a:noFill/>
        </p:spPr>
        <p:txBody>
          <a:bodyPr wrap="square" rtlCol="0">
            <a:spAutoFit/>
          </a:bodyPr>
          <a:lstStyle/>
          <a:p>
            <a:pPr algn="just">
              <a:lnSpc>
                <a:spcPct val="107000"/>
              </a:lnSpc>
              <a:spcAft>
                <a:spcPts val="600"/>
              </a:spcAft>
            </a:pPr>
            <a:r>
              <a:rPr lang="en-GB" sz="1400" b="1" dirty="0">
                <a:solidFill>
                  <a:prstClr val="black"/>
                </a:solidFill>
                <a:latin typeface="Arial" panose="020B0604020202020204" pitchFamily="34" charset="0"/>
                <a:ea typeface="Calibri" panose="020F0502020204030204" pitchFamily="34" charset="0"/>
                <a:cs typeface="Arial" panose="020B0604020202020204" pitchFamily="34" charset="0"/>
              </a:rPr>
              <a:t>Our 2023-3036 LeDeR Strategy identifies fourteen strategic priorities aimed at improving health outcomes for people with a learning disability and autistic people.</a:t>
            </a:r>
          </a:p>
          <a:p>
            <a:pPr marL="342900" indent="-342900" algn="just" defTabSz="457200">
              <a:lnSpc>
                <a:spcPct val="107000"/>
              </a:lnSpc>
              <a:spcAft>
                <a:spcPts val="600"/>
              </a:spcAft>
              <a:buFont typeface="Arial" panose="020B0604020202020204" pitchFamily="34" charset="0"/>
              <a:buAutoNum type="arabicPeriod"/>
            </a:pPr>
            <a:r>
              <a:rPr lang="en-GB" sz="1400" dirty="0">
                <a:solidFill>
                  <a:prstClr val="black"/>
                </a:solidFill>
                <a:latin typeface="Arial" panose="020B0604020202020204" pitchFamily="34" charset="0"/>
                <a:ea typeface="Calibri" panose="020F0502020204030204" pitchFamily="34" charset="0"/>
                <a:cs typeface="Arial" panose="020B0604020202020204" pitchFamily="34" charset="0"/>
              </a:rPr>
              <a:t>We will work to ensure that people with learning disabilities and autistic people have access to the support they require when accessing health services.</a:t>
            </a:r>
          </a:p>
          <a:p>
            <a:pPr marL="342900" indent="-342900" algn="just" defTabSz="457200">
              <a:lnSpc>
                <a:spcPct val="107000"/>
              </a:lnSpc>
              <a:spcAft>
                <a:spcPts val="600"/>
              </a:spcAft>
              <a:buFont typeface="Arial" panose="020B0604020202020204" pitchFamily="34" charset="0"/>
              <a:buAutoNum type="arabicPeriod"/>
            </a:pPr>
            <a:r>
              <a:rPr lang="en-GB" sz="1400" dirty="0">
                <a:solidFill>
                  <a:prstClr val="black"/>
                </a:solidFill>
                <a:latin typeface="Arial" panose="020B0604020202020204" pitchFamily="34" charset="0"/>
                <a:ea typeface="Calibri" panose="020F0502020204030204" pitchFamily="34" charset="0"/>
                <a:cs typeface="Arial" panose="020B0604020202020204" pitchFamily="34" charset="0"/>
              </a:rPr>
              <a:t>We will promote a ‘Rights Based Approach’ in Frimley ICS.</a:t>
            </a:r>
          </a:p>
          <a:p>
            <a:pPr marL="342900" indent="-342900" algn="just" defTabSz="457200">
              <a:lnSpc>
                <a:spcPct val="107000"/>
              </a:lnSpc>
              <a:spcAft>
                <a:spcPts val="600"/>
              </a:spcAft>
              <a:buFont typeface="Arial" panose="020B0604020202020204" pitchFamily="34" charset="0"/>
              <a:buAutoNum type="arabicPeriod"/>
            </a:pPr>
            <a:r>
              <a:rPr lang="en-GB" sz="1400" dirty="0">
                <a:solidFill>
                  <a:prstClr val="black"/>
                </a:solidFill>
                <a:latin typeface="Arial" panose="020B0604020202020204" pitchFamily="34" charset="0"/>
                <a:ea typeface="Calibri" panose="020F0502020204030204" pitchFamily="34" charset="0"/>
                <a:cs typeface="Arial" panose="020B0604020202020204" pitchFamily="34" charset="0"/>
              </a:rPr>
              <a:t>We will work to improve the continuity of care when transitioning between primary and secondary care services.</a:t>
            </a:r>
          </a:p>
          <a:p>
            <a:pPr marL="342900" indent="-342900" algn="just" defTabSz="457200">
              <a:lnSpc>
                <a:spcPct val="107000"/>
              </a:lnSpc>
              <a:spcAft>
                <a:spcPts val="600"/>
              </a:spcAft>
              <a:buFont typeface="Arial" panose="020B0604020202020204" pitchFamily="34" charset="0"/>
              <a:buAutoNum type="arabicPeriod"/>
            </a:pPr>
            <a:r>
              <a:rPr lang="en-GB" sz="1400" dirty="0">
                <a:solidFill>
                  <a:prstClr val="black"/>
                </a:solidFill>
                <a:latin typeface="Arial" panose="020B0604020202020204" pitchFamily="34" charset="0"/>
                <a:ea typeface="Calibri" panose="020F0502020204030204" pitchFamily="34" charset="0"/>
                <a:cs typeface="Arial" panose="020B0604020202020204" pitchFamily="34" charset="0"/>
              </a:rPr>
              <a:t>We will improve application of the Mental Capacity Act across our partner organisations. </a:t>
            </a:r>
          </a:p>
          <a:p>
            <a:pPr marL="342900" indent="-342900" algn="just" defTabSz="457200">
              <a:lnSpc>
                <a:spcPct val="107000"/>
              </a:lnSpc>
              <a:spcAft>
                <a:spcPts val="600"/>
              </a:spcAft>
              <a:buFont typeface="Arial" panose="020B0604020202020204" pitchFamily="34" charset="0"/>
              <a:buAutoNum type="arabicPeriod"/>
            </a:pPr>
            <a:r>
              <a:rPr lang="en-GB" sz="1400" dirty="0">
                <a:solidFill>
                  <a:prstClr val="black"/>
                </a:solidFill>
                <a:latin typeface="Arial" panose="020B0604020202020204" pitchFamily="34" charset="0"/>
                <a:ea typeface="Calibri" panose="020F0502020204030204" pitchFamily="34" charset="0"/>
                <a:cs typeface="Arial" panose="020B0604020202020204" pitchFamily="34" charset="0"/>
              </a:rPr>
              <a:t>We will promote cancer screening.</a:t>
            </a:r>
          </a:p>
          <a:p>
            <a:pPr marL="342900" indent="-342900" algn="just" defTabSz="457200">
              <a:lnSpc>
                <a:spcPct val="107000"/>
              </a:lnSpc>
              <a:spcAft>
                <a:spcPts val="600"/>
              </a:spcAft>
              <a:buFont typeface="Arial" panose="020B0604020202020204" pitchFamily="34" charset="0"/>
              <a:buAutoNum type="arabicPeriod"/>
            </a:pPr>
            <a:r>
              <a:rPr lang="en-GB" sz="1400" dirty="0">
                <a:solidFill>
                  <a:prstClr val="black"/>
                </a:solidFill>
                <a:latin typeface="Arial" panose="020B0604020202020204" pitchFamily="34" charset="0"/>
                <a:ea typeface="Calibri" panose="020F0502020204030204" pitchFamily="34" charset="0"/>
                <a:cs typeface="Arial" panose="020B0604020202020204" pitchFamily="34" charset="0"/>
              </a:rPr>
              <a:t>We will work to ensure that people with learning disabilities and autistic people receive the right medication at the right time.  </a:t>
            </a:r>
          </a:p>
          <a:p>
            <a:pPr marL="342900" indent="-342900" algn="just" defTabSz="457200">
              <a:lnSpc>
                <a:spcPct val="107000"/>
              </a:lnSpc>
              <a:spcAft>
                <a:spcPts val="600"/>
              </a:spcAft>
              <a:buFont typeface="Arial" panose="020B0604020202020204" pitchFamily="34" charset="0"/>
              <a:buAutoNum type="arabicPeriod"/>
            </a:pPr>
            <a:r>
              <a:rPr lang="en-GB" sz="1400" dirty="0">
                <a:solidFill>
                  <a:prstClr val="black"/>
                </a:solidFill>
                <a:latin typeface="Arial" panose="020B0604020202020204" pitchFamily="34" charset="0"/>
                <a:ea typeface="Calibri" panose="020F0502020204030204" pitchFamily="34" charset="0"/>
                <a:cs typeface="Arial" panose="020B0604020202020204" pitchFamily="34" charset="0"/>
              </a:rPr>
              <a:t>We will improve awareness of how to manage good bowel health.</a:t>
            </a:r>
          </a:p>
          <a:p>
            <a:pPr marL="342900" indent="-342900" algn="just" defTabSz="457200">
              <a:lnSpc>
                <a:spcPct val="107000"/>
              </a:lnSpc>
              <a:spcAft>
                <a:spcPts val="600"/>
              </a:spcAft>
              <a:buFont typeface="Arial" panose="020B0604020202020204" pitchFamily="34" charset="0"/>
              <a:buAutoNum type="arabicPeriod"/>
            </a:pPr>
            <a:r>
              <a:rPr lang="en-GB" sz="1400" dirty="0">
                <a:solidFill>
                  <a:prstClr val="black"/>
                </a:solidFill>
                <a:latin typeface="Arial" panose="020B0604020202020204" pitchFamily="34" charset="0"/>
                <a:ea typeface="Calibri" panose="020F0502020204030204" pitchFamily="34" charset="0"/>
                <a:cs typeface="Arial" panose="020B0604020202020204" pitchFamily="34" charset="0"/>
              </a:rPr>
              <a:t>We will make better use of Annual Health checks. </a:t>
            </a:r>
          </a:p>
          <a:p>
            <a:pPr marL="342900" indent="-342900" algn="just" defTabSz="457200">
              <a:lnSpc>
                <a:spcPct val="107000"/>
              </a:lnSpc>
              <a:spcAft>
                <a:spcPts val="600"/>
              </a:spcAft>
              <a:buFont typeface="Arial" panose="020B0604020202020204" pitchFamily="34" charset="0"/>
              <a:buAutoNum type="arabicPeriod"/>
            </a:pPr>
            <a:r>
              <a:rPr lang="en-GB" sz="1400" dirty="0">
                <a:solidFill>
                  <a:prstClr val="black"/>
                </a:solidFill>
                <a:latin typeface="Arial" panose="020B0604020202020204" pitchFamily="34" charset="0"/>
                <a:ea typeface="Calibri" panose="020F0502020204030204" pitchFamily="34" charset="0"/>
                <a:cs typeface="Arial" panose="020B0604020202020204" pitchFamily="34" charset="0"/>
              </a:rPr>
              <a:t>We will improve the recognition and management of pain. </a:t>
            </a:r>
          </a:p>
          <a:p>
            <a:pPr marL="342900" indent="-342900" algn="just" defTabSz="457200">
              <a:lnSpc>
                <a:spcPct val="107000"/>
              </a:lnSpc>
              <a:spcAft>
                <a:spcPts val="600"/>
              </a:spcAft>
              <a:buFont typeface="Arial" panose="020B0604020202020204" pitchFamily="34" charset="0"/>
              <a:buAutoNum type="arabicPeriod"/>
            </a:pPr>
            <a:r>
              <a:rPr lang="en-GB" sz="1400" dirty="0">
                <a:solidFill>
                  <a:prstClr val="black"/>
                </a:solidFill>
                <a:latin typeface="Arial" panose="020B0604020202020204" pitchFamily="34" charset="0"/>
                <a:ea typeface="Calibri" panose="020F0502020204030204" pitchFamily="34" charset="0"/>
                <a:cs typeface="Arial" panose="020B0604020202020204" pitchFamily="34" charset="0"/>
              </a:rPr>
              <a:t>We will ensure consistent access to End-of-Life care in Frimley ICS. </a:t>
            </a:r>
          </a:p>
          <a:p>
            <a:pPr marL="342900" indent="-342900" algn="just" defTabSz="457200">
              <a:lnSpc>
                <a:spcPct val="107000"/>
              </a:lnSpc>
              <a:spcAft>
                <a:spcPts val="600"/>
              </a:spcAft>
              <a:buFont typeface="Arial" panose="020B0604020202020204" pitchFamily="34" charset="0"/>
              <a:buAutoNum type="arabicPeriod"/>
            </a:pPr>
            <a:r>
              <a:rPr lang="en-GB" sz="1400" dirty="0">
                <a:solidFill>
                  <a:prstClr val="black"/>
                </a:solidFill>
                <a:latin typeface="Arial" panose="020B0604020202020204" pitchFamily="34" charset="0"/>
                <a:ea typeface="Calibri" panose="020F0502020204030204" pitchFamily="34" charset="0"/>
                <a:cs typeface="Arial" panose="020B0604020202020204" pitchFamily="34" charset="0"/>
              </a:rPr>
              <a:t>We will ensure RESPECT and DNACPR forms are always completed comprehensively. </a:t>
            </a:r>
          </a:p>
          <a:p>
            <a:pPr marL="342900" indent="-342900" algn="just" defTabSz="457200">
              <a:lnSpc>
                <a:spcPct val="107000"/>
              </a:lnSpc>
              <a:spcAft>
                <a:spcPts val="600"/>
              </a:spcAft>
              <a:buFont typeface="Arial" panose="020B0604020202020204" pitchFamily="34" charset="0"/>
              <a:buAutoNum type="arabicPeriod"/>
            </a:pPr>
            <a:r>
              <a:rPr lang="en-GB" sz="1400" dirty="0">
                <a:solidFill>
                  <a:prstClr val="black"/>
                </a:solidFill>
                <a:latin typeface="Arial" panose="020B0604020202020204" pitchFamily="34" charset="0"/>
                <a:ea typeface="Calibri" panose="020F0502020204030204" pitchFamily="34" charset="0"/>
                <a:cs typeface="Arial" panose="020B0604020202020204" pitchFamily="34" charset="0"/>
              </a:rPr>
              <a:t>We will actively support and encourage Advance Care Planning. </a:t>
            </a:r>
          </a:p>
          <a:p>
            <a:pPr marL="342900" indent="-342900" algn="just" defTabSz="457200">
              <a:lnSpc>
                <a:spcPct val="107000"/>
              </a:lnSpc>
              <a:spcAft>
                <a:spcPts val="600"/>
              </a:spcAft>
              <a:buFont typeface="Arial" panose="020B0604020202020204" pitchFamily="34" charset="0"/>
              <a:buAutoNum type="arabicPeriod"/>
            </a:pPr>
            <a:r>
              <a:rPr lang="en-GB" sz="1400" dirty="0">
                <a:solidFill>
                  <a:prstClr val="black"/>
                </a:solidFill>
                <a:latin typeface="Arial" panose="020B0604020202020204" pitchFamily="34" charset="0"/>
                <a:ea typeface="Calibri" panose="020F0502020204030204" pitchFamily="34" charset="0"/>
                <a:cs typeface="Arial" panose="020B0604020202020204" pitchFamily="34" charset="0"/>
              </a:rPr>
              <a:t>We will meet the health needs of BAME citizens with a learning disability.</a:t>
            </a:r>
          </a:p>
          <a:p>
            <a:pPr marL="342900" indent="-342900" algn="just" defTabSz="457200">
              <a:lnSpc>
                <a:spcPct val="107000"/>
              </a:lnSpc>
              <a:spcAft>
                <a:spcPts val="600"/>
              </a:spcAft>
              <a:buFont typeface="Arial" panose="020B0604020202020204" pitchFamily="34" charset="0"/>
              <a:buAutoNum type="arabicPeriod"/>
            </a:pPr>
            <a:r>
              <a:rPr lang="en-GB" sz="1400" dirty="0">
                <a:solidFill>
                  <a:prstClr val="black"/>
                </a:solidFill>
                <a:latin typeface="Arial" panose="020B0604020202020204" pitchFamily="34" charset="0"/>
                <a:ea typeface="Calibri" panose="020F0502020204030204" pitchFamily="34" charset="0"/>
                <a:cs typeface="Arial" panose="020B0604020202020204" pitchFamily="34" charset="0"/>
              </a:rPr>
              <a:t>We will promote system learning. </a:t>
            </a:r>
          </a:p>
        </p:txBody>
      </p:sp>
    </p:spTree>
    <p:extLst>
      <p:ext uri="{BB962C8B-B14F-4D97-AF65-F5344CB8AC3E}">
        <p14:creationId xmlns:p14="http://schemas.microsoft.com/office/powerpoint/2010/main" val="34253847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7BC94F-580D-9CD7-5EC3-A2915037EC9E}"/>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F9BA2387-C3AF-94CC-D3D4-56C2026254B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8EF461FE-B516-29C8-B6D5-93DF1E95693C}"/>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454C9900-4488-8D42-AE37-40DDA8CAA211}"/>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F387AB9E-931E-440E-2223-CD968A689F83}"/>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9BBDE5E2-8BF4-25DE-CBAF-419BEE7A559D}"/>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62846B16-72D1-08AA-BA43-89085791AF2E}"/>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426B4E83-ACAF-B050-04F9-CE101B1FA420}"/>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6450A896-D163-18DD-ABE0-D0162380204B}"/>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3461EC65-62E4-8DF4-8E4A-8293F19FBFDD}"/>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DD93D266-BB9E-73C3-8034-10BC63D919DB}"/>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552D969A-2F9C-E946-4C39-1994904C8007}"/>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7C76B5C6-D929-F454-4743-3C7CC495576D}"/>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05B5D902-B7F9-450A-9397-EA99428A82A1}"/>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1" name="Hexagon 40">
                <a:extLst>
                  <a:ext uri="{FF2B5EF4-FFF2-40B4-BE49-F238E27FC236}">
                    <a16:creationId xmlns:a16="http://schemas.microsoft.com/office/drawing/2014/main" id="{07BBD965-A5BB-9D3A-6EC0-7BF1E64E7E56}"/>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2" name="Hexagon 41">
                <a:extLst>
                  <a:ext uri="{FF2B5EF4-FFF2-40B4-BE49-F238E27FC236}">
                    <a16:creationId xmlns:a16="http://schemas.microsoft.com/office/drawing/2014/main" id="{A6B27AC4-5F49-659B-0C7C-35BD7E22B05F}"/>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3" name="Hexagon 42">
                <a:extLst>
                  <a:ext uri="{FF2B5EF4-FFF2-40B4-BE49-F238E27FC236}">
                    <a16:creationId xmlns:a16="http://schemas.microsoft.com/office/drawing/2014/main" id="{B28EE2CB-98B3-389A-FAFF-F4037E2327EB}"/>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grpSp>
      </p:grpSp>
      <p:sp>
        <p:nvSpPr>
          <p:cNvPr id="5" name="TextBox 4">
            <a:extLst>
              <a:ext uri="{FF2B5EF4-FFF2-40B4-BE49-F238E27FC236}">
                <a16:creationId xmlns:a16="http://schemas.microsoft.com/office/drawing/2014/main" id="{7039B0C6-5FA1-7633-0C97-20B3D5364586}"/>
              </a:ext>
            </a:extLst>
          </p:cNvPr>
          <p:cNvSpPr txBox="1"/>
          <p:nvPr/>
        </p:nvSpPr>
        <p:spPr>
          <a:xfrm>
            <a:off x="152400" y="448330"/>
            <a:ext cx="11102897" cy="523220"/>
          </a:xfrm>
          <a:prstGeom prst="rect">
            <a:avLst/>
          </a:prstGeom>
          <a:noFill/>
        </p:spPr>
        <p:txBody>
          <a:bodyPr wrap="square">
            <a:spAutoFit/>
          </a:bodyPr>
          <a:lstStyle/>
          <a:p>
            <a:pPr defTabSz="457200"/>
            <a:r>
              <a:rPr lang="en-GB" sz="2800" b="1" dirty="0">
                <a:solidFill>
                  <a:srgbClr val="4472C4"/>
                </a:solidFill>
                <a:latin typeface="Arial" panose="020B0604020202020204" pitchFamily="34" charset="0"/>
                <a:cs typeface="Arial" panose="020B0604020202020204" pitchFamily="34" charset="0"/>
              </a:rPr>
              <a:t>Frimley ICB Learning into Action (LiA)</a:t>
            </a:r>
          </a:p>
        </p:txBody>
      </p:sp>
      <p:sp>
        <p:nvSpPr>
          <p:cNvPr id="7" name="TextBox 6">
            <a:extLst>
              <a:ext uri="{FF2B5EF4-FFF2-40B4-BE49-F238E27FC236}">
                <a16:creationId xmlns:a16="http://schemas.microsoft.com/office/drawing/2014/main" id="{C45D1D49-F943-4331-07C8-BF3DC622D95C}"/>
              </a:ext>
            </a:extLst>
          </p:cNvPr>
          <p:cNvSpPr txBox="1"/>
          <p:nvPr/>
        </p:nvSpPr>
        <p:spPr>
          <a:xfrm>
            <a:off x="152400" y="1258028"/>
            <a:ext cx="11887200" cy="4616648"/>
          </a:xfrm>
          <a:prstGeom prst="rect">
            <a:avLst/>
          </a:prstGeom>
          <a:noFill/>
        </p:spPr>
        <p:txBody>
          <a:bodyPr wrap="square" rtlCol="0">
            <a:spAutoFit/>
          </a:bodyPr>
          <a:lstStyle/>
          <a:p>
            <a:pPr algn="just" defTabSz="457200"/>
            <a:r>
              <a:rPr lang="en-GB" sz="1400" b="1" dirty="0">
                <a:solidFill>
                  <a:prstClr val="black"/>
                </a:solidFill>
                <a:latin typeface="Arial" panose="020B0604020202020204" pitchFamily="34" charset="0"/>
                <a:cs typeface="Arial" panose="020B0604020202020204" pitchFamily="34" charset="0"/>
              </a:rPr>
              <a:t>To complement the Frimley ICB Strategic priorities (see previous slide), the topics below were adopted as the main local priorities for the Learning into Action Group in 2024/25, continued from 2023/24:</a:t>
            </a:r>
          </a:p>
          <a:p>
            <a:pPr algn="just" defTabSz="457200"/>
            <a:endParaRPr lang="en-GB" sz="1400" b="1" dirty="0">
              <a:solidFill>
                <a:prstClr val="black"/>
              </a:solidFill>
              <a:latin typeface="Arial" panose="020B0604020202020204" pitchFamily="34" charset="0"/>
              <a:cs typeface="Arial" panose="020B0604020202020204" pitchFamily="34" charset="0"/>
            </a:endParaRPr>
          </a:p>
          <a:p>
            <a:pPr algn="just" defTabSz="457200"/>
            <a:r>
              <a:rPr lang="en-GB" sz="1400" b="1" dirty="0">
                <a:solidFill>
                  <a:prstClr val="black"/>
                </a:solidFill>
                <a:latin typeface="Arial" panose="020B0604020202020204" pitchFamily="34" charset="0"/>
                <a:cs typeface="Arial" panose="020B0604020202020204" pitchFamily="34" charset="0"/>
              </a:rPr>
              <a:t>1 – Annual Health Checks: </a:t>
            </a:r>
            <a:r>
              <a:rPr lang="en-GB" sz="1400" dirty="0">
                <a:solidFill>
                  <a:srgbClr val="0B0C0C"/>
                </a:solidFill>
                <a:latin typeface="Arial" panose="020B0604020202020204" pitchFamily="34" charset="0"/>
                <a:cs typeface="Arial" panose="020B0604020202020204" pitchFamily="34" charset="0"/>
              </a:rPr>
              <a:t>Evidence suggests that providing health checks to people with learning disabilities in primary care is effective in identifying previously unrecognised health needs, including those associated with life-threatening illnesses. Ref: </a:t>
            </a:r>
            <a:r>
              <a:rPr lang="en-GB" sz="1400" dirty="0">
                <a:solidFill>
                  <a:prstClr val="black"/>
                </a:solidFill>
                <a:latin typeface="Arial" panose="020B0604020202020204" pitchFamily="34" charset="0"/>
                <a:cs typeface="Arial" panose="020B0604020202020204" pitchFamily="34" charset="0"/>
                <a:hlinkClick r:id="rId3"/>
              </a:rPr>
              <a:t>Annual health checks and people with learning disabilities - GOV.UK (www.gov.uk)</a:t>
            </a:r>
            <a:r>
              <a:rPr lang="en-GB" sz="1400" dirty="0">
                <a:solidFill>
                  <a:srgbClr val="0B0C0C"/>
                </a:solidFill>
                <a:latin typeface="Arial" panose="020B0604020202020204" pitchFamily="34" charset="0"/>
                <a:cs typeface="Arial" panose="020B0604020202020204" pitchFamily="34" charset="0"/>
              </a:rPr>
              <a:t>. Public Health England’s Learning Disabilities Observatory has published a </a:t>
            </a:r>
            <a:r>
              <a:rPr lang="en-GB" sz="1400" dirty="0">
                <a:solidFill>
                  <a:srgbClr val="1D70B8"/>
                </a:solidFill>
                <a:latin typeface="Arial" panose="020B0604020202020204" pitchFamily="34" charset="0"/>
                <a:cs typeface="Arial" panose="020B0604020202020204" pitchFamily="34" charset="0"/>
                <a:hlinkClick r:id="rId4"/>
              </a:rPr>
              <a:t>systematic review</a:t>
            </a:r>
            <a:r>
              <a:rPr lang="en-GB" sz="1400" dirty="0">
                <a:solidFill>
                  <a:srgbClr val="0B0C0C"/>
                </a:solidFill>
                <a:latin typeface="Arial" panose="020B0604020202020204" pitchFamily="34" charset="0"/>
                <a:cs typeface="Arial" panose="020B0604020202020204" pitchFamily="34" charset="0"/>
              </a:rPr>
              <a:t> of evidence concerning the impact of health checks on the health and wellbeing of people with learning disabilities.</a:t>
            </a:r>
            <a:r>
              <a:rPr lang="en-GB" sz="1400" dirty="0">
                <a:solidFill>
                  <a:prstClr val="black"/>
                </a:solidFill>
                <a:latin typeface="Arial" panose="020B0604020202020204" pitchFamily="34" charset="0"/>
                <a:cs typeface="Arial" panose="020B0604020202020204" pitchFamily="34" charset="0"/>
              </a:rPr>
              <a:t> </a:t>
            </a:r>
          </a:p>
          <a:p>
            <a:pPr algn="just" defTabSz="457200"/>
            <a:endParaRPr lang="en-GB" sz="1400" b="1" dirty="0">
              <a:solidFill>
                <a:prstClr val="black"/>
              </a:solidFill>
              <a:latin typeface="Arial" panose="020B0604020202020204" pitchFamily="34" charset="0"/>
              <a:cs typeface="Arial" panose="020B0604020202020204" pitchFamily="34" charset="0"/>
            </a:endParaRPr>
          </a:p>
          <a:p>
            <a:pPr algn="just" defTabSz="457200"/>
            <a:r>
              <a:rPr lang="en-GB" sz="1400" b="1" dirty="0">
                <a:solidFill>
                  <a:prstClr val="black"/>
                </a:solidFill>
                <a:latin typeface="Arial" panose="020B0604020202020204" pitchFamily="34" charset="0"/>
                <a:cs typeface="Arial" panose="020B0604020202020204" pitchFamily="34" charset="0"/>
              </a:rPr>
              <a:t>2 – Cancer Screening: </a:t>
            </a:r>
            <a:r>
              <a:rPr lang="en-GB" sz="1400" dirty="0">
                <a:solidFill>
                  <a:prstClr val="black"/>
                </a:solidFill>
                <a:latin typeface="Arial" panose="020B0604020202020204" pitchFamily="34" charset="0"/>
                <a:cs typeface="Arial" panose="020B0604020202020204" pitchFamily="34" charset="0"/>
              </a:rPr>
              <a:t>Given that life expectancy for people with a Learning Disability is significantly lower than for the general population, the early detection of life-threatening conditions such as cancer is of vital importance. Ref: </a:t>
            </a:r>
            <a:r>
              <a:rPr lang="en-GB" sz="1400" dirty="0">
                <a:solidFill>
                  <a:prstClr val="black"/>
                </a:solidFill>
                <a:latin typeface="Arial" panose="020B0604020202020204" pitchFamily="34" charset="0"/>
                <a:cs typeface="Arial" panose="020B0604020202020204" pitchFamily="34" charset="0"/>
                <a:hlinkClick r:id="rId5"/>
              </a:rPr>
              <a:t>Cancer screening: making reasonable adjustments - GOV.UK (www.gov.uk)</a:t>
            </a:r>
            <a:r>
              <a:rPr lang="en-GB" sz="1400" dirty="0">
                <a:solidFill>
                  <a:prstClr val="black"/>
                </a:solidFill>
                <a:latin typeface="Arial" panose="020B0604020202020204" pitchFamily="34" charset="0"/>
                <a:cs typeface="Arial" panose="020B0604020202020204" pitchFamily="34" charset="0"/>
              </a:rPr>
              <a:t>. Some LeDeR cases have found ambiguity around why an individual has not had their screening; an absence of evidence of mental capacity being assessed, relevant best interest decisions documented, or support for individuals and carers to access screening. ICB-level data show lower levels of uptake for people with LD. It is therefore important that we focus on promotion of these checks and support for individuals and carers to access screening, and for clinicians to have the tools to educate and inform people on their importance. This links with the Annual Health Check work described above.</a:t>
            </a:r>
          </a:p>
          <a:p>
            <a:pPr algn="just" defTabSz="457200"/>
            <a:endParaRPr lang="en-GB" sz="1400" b="1" dirty="0">
              <a:solidFill>
                <a:prstClr val="black"/>
              </a:solidFill>
              <a:latin typeface="Arial" panose="020B0604020202020204" pitchFamily="34" charset="0"/>
              <a:cs typeface="Arial" panose="020B0604020202020204" pitchFamily="34" charset="0"/>
            </a:endParaRPr>
          </a:p>
          <a:p>
            <a:pPr algn="just" defTabSz="457200"/>
            <a:r>
              <a:rPr lang="en-GB" sz="1400" b="1" dirty="0">
                <a:solidFill>
                  <a:prstClr val="black"/>
                </a:solidFill>
                <a:latin typeface="Arial" panose="020B0604020202020204" pitchFamily="34" charset="0"/>
                <a:cs typeface="Arial" panose="020B0604020202020204" pitchFamily="34" charset="0"/>
              </a:rPr>
              <a:t>3 – Early Detection of Deterioration:</a:t>
            </a:r>
            <a:r>
              <a:rPr lang="en-GB" sz="1400" dirty="0">
                <a:solidFill>
                  <a:prstClr val="black"/>
                </a:solidFill>
                <a:latin typeface="Arial" panose="020B0604020202020204" pitchFamily="34" charset="0"/>
                <a:cs typeface="Arial" panose="020B0604020202020204" pitchFamily="34" charset="0"/>
              </a:rPr>
              <a:t> LeDeR cases have shown the importance of swift recognition of deterioration, particularly in community / residential settings where ‘soft signs’ of deterioration may go unnoticed. The University of Bristol has published a paper on the importance of early detection of deterioration in people with LD – ref: </a:t>
            </a:r>
            <a:r>
              <a:rPr lang="en-GB" sz="1400" dirty="0">
                <a:solidFill>
                  <a:prstClr val="black"/>
                </a:solidFill>
                <a:latin typeface="Arial" panose="020B0604020202020204" pitchFamily="34" charset="0"/>
                <a:cs typeface="Arial" panose="020B0604020202020204" pitchFamily="34" charset="0"/>
                <a:hlinkClick r:id="rId6"/>
              </a:rPr>
              <a:t>RecognisingDeteriorationLiABulletinFINAL.pdf (bristol.ac.uk)</a:t>
            </a:r>
            <a:r>
              <a:rPr lang="en-GB" sz="1400" dirty="0">
                <a:solidFill>
                  <a:prstClr val="black"/>
                </a:solidFill>
                <a:latin typeface="Arial" panose="020B0604020202020204" pitchFamily="34" charset="0"/>
                <a:cs typeface="Arial" panose="020B0604020202020204" pitchFamily="34" charset="0"/>
              </a:rPr>
              <a:t>. </a:t>
            </a:r>
          </a:p>
          <a:p>
            <a:pPr algn="just" defTabSz="457200"/>
            <a:endParaRPr lang="en-GB" sz="1400" b="1" dirty="0">
              <a:solidFill>
                <a:prstClr val="black"/>
              </a:solidFill>
              <a:latin typeface="Arial" panose="020B0604020202020204" pitchFamily="34" charset="0"/>
              <a:cs typeface="Arial" panose="020B0604020202020204" pitchFamily="34" charset="0"/>
            </a:endParaRPr>
          </a:p>
          <a:p>
            <a:pPr algn="just" defTabSz="457200"/>
            <a:r>
              <a:rPr lang="en-GB" sz="1400" b="1" dirty="0">
                <a:solidFill>
                  <a:prstClr val="black"/>
                </a:solidFill>
                <a:latin typeface="Arial" panose="020B0604020202020204" pitchFamily="34" charset="0"/>
                <a:cs typeface="Arial" panose="020B0604020202020204" pitchFamily="34" charset="0"/>
              </a:rPr>
              <a:t>These three topics are highlighted in </a:t>
            </a:r>
            <a:r>
              <a:rPr lang="en-GB" sz="1400" b="1" dirty="0">
                <a:solidFill>
                  <a:prstClr val="black"/>
                </a:solidFill>
                <a:highlight>
                  <a:srgbClr val="00FF00"/>
                </a:highlight>
                <a:latin typeface="Arial" panose="020B0604020202020204" pitchFamily="34" charset="0"/>
                <a:cs typeface="Arial" panose="020B0604020202020204" pitchFamily="34" charset="0"/>
              </a:rPr>
              <a:t>GREEN</a:t>
            </a:r>
            <a:r>
              <a:rPr lang="en-GB" sz="1400" b="1" dirty="0">
                <a:solidFill>
                  <a:prstClr val="black"/>
                </a:solidFill>
                <a:latin typeface="Arial" panose="020B0604020202020204" pitchFamily="34" charset="0"/>
                <a:cs typeface="Arial" panose="020B0604020202020204" pitchFamily="34" charset="0"/>
              </a:rPr>
              <a:t> in the updates on our strategic aims on the following slides.</a:t>
            </a:r>
          </a:p>
        </p:txBody>
      </p:sp>
    </p:spTree>
    <p:extLst>
      <p:ext uri="{BB962C8B-B14F-4D97-AF65-F5344CB8AC3E}">
        <p14:creationId xmlns:p14="http://schemas.microsoft.com/office/powerpoint/2010/main" val="6729756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AD2987-AD13-4500-233A-3113EA14F517}"/>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5E36D60F-BF0A-0828-1798-14C6C9818E3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aphicFrame>
        <p:nvGraphicFramePr>
          <p:cNvPr id="4" name="Content Placeholder 3">
            <a:extLst>
              <a:ext uri="{FF2B5EF4-FFF2-40B4-BE49-F238E27FC236}">
                <a16:creationId xmlns:a16="http://schemas.microsoft.com/office/drawing/2014/main" id="{A0F1213A-6FE5-267D-E8F9-A0686E5AE716}"/>
              </a:ext>
            </a:extLst>
          </p:cNvPr>
          <p:cNvGraphicFramePr>
            <a:graphicFrameLocks/>
          </p:cNvGraphicFramePr>
          <p:nvPr>
            <p:extLst>
              <p:ext uri="{D42A27DB-BD31-4B8C-83A1-F6EECF244321}">
                <p14:modId xmlns:p14="http://schemas.microsoft.com/office/powerpoint/2010/main" val="2027426403"/>
              </p:ext>
            </p:extLst>
          </p:nvPr>
        </p:nvGraphicFramePr>
        <p:xfrm>
          <a:off x="152400" y="1110293"/>
          <a:ext cx="11885497" cy="5669280"/>
        </p:xfrm>
        <a:graphic>
          <a:graphicData uri="http://schemas.openxmlformats.org/drawingml/2006/table">
            <a:tbl>
              <a:tblPr firstRow="1" bandRow="1"/>
              <a:tblGrid>
                <a:gridCol w="473437">
                  <a:extLst>
                    <a:ext uri="{9D8B030D-6E8A-4147-A177-3AD203B41FA5}">
                      <a16:colId xmlns:a16="http://schemas.microsoft.com/office/drawing/2014/main" val="2108770653"/>
                    </a:ext>
                  </a:extLst>
                </a:gridCol>
                <a:gridCol w="7795329">
                  <a:extLst>
                    <a:ext uri="{9D8B030D-6E8A-4147-A177-3AD203B41FA5}">
                      <a16:colId xmlns:a16="http://schemas.microsoft.com/office/drawing/2014/main" val="222932674"/>
                    </a:ext>
                  </a:extLst>
                </a:gridCol>
                <a:gridCol w="3616731">
                  <a:extLst>
                    <a:ext uri="{9D8B030D-6E8A-4147-A177-3AD203B41FA5}">
                      <a16:colId xmlns:a16="http://schemas.microsoft.com/office/drawing/2014/main" val="280737708"/>
                    </a:ext>
                  </a:extLst>
                </a:gridCol>
              </a:tblGrid>
              <a:tr h="256838">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t>No.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t>Activity / Update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t>Next steps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1676821124"/>
                  </a:ext>
                </a:extLst>
              </a:tr>
              <a:tr h="477992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t>1</a:t>
                      </a:r>
                    </a:p>
                  </a:txBody>
                  <a:tcPr>
                    <a:lnL w="12700" cmpd="sng">
                      <a:solidFill>
                        <a:sysClr val="window" lastClr="FFFFFF"/>
                      </a:solidFill>
                    </a:lnL>
                    <a:lnR w="12700" cmpd="sng">
                      <a:solidFill>
                        <a:sysClr val="window" lastClr="FFFFFF"/>
                      </a:solidFill>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GB" sz="12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We will work to ensure that people with learning disabilities and autistic people have access to the support they require when accessing health services.</a:t>
                      </a: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1200" b="1" dirty="0">
                          <a:latin typeface="Arial" panose="020B0604020202020204" pitchFamily="34" charset="0"/>
                          <a:cs typeface="Arial" panose="020B0604020202020204" pitchFamily="34" charset="0"/>
                        </a:rPr>
                        <a:t>Reasonable Adjustment Digital Flag (RADF) Project: </a:t>
                      </a:r>
                      <a:r>
                        <a:rPr kumimoji="0" lang="en-GB" sz="120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 </a:t>
                      </a:r>
                      <a:r>
                        <a:rPr lang="en-GB" sz="1200" dirty="0">
                          <a:solidFill>
                            <a:prstClr val="black"/>
                          </a:solidFill>
                          <a:latin typeface="Arial" panose="020B0604020202020204" pitchFamily="34" charset="0"/>
                          <a:cs typeface="Arial" panose="020B0604020202020204" pitchFamily="34" charset="0"/>
                        </a:rPr>
                        <a:t>‘digital flag’, or a ‘pop up’ has been created that appears whenever a patient’s healthcare record is opened. This flag will state what reasonable adjustments the person has requested, so that they can be implemented at any stage of their patient journey, from booking the appointment, to receiving care, and through to sharing their experiences afterwards as feedback. The flag will appear across all health care providers, once the flag is available on NHS SPINE (central electronic record); this is due in March 2026.</a:t>
                      </a:r>
                    </a:p>
                    <a:p>
                      <a:pPr marL="0" marR="0" lvl="0" indent="0" algn="just" defTabSz="914400" rtl="0" eaLnBrk="1" fontAlgn="auto" latinLnBrk="0" hangingPunct="1">
                        <a:lnSpc>
                          <a:spcPct val="100000"/>
                        </a:lnSpc>
                        <a:spcBef>
                          <a:spcPts val="0"/>
                        </a:spcBef>
                        <a:spcAft>
                          <a:spcPts val="0"/>
                        </a:spcAft>
                        <a:buClrTx/>
                        <a:buSzTx/>
                        <a:buFontTx/>
                        <a:buNone/>
                        <a:tabLst/>
                        <a:defRPr/>
                      </a:pPr>
                      <a:br>
                        <a:rPr lang="en-GB" sz="1200" b="1" dirty="0">
                          <a:solidFill>
                            <a:schemeClr val="tx2">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b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main focus of 2024/25 has been promoting the flag across primary and secondary care and securing a digital lead for the project. The digital lead will ensure that all our health care providers are signed up to ensure that they are ready for the digital onboarding.</a:t>
                      </a:r>
                    </a:p>
                    <a:p>
                      <a:pPr marL="0" marR="0" lvl="0" indent="0" algn="just" defTabSz="914400" rtl="0" eaLnBrk="1" fontAlgn="auto" latinLnBrk="0" hangingPunct="1">
                        <a:lnSpc>
                          <a:spcPct val="100000"/>
                        </a:lnSpc>
                        <a:spcBef>
                          <a:spcPts val="0"/>
                        </a:spcBef>
                        <a:spcAft>
                          <a:spcPts val="0"/>
                        </a:spcAft>
                        <a:buClrTx/>
                        <a:buSzTx/>
                        <a:buFontTx/>
                        <a:buNone/>
                        <a:tabLst/>
                        <a:defRPr/>
                      </a:pPr>
                      <a:b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RADF reviews have been added into the annual health check (AHC) template on Ardens. This will add some additional questions in a new section on the AHC template, including ‘does the person have a RADF?’, ‘does the person want to change or add a digital flag?’, and ‘have their reasonable adjustment requests been reviewed?’. RADF forms will not be completed during AHCs though, the request form </a:t>
                      </a:r>
                      <a:r>
                        <a:rPr lang="en-GB" sz="1200" dirty="0">
                          <a:solidFill>
                            <a:prstClr val="black"/>
                          </a:solidFill>
                          <a:latin typeface="Arial" panose="020B0604020202020204" pitchFamily="34" charset="0"/>
                          <a:cs typeface="Arial" panose="020B0604020202020204" pitchFamily="34" charset="0"/>
                        </a:rPr>
                        <a:t>will be given for completion outside of the AHC.</a:t>
                      </a:r>
                    </a:p>
                    <a:p>
                      <a:pPr marL="0" indent="0" algn="just">
                        <a:buFont typeface="Arial" panose="020B0604020202020204" pitchFamily="34" charset="0"/>
                        <a:buNone/>
                      </a:pPr>
                      <a:b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lang="en-GB" sz="1200" kern="1200" dirty="0">
                          <a:solidFill>
                            <a:schemeClr val="dk1"/>
                          </a:solidFill>
                          <a:effectLst/>
                          <a:latin typeface="Arial" panose="020B0604020202020204" pitchFamily="34" charset="0"/>
                          <a:ea typeface="+mn-ea"/>
                          <a:cs typeface="Arial" panose="020B0604020202020204" pitchFamily="34" charset="0"/>
                        </a:rPr>
                        <a:t>The Learning Disability and Autism Transformation Manager has had introductory meetings with Primary Care Networks and used these meetings to promote the Reasonable Adjustments Digital Flag and sharing the reasonable adjustments checklist.</a:t>
                      </a:r>
                    </a:p>
                    <a:p>
                      <a:pPr marL="0" indent="0" algn="just">
                        <a:buFont typeface="Arial" panose="020B0604020202020204" pitchFamily="34" charset="0"/>
                        <a:buNone/>
                      </a:pPr>
                      <a:endParaRPr lang="en-GB" sz="1200" kern="1200" dirty="0">
                        <a:solidFill>
                          <a:schemeClr val="dk1"/>
                        </a:solidFill>
                        <a:effectLst/>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An RADF guidance document has been written up and shared with our GPs and Primary Care Networks; the guidance includes information on all the SNOMED codes (special identifier codes on GP electronic systems) for the digital flag and templates for patients to request reasonable adjustments.</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b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guidance notes, requests forms and easy read request forms and information have been added to the Learning Disability and Autism areas of the Frimley Health and Care website.</a:t>
                      </a:r>
                    </a:p>
                  </a:txBody>
                  <a:tcPr>
                    <a:lnL w="12700" cmpd="sng">
                      <a:solidFill>
                        <a:sysClr val="window" lastClr="FFFFFF"/>
                      </a:solidFill>
                    </a:lnL>
                    <a:lnR w="12700" cmpd="sng">
                      <a:solidFill>
                        <a:sysClr val="window" lastClr="FFFFFF"/>
                      </a:solidFill>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lgn="just">
                        <a:buFont typeface="Arial" panose="020B0604020202020204" pitchFamily="34" charset="0"/>
                        <a:buChar char="•"/>
                      </a:pP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Share examples of reasonable adjustments in practice to support implementation across ICS, especially in primary care. </a:t>
                      </a:r>
                    </a:p>
                    <a:p>
                      <a:pPr marL="171450" indent="-171450" algn="just">
                        <a:buFont typeface="Arial" panose="020B0604020202020204" pitchFamily="34" charset="0"/>
                        <a:buChar char="•"/>
                      </a:pP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Working with coding teams to capture data across the system.</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Investigating ways of adding reasonable adjustments to health care passports / and looking at how these can be made digital.</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Continue to provide focused support with individual General Practices as required.</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ICB have a digital lead for the project who is ensuring all our partners are onboarded for smooth transition to the NHS SPINE.</a:t>
                      </a:r>
                    </a:p>
                    <a:p>
                      <a:pPr marL="171450" indent="-171450" algn="just">
                        <a:buFont typeface="Arial" panose="020B0604020202020204" pitchFamily="34" charset="0"/>
                        <a:buChar char="•"/>
                      </a:pPr>
                      <a:endParaRPr lang="en-GB" sz="1200" dirty="0"/>
                    </a:p>
                  </a:txBody>
                  <a:tcPr>
                    <a:lnL w="12700" cmpd="sng">
                      <a:solidFill>
                        <a:sysClr val="window" lastClr="FFFFFF"/>
                      </a:solidFill>
                    </a:lnL>
                    <a:lnR w="12700" cmpd="sng">
                      <a:solidFill>
                        <a:sysClr val="window" lastClr="FFFFFF"/>
                      </a:solidFill>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87258728"/>
                  </a:ext>
                </a:extLst>
              </a:tr>
            </a:tbl>
          </a:graphicData>
        </a:graphic>
      </p:graphicFrame>
      <p:sp>
        <p:nvSpPr>
          <p:cNvPr id="3" name="Title 1">
            <a:extLst>
              <a:ext uri="{FF2B5EF4-FFF2-40B4-BE49-F238E27FC236}">
                <a16:creationId xmlns:a16="http://schemas.microsoft.com/office/drawing/2014/main" id="{1F85AE14-AC79-5A44-ED8E-F774DD4C1C0D}"/>
              </a:ext>
            </a:extLst>
          </p:cNvPr>
          <p:cNvSpPr txBox="1">
            <a:spLocks/>
          </p:cNvSpPr>
          <p:nvPr/>
        </p:nvSpPr>
        <p:spPr>
          <a:xfrm>
            <a:off x="556330" y="359901"/>
            <a:ext cx="10641498" cy="611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Strategic Priority updates 2024/2025</a:t>
            </a:r>
          </a:p>
        </p:txBody>
      </p:sp>
    </p:spTree>
    <p:extLst>
      <p:ext uri="{BB962C8B-B14F-4D97-AF65-F5344CB8AC3E}">
        <p14:creationId xmlns:p14="http://schemas.microsoft.com/office/powerpoint/2010/main" val="32518111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B07DE4-D9D0-886B-7AEC-747DF20EE190}"/>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CB4D2133-A8DE-B599-51BA-7EA317F435C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F116D372-A466-8DD5-6386-0B4E2212DEAA}"/>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53397CA0-6DC0-ED91-4575-3FB45246BA68}"/>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FFA7783D-3965-8214-9A20-771AE7A136EE}"/>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0464EFFB-3458-8F75-B084-DE57DFFD0FAD}"/>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4B219447-C1C0-8A49-B2B3-76FB0D1E2B41}"/>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1C90517C-5BFC-959E-1FF2-A30F80C421FB}"/>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4709ACB0-5A64-0876-0CFC-0F634B7C923A}"/>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4A15E706-A2A0-2446-A69C-7316314D22BB}"/>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D1DB7434-30C3-B136-FF2E-C9B4E74E8568}"/>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AE05BAD6-4D3B-F8B5-04B5-6A960F5A9423}"/>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103D1F29-DA42-27F1-939E-43CD1BD9BC3A}"/>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29F25A6D-1C6F-89F0-7259-BD63247101BE}"/>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1" name="Hexagon 40">
                <a:extLst>
                  <a:ext uri="{FF2B5EF4-FFF2-40B4-BE49-F238E27FC236}">
                    <a16:creationId xmlns:a16="http://schemas.microsoft.com/office/drawing/2014/main" id="{73076247-3727-858A-9920-D66948EE31A1}"/>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2" name="Hexagon 41">
                <a:extLst>
                  <a:ext uri="{FF2B5EF4-FFF2-40B4-BE49-F238E27FC236}">
                    <a16:creationId xmlns:a16="http://schemas.microsoft.com/office/drawing/2014/main" id="{CCC30FCC-50E5-C6CF-59A0-03E8AA5F4280}"/>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3" name="Hexagon 42">
                <a:extLst>
                  <a:ext uri="{FF2B5EF4-FFF2-40B4-BE49-F238E27FC236}">
                    <a16:creationId xmlns:a16="http://schemas.microsoft.com/office/drawing/2014/main" id="{FEDA42C8-9EB8-B672-F160-85701E9E86E1}"/>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grpSp>
      </p:grpSp>
      <p:graphicFrame>
        <p:nvGraphicFramePr>
          <p:cNvPr id="4" name="Content Placeholder 1">
            <a:extLst>
              <a:ext uri="{FF2B5EF4-FFF2-40B4-BE49-F238E27FC236}">
                <a16:creationId xmlns:a16="http://schemas.microsoft.com/office/drawing/2014/main" id="{44A288C1-79C4-9BE4-A88C-042466D74B9C}"/>
              </a:ext>
            </a:extLst>
          </p:cNvPr>
          <p:cNvGraphicFramePr>
            <a:graphicFrameLocks/>
          </p:cNvGraphicFramePr>
          <p:nvPr>
            <p:extLst>
              <p:ext uri="{D42A27DB-BD31-4B8C-83A1-F6EECF244321}">
                <p14:modId xmlns:p14="http://schemas.microsoft.com/office/powerpoint/2010/main" val="2460250636"/>
              </p:ext>
            </p:extLst>
          </p:nvPr>
        </p:nvGraphicFramePr>
        <p:xfrm>
          <a:off x="153252" y="971550"/>
          <a:ext cx="11885496" cy="5458250"/>
        </p:xfrm>
        <a:graphic>
          <a:graphicData uri="http://schemas.openxmlformats.org/drawingml/2006/table">
            <a:tbl>
              <a:tblPr firstRow="1" bandRow="1"/>
              <a:tblGrid>
                <a:gridCol w="652786">
                  <a:extLst>
                    <a:ext uri="{9D8B030D-6E8A-4147-A177-3AD203B41FA5}">
                      <a16:colId xmlns:a16="http://schemas.microsoft.com/office/drawing/2014/main" val="2093328371"/>
                    </a:ext>
                  </a:extLst>
                </a:gridCol>
                <a:gridCol w="6775230">
                  <a:extLst>
                    <a:ext uri="{9D8B030D-6E8A-4147-A177-3AD203B41FA5}">
                      <a16:colId xmlns:a16="http://schemas.microsoft.com/office/drawing/2014/main" val="406705868"/>
                    </a:ext>
                  </a:extLst>
                </a:gridCol>
                <a:gridCol w="4457480">
                  <a:extLst>
                    <a:ext uri="{9D8B030D-6E8A-4147-A177-3AD203B41FA5}">
                      <a16:colId xmlns:a16="http://schemas.microsoft.com/office/drawing/2014/main" val="1653071294"/>
                    </a:ext>
                  </a:extLst>
                </a:gridCol>
              </a:tblGrid>
              <a:tr h="284857">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t>No.</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t>Activity / update</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t>Next steps</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581091594"/>
                  </a:ext>
                </a:extLst>
              </a:tr>
              <a:tr h="85457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t>2</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2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We will promote a ‘Rights Based Approach’ in Frimley ICS</a:t>
                      </a: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cs typeface="Arial" panose="020B0604020202020204" pitchFamily="34" charset="0"/>
                        </a:rPr>
                        <a:t>Across the system a Rights Based Approach has been taken, specifically in relation to the continued commissioning of advocacy and life planning by the Learning Disabilities and Autism (LDA) programme for inpatients and those in complex situations.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To continue commissioning these services and to gather data to support longer-term commissioning of these services.</a:t>
                      </a:r>
                    </a:p>
                    <a:p>
                      <a:pPr marL="0" indent="0" algn="just">
                        <a:buFont typeface="Arial" panose="020B0604020202020204" pitchFamily="34" charset="0"/>
                        <a:buNone/>
                      </a:pPr>
                      <a:endParaRPr lang="en-GB" sz="1200" dirty="0">
                        <a:latin typeface="Arial" panose="020B0604020202020204" pitchFamily="34" charset="0"/>
                        <a:cs typeface="Arial" panose="020B060402020202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93929495"/>
                  </a:ext>
                </a:extLst>
              </a:tr>
              <a:tr h="148418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t>3</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2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We will work to improve the continuity of care when transitioning between primary and secondary care services.</a:t>
                      </a:r>
                    </a:p>
                    <a:p>
                      <a:pPr algn="just"/>
                      <a:r>
                        <a:rPr lang="en-GB" sz="1200" dirty="0">
                          <a:solidFill>
                            <a:schemeClr val="tx1"/>
                          </a:solidFill>
                          <a:latin typeface="Arial" panose="020B0604020202020204" pitchFamily="34" charset="0"/>
                          <a:cs typeface="Arial" panose="020B0604020202020204" pitchFamily="34" charset="0"/>
                        </a:rPr>
                        <a:t>Hospital Passports, now known as </a:t>
                      </a:r>
                      <a:r>
                        <a:rPr lang="en-GB" sz="1200" b="1" dirty="0">
                          <a:solidFill>
                            <a:schemeClr val="tx1"/>
                          </a:solidFill>
                          <a:latin typeface="Arial" panose="020B0604020202020204" pitchFamily="34" charset="0"/>
                          <a:cs typeface="Arial" panose="020B0604020202020204" pitchFamily="34" charset="0"/>
                        </a:rPr>
                        <a:t>Health Passports</a:t>
                      </a:r>
                      <a:r>
                        <a:rPr lang="en-GB" sz="1200" dirty="0">
                          <a:solidFill>
                            <a:schemeClr val="tx1"/>
                          </a:solidFill>
                          <a:latin typeface="Arial" panose="020B0604020202020204" pitchFamily="34" charset="0"/>
                          <a:cs typeface="Arial" panose="020B0604020202020204" pitchFamily="34" charset="0"/>
                        </a:rPr>
                        <a:t> are essential in providing vital information between services in managing our patients appropriately, safely, and with excellent care.</a:t>
                      </a:r>
                    </a:p>
                    <a:p>
                      <a:pPr algn="just"/>
                      <a:r>
                        <a:rPr lang="en-GB" sz="1200" dirty="0">
                          <a:solidFill>
                            <a:schemeClr val="tx1"/>
                          </a:solidFill>
                          <a:latin typeface="Arial" panose="020B0604020202020204" pitchFamily="34" charset="0"/>
                          <a:cs typeface="Arial" panose="020B0604020202020204" pitchFamily="34" charset="0"/>
                        </a:rPr>
                        <a:t>From the Annual Health check audit 2024, it was noted there had been an increase in patients having a passport by 10% from 22/23, </a:t>
                      </a:r>
                      <a:r>
                        <a:rPr lang="en-GB" sz="1200" kern="1200" dirty="0">
                          <a:solidFill>
                            <a:schemeClr val="dk1"/>
                          </a:solidFill>
                          <a:effectLst/>
                          <a:latin typeface="Arial" panose="020B0604020202020204" pitchFamily="34" charset="0"/>
                          <a:ea typeface="+mn-ea"/>
                          <a:cs typeface="Arial" panose="020B0604020202020204" pitchFamily="34" charset="0"/>
                        </a:rPr>
                        <a:t>but there remained issues with health passports not being shared with GPs for information or input.</a:t>
                      </a:r>
                      <a:endParaRPr lang="en-GB" sz="1200" dirty="0">
                        <a:solidFill>
                          <a:schemeClr val="tx1"/>
                        </a:solidFill>
                        <a:latin typeface="Arial" panose="020B0604020202020204" pitchFamily="34" charset="0"/>
                        <a:cs typeface="Arial" panose="020B0604020202020204" pitchFamily="34" charset="0"/>
                      </a:endParaRP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Horizon scanning to review impact of other areas where digital hospital passports have been implemented.</a:t>
                      </a:r>
                    </a:p>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Potential for a Health Passport strategy to be developed.</a:t>
                      </a:r>
                    </a:p>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Working group to progress this priority. </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918983656"/>
                  </a:ext>
                </a:extLst>
              </a:tr>
              <a:tr h="2373808">
                <a:tc>
                  <a:txBody>
                    <a:bodyPr/>
                    <a:lstStyle/>
                    <a:p>
                      <a:r>
                        <a:rPr lang="en-GB" sz="1200" dirty="0"/>
                        <a:t>4</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p>
                      <a:pPr algn="just"/>
                      <a:r>
                        <a:rPr lang="en-GB" sz="1200" b="1" dirty="0">
                          <a:solidFill>
                            <a:schemeClr val="accent1"/>
                          </a:solidFill>
                          <a:effectLst/>
                          <a:latin typeface="Arial" panose="020B0604020202020204" pitchFamily="34" charset="0"/>
                          <a:ea typeface="Calibri" panose="020F0502020204030204" pitchFamily="34" charset="0"/>
                          <a:cs typeface="Arial" panose="020B0604020202020204" pitchFamily="34" charset="0"/>
                        </a:rPr>
                        <a:t>We will improve application of the Mental Capacity Act (MCA) across our partner organisations</a:t>
                      </a:r>
                    </a:p>
                    <a:p>
                      <a:pPr algn="just"/>
                      <a:r>
                        <a:rPr lang="en-GB" sz="1200" dirty="0">
                          <a:latin typeface="Arial" panose="020B0604020202020204" pitchFamily="34" charset="0"/>
                          <a:cs typeface="Arial" panose="020B0604020202020204" pitchFamily="34" charset="0"/>
                        </a:rPr>
                        <a:t>Across the system understanding of the MCA has been improved through specific resources on the DXS system (a GP electronic system), an LDA resource pack, and training as part of the Annual Health Check (AHC) Quality Audit</a:t>
                      </a:r>
                      <a:r>
                        <a:rPr lang="en-GB" sz="1200" dirty="0"/>
                        <a:t>. </a:t>
                      </a:r>
                      <a:r>
                        <a:rPr lang="en-GB" sz="1200" dirty="0">
                          <a:latin typeface="Arial" panose="020B0604020202020204" pitchFamily="34" charset="0"/>
                          <a:cs typeface="Arial" panose="020B0604020202020204" pitchFamily="34" charset="0"/>
                        </a:rPr>
                        <a:t>The AHC audit in 2024 highlighted that there had been a small increase in the appropriate usage of the MCA and Best Interest decisions, with evidence found for 25% of patients audited.</a:t>
                      </a:r>
                    </a:p>
                    <a:p>
                      <a:pPr algn="just"/>
                      <a:r>
                        <a:rPr lang="en-GB" sz="1200" dirty="0">
                          <a:latin typeface="Arial" panose="020B0604020202020204" pitchFamily="34" charset="0"/>
                          <a:cs typeface="Arial" panose="020B0604020202020204" pitchFamily="34" charset="0"/>
                        </a:rPr>
                        <a:t>Staff from the LDA programme routinely encourage colleagues from partner agencies to utilise the MCA appropriately and will highlight areas where this is required if it hasn’t been implemented already.</a:t>
                      </a:r>
                    </a:p>
                    <a:p>
                      <a:pPr algn="just"/>
                      <a:r>
                        <a:rPr lang="en-GB" sz="1200" b="0" dirty="0">
                          <a:solidFill>
                            <a:schemeClr val="tx1"/>
                          </a:solidFill>
                          <a:effectLst/>
                          <a:latin typeface="Arial" panose="020B0604020202020204" pitchFamily="34" charset="0"/>
                          <a:cs typeface="Arial" panose="020B0604020202020204" pitchFamily="34" charset="0"/>
                        </a:rPr>
                        <a:t>Across the system, all providers continue to deliver training and ensure competency with statutory training requirements. The ICB are providing Level 2&amp;3 Safeguarding training to applicable staff.</a:t>
                      </a:r>
                    </a:p>
                    <a:p>
                      <a:pPr algn="just"/>
                      <a:r>
                        <a:rPr lang="en-GB" sz="1200" b="0" dirty="0">
                          <a:solidFill>
                            <a:schemeClr val="tx1"/>
                          </a:solidFill>
                          <a:effectLst/>
                          <a:latin typeface="Arial" panose="020B0604020202020204" pitchFamily="34" charset="0"/>
                          <a:cs typeface="Arial" panose="020B0604020202020204" pitchFamily="34" charset="0"/>
                        </a:rPr>
                        <a:t>Directly from the LeDeR programme, promotion continues within all meetings where learning is shared and through the local LeDeR Learning Bulletin which is published quarterly across the ICS.. </a:t>
                      </a:r>
                      <a:endParaRPr lang="en-GB" sz="1200" b="0" dirty="0">
                        <a:solidFill>
                          <a:schemeClr val="tx1"/>
                        </a:solidFill>
                      </a:endParaRP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System works ongoing.</a:t>
                      </a:r>
                    </a:p>
                    <a:p>
                      <a:pPr marL="0" indent="0" algn="just">
                        <a:buFont typeface="Arial" panose="020B0604020202020204" pitchFamily="34" charset="0"/>
                        <a:buNone/>
                      </a:pPr>
                      <a:endParaRPr lang="en-GB" sz="1200" dirty="0">
                        <a:latin typeface="Arial" panose="020B0604020202020204" pitchFamily="34" charset="0"/>
                        <a:cs typeface="Arial" panose="020B0604020202020204" pitchFamily="34" charset="0"/>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56156790"/>
                  </a:ext>
                </a:extLst>
              </a:tr>
            </a:tbl>
          </a:graphicData>
        </a:graphic>
      </p:graphicFrame>
      <p:sp>
        <p:nvSpPr>
          <p:cNvPr id="5" name="Title 1">
            <a:extLst>
              <a:ext uri="{FF2B5EF4-FFF2-40B4-BE49-F238E27FC236}">
                <a16:creationId xmlns:a16="http://schemas.microsoft.com/office/drawing/2014/main" id="{EDEF670D-10A7-E3C8-75B2-1C42897D77ED}"/>
              </a:ext>
            </a:extLst>
          </p:cNvPr>
          <p:cNvSpPr txBox="1">
            <a:spLocks/>
          </p:cNvSpPr>
          <p:nvPr/>
        </p:nvSpPr>
        <p:spPr>
          <a:xfrm>
            <a:off x="714271" y="362862"/>
            <a:ext cx="10641498" cy="611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Strategic Priority updates 2024/2025 continued</a:t>
            </a:r>
          </a:p>
        </p:txBody>
      </p:sp>
    </p:spTree>
    <p:extLst>
      <p:ext uri="{BB962C8B-B14F-4D97-AF65-F5344CB8AC3E}">
        <p14:creationId xmlns:p14="http://schemas.microsoft.com/office/powerpoint/2010/main" val="12514486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66984-4253-0044-2FE0-AA1FF1486FC7}"/>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684E934B-1213-A4DF-7A7A-7DA4DCAADA5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022B7F32-EE47-65F0-5A4E-15D6D7E64012}"/>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69F749C2-8796-8F1F-4D28-405A6F26B830}"/>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EFC56AE1-82CA-DB61-7D22-789C932B103B}"/>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85FB66E4-9293-ED86-10AE-CB1F8CDD1BBA}"/>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1928C8AF-7FBD-7DFD-2B8F-8C1FCD11DD25}"/>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9129ED90-5739-37BD-1F5E-FD1CFB19DC30}"/>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3BBEDD04-113D-D2E4-3E3B-4FB05850F369}"/>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E23CA778-5DC7-0596-D769-70B150C64F08}"/>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360DC21B-338C-C8EE-F27D-DB3C0B78813F}"/>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F885655D-33B5-1FEC-3850-BCAC3BA158F5}"/>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512A0563-824C-4692-5BD6-450EF598F9DC}"/>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A0A411F4-4B88-2F72-2661-EF367FACAA30}"/>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1" name="Hexagon 40">
                <a:extLst>
                  <a:ext uri="{FF2B5EF4-FFF2-40B4-BE49-F238E27FC236}">
                    <a16:creationId xmlns:a16="http://schemas.microsoft.com/office/drawing/2014/main" id="{25E53308-9170-AF35-E3E6-81FDBE6C1B9C}"/>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2" name="Hexagon 41">
                <a:extLst>
                  <a:ext uri="{FF2B5EF4-FFF2-40B4-BE49-F238E27FC236}">
                    <a16:creationId xmlns:a16="http://schemas.microsoft.com/office/drawing/2014/main" id="{DC0915C2-CF98-9CBF-0D13-357747E7C51F}"/>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3" name="Hexagon 42">
                <a:extLst>
                  <a:ext uri="{FF2B5EF4-FFF2-40B4-BE49-F238E27FC236}">
                    <a16:creationId xmlns:a16="http://schemas.microsoft.com/office/drawing/2014/main" id="{E15E23C4-9044-1D53-FA1B-C814DAE1E888}"/>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grpSp>
      </p:grpSp>
      <p:graphicFrame>
        <p:nvGraphicFramePr>
          <p:cNvPr id="5" name="Content Placeholder 1">
            <a:extLst>
              <a:ext uri="{FF2B5EF4-FFF2-40B4-BE49-F238E27FC236}">
                <a16:creationId xmlns:a16="http://schemas.microsoft.com/office/drawing/2014/main" id="{5A2ACA7D-AFB3-6E26-428B-0817574D39A7}"/>
              </a:ext>
            </a:extLst>
          </p:cNvPr>
          <p:cNvGraphicFramePr>
            <a:graphicFrameLocks/>
          </p:cNvGraphicFramePr>
          <p:nvPr>
            <p:extLst>
              <p:ext uri="{D42A27DB-BD31-4B8C-83A1-F6EECF244321}">
                <p14:modId xmlns:p14="http://schemas.microsoft.com/office/powerpoint/2010/main" val="319366452"/>
              </p:ext>
            </p:extLst>
          </p:nvPr>
        </p:nvGraphicFramePr>
        <p:xfrm>
          <a:off x="152400" y="971550"/>
          <a:ext cx="11903308" cy="5400593"/>
        </p:xfrm>
        <a:graphic>
          <a:graphicData uri="http://schemas.openxmlformats.org/drawingml/2006/table">
            <a:tbl>
              <a:tblPr firstRow="1" bandRow="1"/>
              <a:tblGrid>
                <a:gridCol w="441643">
                  <a:extLst>
                    <a:ext uri="{9D8B030D-6E8A-4147-A177-3AD203B41FA5}">
                      <a16:colId xmlns:a16="http://schemas.microsoft.com/office/drawing/2014/main" val="2093328371"/>
                    </a:ext>
                  </a:extLst>
                </a:gridCol>
                <a:gridCol w="7667455">
                  <a:extLst>
                    <a:ext uri="{9D8B030D-6E8A-4147-A177-3AD203B41FA5}">
                      <a16:colId xmlns:a16="http://schemas.microsoft.com/office/drawing/2014/main" val="406705868"/>
                    </a:ext>
                  </a:extLst>
                </a:gridCol>
                <a:gridCol w="3794210">
                  <a:extLst>
                    <a:ext uri="{9D8B030D-6E8A-4147-A177-3AD203B41FA5}">
                      <a16:colId xmlns:a16="http://schemas.microsoft.com/office/drawing/2014/main" val="1653071294"/>
                    </a:ext>
                  </a:extLst>
                </a:gridCol>
              </a:tblGrid>
              <a:tr h="371393">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t>No.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t>Activity / update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t>Next steps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581091594"/>
                  </a:ext>
                </a:extLst>
              </a:tr>
              <a:tr h="347367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t>5</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GB" sz="1200" b="1" dirty="0">
                          <a:solidFill>
                            <a:schemeClr val="tx1"/>
                          </a:solidFill>
                          <a:effectLst/>
                          <a:highlight>
                            <a:srgbClr val="00FF00"/>
                          </a:highlight>
                          <a:latin typeface="Arial" panose="020B0604020202020204" pitchFamily="34" charset="0"/>
                          <a:ea typeface="Calibri" panose="020F0502020204030204" pitchFamily="34" charset="0"/>
                          <a:cs typeface="Arial" panose="020B0604020202020204" pitchFamily="34" charset="0"/>
                        </a:rPr>
                        <a:t>We will promote cancer screening – one of Frimley’s top three local priorities</a:t>
                      </a:r>
                    </a:p>
                    <a:p>
                      <a:pPr marL="0" indent="0" algn="just">
                        <a:buFont typeface="Wingdings" panose="05000000000000000000" pitchFamily="2" charset="2"/>
                        <a:buNone/>
                      </a:pPr>
                      <a:r>
                        <a:rPr lang="en-GB" sz="1200" dirty="0">
                          <a:latin typeface="Arial" panose="020B0604020202020204" pitchFamily="34" charset="0"/>
                          <a:cs typeface="Arial" panose="020B0604020202020204" pitchFamily="34" charset="0"/>
                        </a:rPr>
                        <a:t>From March 2025, our data shows that uptake remains lower among people with LD, often resulting in later diagnoses and poorer outcomes. This reflects the national picture. </a:t>
                      </a:r>
                    </a:p>
                    <a:p>
                      <a:pPr marL="171450" indent="-171450" algn="just">
                        <a:buFont typeface="Arial" panose="020B0604020202020204" pitchFamily="34" charset="0"/>
                        <a:buChar char="•"/>
                      </a:pPr>
                      <a:r>
                        <a:rPr lang="en-GB" sz="1200" b="1" dirty="0">
                          <a:latin typeface="Arial" panose="020B0604020202020204" pitchFamily="34" charset="0"/>
                          <a:cs typeface="Arial" panose="020B0604020202020204" pitchFamily="34" charset="0"/>
                        </a:rPr>
                        <a:t>Bowel screening </a:t>
                      </a:r>
                      <a:r>
                        <a:rPr lang="en-GB" sz="1200" dirty="0">
                          <a:latin typeface="Arial" panose="020B0604020202020204" pitchFamily="34" charset="0"/>
                          <a:cs typeface="Arial" panose="020B0604020202020204" pitchFamily="34" charset="0"/>
                        </a:rPr>
                        <a:t>rates were at 54% for LD uptake and 74% for all the population; unfortunately, there has been no change in the uptake rate for people with LD.</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dirty="0">
                          <a:latin typeface="Arial" panose="020B0604020202020204" pitchFamily="34" charset="0"/>
                          <a:cs typeface="Arial" panose="020B0604020202020204" pitchFamily="34" charset="0"/>
                        </a:rPr>
                        <a:t>Breast screening </a:t>
                      </a:r>
                      <a:r>
                        <a:rPr lang="en-GB" sz="1200" dirty="0">
                          <a:latin typeface="Arial" panose="020B0604020202020204" pitchFamily="34" charset="0"/>
                          <a:cs typeface="Arial" panose="020B0604020202020204" pitchFamily="34" charset="0"/>
                        </a:rPr>
                        <a:t>rates were at 36% for LD uptake and 68% for all the population, these are slightly reduced from March 2024. </a:t>
                      </a:r>
                      <a:r>
                        <a:rPr lang="en-GB" sz="1200" kern="1200" dirty="0">
                          <a:solidFill>
                            <a:schemeClr val="dk1"/>
                          </a:solidFill>
                          <a:effectLst/>
                          <a:latin typeface="Arial" panose="020B0604020202020204" pitchFamily="34" charset="0"/>
                          <a:ea typeface="+mn-ea"/>
                          <a:cs typeface="Arial" panose="020B0604020202020204" pitchFamily="34" charset="0"/>
                        </a:rPr>
                        <a:t>The East Berkshire Breast Screening Programme has worked on a Health Equity Audit with the ICB and Public Health teams to understand inequalities faced by the population groups they serve, including people with LD. They are actively promoting the reasonable adjustments they can offer to encourage people to attend mammogram appointments when invited, for example familiarisation appointments. </a:t>
                      </a:r>
                    </a:p>
                    <a:p>
                      <a:pPr marL="171450" indent="-171450" algn="just">
                        <a:buFont typeface="Arial" panose="020B0604020202020204" pitchFamily="34" charset="0"/>
                        <a:buChar char="•"/>
                      </a:pPr>
                      <a:r>
                        <a:rPr lang="en-GB" sz="1200" b="1" dirty="0">
                          <a:latin typeface="Arial" panose="020B0604020202020204" pitchFamily="34" charset="0"/>
                          <a:cs typeface="Arial" panose="020B0604020202020204" pitchFamily="34" charset="0"/>
                        </a:rPr>
                        <a:t>Cervical screening </a:t>
                      </a:r>
                      <a:r>
                        <a:rPr lang="en-GB" sz="1200" dirty="0">
                          <a:latin typeface="Arial" panose="020B0604020202020204" pitchFamily="34" charset="0"/>
                          <a:cs typeface="Arial" panose="020B0604020202020204" pitchFamily="34" charset="0"/>
                        </a:rPr>
                        <a:t>rates were at 29% for LD uptake and 75% for all eligible population aged 25-49 years, and 22% for LD uptake and 79% for all eligible population aged 50-64 years. There has been a slight reduction in the uptake of screening in the LD patient population.</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Promotion of Easy Read documents and YouTube videos (made for and involving LD patients) has been shared through communications and is available on the Frimley Health and Care website. </a:t>
                      </a:r>
                      <a:r>
                        <a:rPr lang="en-GB" sz="1200" kern="1200" dirty="0">
                          <a:solidFill>
                            <a:schemeClr val="dk1"/>
                          </a:solidFill>
                          <a:effectLst/>
                          <a:latin typeface="Arial" panose="020B0604020202020204" pitchFamily="34" charset="0"/>
                          <a:ea typeface="+mn-ea"/>
                          <a:cs typeface="Arial" panose="020B0604020202020204" pitchFamily="34" charset="0"/>
                        </a:rPr>
                        <a:t>The ICB has been creating new content for cancer awareness campaigns and making these available for system partners on the NHS Frimley website, including videos made for and involving LD patients and Easy Read materials. They have been encouraging GP practices to use these on their communication channels. </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Arial" panose="020B0604020202020204" pitchFamily="34" charset="0"/>
                          <a:ea typeface="+mn-ea"/>
                          <a:cs typeface="Arial" panose="020B0604020202020204" pitchFamily="34" charset="0"/>
                        </a:rPr>
                        <a:t>A detailed mapping exercise was undertaken to explore the barriers and challenges that people with LD can experience at any stage of the cancer screening pathway from awareness of screening through to a positive screening result and diagnostic tests. This has evolved into an action plan for 2026, which is being overseen by the Learning in Action Group. </a:t>
                      </a:r>
                      <a:endParaRPr lang="en-GB" sz="1200" dirty="0">
                        <a:latin typeface="Arial" panose="020B0604020202020204" pitchFamily="34" charset="0"/>
                        <a:cs typeface="Arial" panose="020B0604020202020204" pitchFamily="34" charset="0"/>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Frimley ICB has been working with Surrey County Council, Surrey Heartlands ICB and Sussex ICB on the learning from their Cancer Inequalities Plan and looking at implementing some small pilot projects to see if these help to improve our uptake rates and cancer diagnosis outcomes. A local working group has been established and action plan developed.</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accent6">
                        <a:lumMod val="20000"/>
                        <a:lumOff val="80000"/>
                      </a:scheme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lvl="0" indent="-171450" algn="just">
                        <a:buFont typeface="Arial" panose="020B0604020202020204" pitchFamily="34" charset="0"/>
                        <a:buChar char="•"/>
                      </a:pPr>
                      <a:r>
                        <a:rPr lang="en-GB" sz="1200" kern="1200" dirty="0">
                          <a:solidFill>
                            <a:schemeClr val="dk1"/>
                          </a:solidFill>
                          <a:effectLst/>
                          <a:latin typeface="Arial" panose="020B0604020202020204" pitchFamily="34" charset="0"/>
                          <a:ea typeface="+mn-ea"/>
                          <a:cs typeface="Arial" panose="020B0604020202020204" pitchFamily="34" charset="0"/>
                        </a:rPr>
                        <a:t>A local working group will be established with colleagues in the newly formed Thames Valley ICB to examine the barriers and challenges to participating in cancer screening by people with LD.</a:t>
                      </a:r>
                    </a:p>
                    <a:p>
                      <a:pPr marL="171450" lvl="0" indent="-171450" algn="just">
                        <a:buFont typeface="Arial" panose="020B0604020202020204" pitchFamily="34" charset="0"/>
                        <a:buChar char="•"/>
                      </a:pPr>
                      <a:r>
                        <a:rPr lang="en-GB" sz="1200" kern="1200" dirty="0">
                          <a:solidFill>
                            <a:schemeClr val="dk1"/>
                          </a:solidFill>
                          <a:effectLst/>
                          <a:latin typeface="Arial" panose="020B0604020202020204" pitchFamily="34" charset="0"/>
                          <a:ea typeface="+mn-ea"/>
                          <a:cs typeface="Arial" panose="020B0604020202020204" pitchFamily="34" charset="0"/>
                        </a:rPr>
                        <a:t>Continue to promote cancer awareness events and campaigns on all ICB communication channels, and share suitable resources to system partners, including easy read documents and videos.</a:t>
                      </a:r>
                    </a:p>
                    <a:p>
                      <a:pPr marL="171450" lvl="0" indent="-171450" algn="just">
                        <a:buFont typeface="Arial" panose="020B0604020202020204" pitchFamily="34" charset="0"/>
                        <a:buChar char="•"/>
                      </a:pPr>
                      <a:r>
                        <a:rPr lang="en-GB" sz="1200" kern="1200" dirty="0">
                          <a:solidFill>
                            <a:schemeClr val="dk1"/>
                          </a:solidFill>
                          <a:effectLst/>
                          <a:latin typeface="Arial" panose="020B0604020202020204" pitchFamily="34" charset="0"/>
                          <a:ea typeface="+mn-ea"/>
                          <a:cs typeface="Arial" panose="020B0604020202020204" pitchFamily="34" charset="0"/>
                        </a:rPr>
                        <a:t>Develop an education programme on cancer awareness and early diagnosis (including screening) based on the MECC model for professionals and VCSE partners working across the system.  </a:t>
                      </a:r>
                    </a:p>
                    <a:p>
                      <a:pPr marL="171450" indent="-171450" algn="just">
                        <a:buFont typeface="Arial" panose="020B0604020202020204" pitchFamily="34" charset="0"/>
                        <a:buChar char="•"/>
                      </a:pPr>
                      <a:r>
                        <a:rPr lang="en-GB" sz="1200" kern="1200" dirty="0">
                          <a:solidFill>
                            <a:schemeClr val="dk1"/>
                          </a:solidFill>
                          <a:effectLst/>
                          <a:latin typeface="Arial" panose="020B0604020202020204" pitchFamily="34" charset="0"/>
                          <a:ea typeface="+mn-ea"/>
                          <a:cs typeface="Arial" panose="020B0604020202020204" pitchFamily="34" charset="0"/>
                        </a:rPr>
                        <a:t>Share and learn – attend local, regional and national events, webinars and teaching sessions – and share these with colleagues across Thames Valley ICB via our Cancer Collaborative pages on NHS Futures. </a:t>
                      </a:r>
                      <a:endParaRPr lang="en-GB" sz="1200" u="none" dirty="0">
                        <a:latin typeface="Arial" panose="020B0604020202020204" pitchFamily="34" charset="0"/>
                        <a:cs typeface="Arial" panose="020B0604020202020204" pitchFamily="34" charset="0"/>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9EBF5"/>
                    </a:solidFill>
                  </a:tcPr>
                </a:tc>
                <a:extLst>
                  <a:ext uri="{0D108BD9-81ED-4DB2-BD59-A6C34878D82A}">
                    <a16:rowId xmlns:a16="http://schemas.microsoft.com/office/drawing/2014/main" val="621394184"/>
                  </a:ext>
                </a:extLst>
              </a:tr>
            </a:tbl>
          </a:graphicData>
        </a:graphic>
      </p:graphicFrame>
      <p:sp>
        <p:nvSpPr>
          <p:cNvPr id="2" name="Title 1">
            <a:extLst>
              <a:ext uri="{FF2B5EF4-FFF2-40B4-BE49-F238E27FC236}">
                <a16:creationId xmlns:a16="http://schemas.microsoft.com/office/drawing/2014/main" id="{6D29E098-800A-627B-A278-5FA266CF784C}"/>
              </a:ext>
            </a:extLst>
          </p:cNvPr>
          <p:cNvSpPr txBox="1">
            <a:spLocks/>
          </p:cNvSpPr>
          <p:nvPr/>
        </p:nvSpPr>
        <p:spPr>
          <a:xfrm>
            <a:off x="572954" y="303431"/>
            <a:ext cx="10641498" cy="611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Strategic Priority updates 2024/2025 continued</a:t>
            </a:r>
          </a:p>
        </p:txBody>
      </p:sp>
    </p:spTree>
    <p:extLst>
      <p:ext uri="{BB962C8B-B14F-4D97-AF65-F5344CB8AC3E}">
        <p14:creationId xmlns:p14="http://schemas.microsoft.com/office/powerpoint/2010/main" val="35072989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DE3EE8-7375-0AAC-5F25-81FAC4770B77}"/>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084EC597-0C87-2F40-0F06-1F4A11C4F36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4B9A17BA-DE23-B16F-84FA-91CDD5F92C33}"/>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0AF3D85A-3E6A-0A47-2981-BAF4339778E1}"/>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2D78B47B-DB5E-7190-114A-9E3EBE7B7CFC}"/>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4A7AB15E-C6AA-8DD7-4F26-FD9B2F071B4C}"/>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C6C0B8F0-DAFB-B0FF-FD9E-7CAEBF363135}"/>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41282B49-E29F-C7F4-3CBA-EF5735DF1CD9}"/>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961966BE-4512-BDD6-DFF3-AF33F5F419FC}"/>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6E3AD5B0-58A6-52B3-E21B-1CDD9DF1A93C}"/>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15460947-0D29-6BDE-646B-D9D902791D07}"/>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C0AD0CFD-DC2C-8E2B-260E-351A7D101D56}"/>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245C184F-4E23-B565-F663-894C5B6E3F7E}"/>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9E124F71-371B-0689-08AE-A2840BB611E0}"/>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1" name="Hexagon 40">
                <a:extLst>
                  <a:ext uri="{FF2B5EF4-FFF2-40B4-BE49-F238E27FC236}">
                    <a16:creationId xmlns:a16="http://schemas.microsoft.com/office/drawing/2014/main" id="{A931C6A3-5A33-BFEE-851A-8614EFF801CA}"/>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2" name="Hexagon 41">
                <a:extLst>
                  <a:ext uri="{FF2B5EF4-FFF2-40B4-BE49-F238E27FC236}">
                    <a16:creationId xmlns:a16="http://schemas.microsoft.com/office/drawing/2014/main" id="{360C98A9-5649-E525-9482-39DF5D1B6E05}"/>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3" name="Hexagon 42">
                <a:extLst>
                  <a:ext uri="{FF2B5EF4-FFF2-40B4-BE49-F238E27FC236}">
                    <a16:creationId xmlns:a16="http://schemas.microsoft.com/office/drawing/2014/main" id="{8F26AA05-ADA5-F956-61BD-97DA06943413}"/>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grpSp>
      </p:grpSp>
      <p:sp>
        <p:nvSpPr>
          <p:cNvPr id="2" name="Title 1">
            <a:extLst>
              <a:ext uri="{FF2B5EF4-FFF2-40B4-BE49-F238E27FC236}">
                <a16:creationId xmlns:a16="http://schemas.microsoft.com/office/drawing/2014/main" id="{0B2E1826-B308-854B-B513-3B6BACFFC260}"/>
              </a:ext>
            </a:extLst>
          </p:cNvPr>
          <p:cNvSpPr txBox="1">
            <a:spLocks/>
          </p:cNvSpPr>
          <p:nvPr/>
        </p:nvSpPr>
        <p:spPr>
          <a:xfrm>
            <a:off x="614519" y="362862"/>
            <a:ext cx="10641498" cy="611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Strategic Priority updates 2024/25 continued</a:t>
            </a:r>
          </a:p>
        </p:txBody>
      </p:sp>
      <p:graphicFrame>
        <p:nvGraphicFramePr>
          <p:cNvPr id="3" name="Content Placeholder 1">
            <a:extLst>
              <a:ext uri="{FF2B5EF4-FFF2-40B4-BE49-F238E27FC236}">
                <a16:creationId xmlns:a16="http://schemas.microsoft.com/office/drawing/2014/main" id="{3B8AA429-7F34-F32D-40CF-5F1592578960}"/>
              </a:ext>
            </a:extLst>
          </p:cNvPr>
          <p:cNvGraphicFramePr>
            <a:graphicFrameLocks/>
          </p:cNvGraphicFramePr>
          <p:nvPr>
            <p:extLst>
              <p:ext uri="{D42A27DB-BD31-4B8C-83A1-F6EECF244321}">
                <p14:modId xmlns:p14="http://schemas.microsoft.com/office/powerpoint/2010/main" val="3156820562"/>
              </p:ext>
            </p:extLst>
          </p:nvPr>
        </p:nvGraphicFramePr>
        <p:xfrm>
          <a:off x="154103" y="1141231"/>
          <a:ext cx="11885497" cy="4759960"/>
        </p:xfrm>
        <a:graphic>
          <a:graphicData uri="http://schemas.openxmlformats.org/drawingml/2006/table">
            <a:tbl>
              <a:tblPr firstRow="1" bandRow="1"/>
              <a:tblGrid>
                <a:gridCol w="449631">
                  <a:extLst>
                    <a:ext uri="{9D8B030D-6E8A-4147-A177-3AD203B41FA5}">
                      <a16:colId xmlns:a16="http://schemas.microsoft.com/office/drawing/2014/main" val="2093328371"/>
                    </a:ext>
                  </a:extLst>
                </a:gridCol>
                <a:gridCol w="6897768">
                  <a:extLst>
                    <a:ext uri="{9D8B030D-6E8A-4147-A177-3AD203B41FA5}">
                      <a16:colId xmlns:a16="http://schemas.microsoft.com/office/drawing/2014/main" val="406705868"/>
                    </a:ext>
                  </a:extLst>
                </a:gridCol>
                <a:gridCol w="4538098">
                  <a:extLst>
                    <a:ext uri="{9D8B030D-6E8A-4147-A177-3AD203B41FA5}">
                      <a16:colId xmlns:a16="http://schemas.microsoft.com/office/drawing/2014/main" val="1653071294"/>
                    </a:ext>
                  </a:extLst>
                </a:gridCol>
              </a:tblGrid>
              <a:tr h="3708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t>No.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t>Activity / update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t>Next steps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581091594"/>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t>6</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GB" sz="1200" b="1" dirty="0">
                          <a:solidFill>
                            <a:schemeClr val="accent1"/>
                          </a:solidFill>
                          <a:effectLst/>
                          <a:latin typeface="Arial" panose="020B0604020202020204" pitchFamily="34" charset="0"/>
                          <a:ea typeface="Calibri" panose="020F0502020204030204" pitchFamily="34" charset="0"/>
                          <a:cs typeface="Arial" panose="020B0604020202020204" pitchFamily="34" charset="0"/>
                        </a:rPr>
                        <a:t>We will work to ensure that people with learning disabilities and autistic people receive the right medication at the right time</a:t>
                      </a:r>
                    </a:p>
                    <a:p>
                      <a:pPr marL="171450" indent="-171450" algn="just">
                        <a:buFont typeface="Arial" panose="020B0604020202020204" pitchFamily="34" charset="0"/>
                        <a:buChar char="•"/>
                      </a:pPr>
                      <a:r>
                        <a:rPr lang="en-GB" sz="12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Adoption of the national Medicines Safety Improvement Programme (MedSIP); this programme is part of the National Patient Safety Strategy and aims to address the most important causes of severe harm associated with medicines, most of which have been known about for years but continue to challenge the health and care systems across England. The programme’s current priorities are:</a:t>
                      </a:r>
                    </a:p>
                    <a:p>
                      <a:pPr marL="628650" lvl="1" indent="-171450" algn="just">
                        <a:buFont typeface="Courier New" panose="02070309020205020404" pitchFamily="49" charset="0"/>
                        <a:buChar char="o"/>
                      </a:pPr>
                      <a:r>
                        <a:rPr lang="en-GB" sz="12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Improving care for people with persistent pain by reducing opioid analgesic use.</a:t>
                      </a:r>
                    </a:p>
                    <a:p>
                      <a:pPr marL="628650" lvl="1" indent="-171450" algn="just">
                        <a:buFont typeface="Courier New" panose="02070309020205020404" pitchFamily="49" charset="0"/>
                        <a:buChar char="o"/>
                      </a:pPr>
                      <a:r>
                        <a:rPr lang="en-GB" sz="12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Improving care for people with epilepsy, bipolar and conditions for which valproate is prescribed.</a:t>
                      </a:r>
                    </a:p>
                    <a:p>
                      <a:pPr marL="628650" lvl="1" indent="-171450" algn="just">
                        <a:buFont typeface="Courier New" panose="02070309020205020404" pitchFamily="49" charset="0"/>
                        <a:buChar char="o"/>
                      </a:pPr>
                      <a:r>
                        <a:rPr lang="en-GB" sz="12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Improving care for people taking anticoalgulants.</a:t>
                      </a:r>
                    </a:p>
                    <a:p>
                      <a:pPr marL="171450" lvl="0" indent="-171450" algn="just">
                        <a:buFont typeface="Arial" panose="020B0604020202020204" pitchFamily="34" charset="0"/>
                        <a:buChar char="•"/>
                      </a:pPr>
                      <a:r>
                        <a:rPr lang="en-GB" sz="12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In addition to these priorities, from April 2024 to March 2027 the programme is exploring how to:</a:t>
                      </a:r>
                    </a:p>
                    <a:p>
                      <a:pPr marL="628650" lvl="1" indent="-171450" algn="just">
                        <a:buFont typeface="Courier New" panose="02070309020205020404" pitchFamily="49" charset="0"/>
                        <a:buChar char="o"/>
                      </a:pPr>
                      <a:r>
                        <a:rPr lang="en-GB" sz="12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Improve care for people with a learning disability by reducing the burden of psychotropic medication; this will complement the STOMP/STAMP campaigns.</a:t>
                      </a:r>
                    </a:p>
                    <a:p>
                      <a:pPr marL="171450" lvl="0" indent="-171450" algn="just">
                        <a:buFont typeface="Arial" panose="020B0604020202020204" pitchFamily="34" charset="0"/>
                        <a:buChar char="•"/>
                      </a:pPr>
                      <a:r>
                        <a:rPr lang="en-GB" sz="12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The MedSIP project board for Frimley ICB are looking at non-pharmaceutical approaches such as positive behaviour support programmes and prevention.</a:t>
                      </a:r>
                    </a:p>
                    <a:p>
                      <a:pPr marL="0" lvl="0" indent="0" algn="just">
                        <a:buFont typeface="Arial" panose="020B0604020202020204" pitchFamily="34" charset="0"/>
                        <a:buNone/>
                      </a:pPr>
                      <a:endParaRPr lang="en-GB" sz="12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Continuation of the MedSIP programme into 2025/26 and 2026/27.</a:t>
                      </a:r>
                    </a:p>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A local LD medicines support service/pathway would ensure that best practice is being followed. </a:t>
                      </a:r>
                    </a:p>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Regular monitoring of treatment response and side effects is crucial. </a:t>
                      </a:r>
                    </a:p>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Local guidance and training on drug monitoring recommended for antipsychotics prescribing should include specific recommendations relating to learning disabilities. </a:t>
                      </a:r>
                    </a:p>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Continued promotion, rollout and completion of the Oliver McGowan Tier 1 and  Tier 2 training on Learning Disability and Autism; this training starkly highlights the risks associated with inappropriate psychotropic medication prescribing.</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854882787"/>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t>7</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GB" sz="1200" b="1" dirty="0">
                          <a:solidFill>
                            <a:schemeClr val="accent1"/>
                          </a:solidFill>
                          <a:effectLst/>
                          <a:latin typeface="Arial" panose="020B0604020202020204" pitchFamily="34" charset="0"/>
                          <a:ea typeface="Calibri" panose="020F0502020204030204" pitchFamily="34" charset="0"/>
                          <a:cs typeface="Arial" panose="020B0604020202020204" pitchFamily="34" charset="0"/>
                        </a:rPr>
                        <a:t>We will improve awareness of how to manage good bowel health</a:t>
                      </a:r>
                    </a:p>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Bowel health easy reads have been made available through DXS, the LDA resource pack, and the Primary Care Liaison Nurses in Frimley South offer specific sessions on bowel health for patients, carers and professionals. The ICB has encouraged GPs to notify the Southern Bowel Screening Hub of any eligible patients on their LD registers so that supporting materials can be sent with their screening invitations.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System works ongoing and to be reviewed. This links with the cancer screening work discussed elsewhere in this report.</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682481294"/>
                  </a:ext>
                </a:extLst>
              </a:tr>
            </a:tbl>
          </a:graphicData>
        </a:graphic>
      </p:graphicFrame>
    </p:spTree>
    <p:extLst>
      <p:ext uri="{BB962C8B-B14F-4D97-AF65-F5344CB8AC3E}">
        <p14:creationId xmlns:p14="http://schemas.microsoft.com/office/powerpoint/2010/main" val="19538600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F9CFF2-C3EF-F76B-88FA-3965F5A58A11}"/>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46FC825B-3B1C-B06D-1AA7-D6B96030EBE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B414B0E2-0638-29F2-AC0A-374630B0E0C8}"/>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8C923CD5-40F6-4C44-C661-27FDCDD55D8E}"/>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680B4E5B-ECEC-688B-949C-38E3A8CB6B34}"/>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0BC23E04-F813-8778-6B73-07B1C4E0184B}"/>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AF59635F-94E0-0E8B-556A-A77AC60E5A8A}"/>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1FFD5CE2-62A7-1F70-3614-DB9BFF2DAD10}"/>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43317D70-BF0C-8008-5967-91AAB4AF4C02}"/>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D127F207-8D9E-0F58-4E27-43DE9424DE24}"/>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0EF1F4FA-81E2-1C5C-9334-A3D39A72D5D9}"/>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CB346EE5-412A-F997-0544-258198D871D1}"/>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C06D8E08-8E31-035C-34CD-18A0DCBE46F0}"/>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133A2AF9-F7EF-2F38-1920-90D9A81FAD37}"/>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1" name="Hexagon 40">
                <a:extLst>
                  <a:ext uri="{FF2B5EF4-FFF2-40B4-BE49-F238E27FC236}">
                    <a16:creationId xmlns:a16="http://schemas.microsoft.com/office/drawing/2014/main" id="{6761D83B-D974-ACE3-1F37-742ABF192C18}"/>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2" name="Hexagon 41">
                <a:extLst>
                  <a:ext uri="{FF2B5EF4-FFF2-40B4-BE49-F238E27FC236}">
                    <a16:creationId xmlns:a16="http://schemas.microsoft.com/office/drawing/2014/main" id="{E17A954C-82DD-70F5-4C9B-F2CE3070E4BE}"/>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3" name="Hexagon 42">
                <a:extLst>
                  <a:ext uri="{FF2B5EF4-FFF2-40B4-BE49-F238E27FC236}">
                    <a16:creationId xmlns:a16="http://schemas.microsoft.com/office/drawing/2014/main" id="{3D9C312F-B831-8360-CDA6-4EDE6EC8D505}"/>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grpSp>
      </p:grpSp>
      <p:sp>
        <p:nvSpPr>
          <p:cNvPr id="3" name="Title 1">
            <a:extLst>
              <a:ext uri="{FF2B5EF4-FFF2-40B4-BE49-F238E27FC236}">
                <a16:creationId xmlns:a16="http://schemas.microsoft.com/office/drawing/2014/main" id="{7881F482-1195-06E7-6B72-EEB14C9D3C0C}"/>
              </a:ext>
            </a:extLst>
          </p:cNvPr>
          <p:cNvSpPr txBox="1">
            <a:spLocks/>
          </p:cNvSpPr>
          <p:nvPr/>
        </p:nvSpPr>
        <p:spPr>
          <a:xfrm>
            <a:off x="597893" y="359901"/>
            <a:ext cx="10641498" cy="611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Strategic Priority updates 2024/2025 continued</a:t>
            </a:r>
          </a:p>
        </p:txBody>
      </p:sp>
      <p:graphicFrame>
        <p:nvGraphicFramePr>
          <p:cNvPr id="5" name="Content Placeholder 4">
            <a:extLst>
              <a:ext uri="{FF2B5EF4-FFF2-40B4-BE49-F238E27FC236}">
                <a16:creationId xmlns:a16="http://schemas.microsoft.com/office/drawing/2014/main" id="{7093490D-29E6-9961-7074-E7B730AD43FB}"/>
              </a:ext>
            </a:extLst>
          </p:cNvPr>
          <p:cNvGraphicFramePr>
            <a:graphicFrameLocks/>
          </p:cNvGraphicFramePr>
          <p:nvPr>
            <p:extLst>
              <p:ext uri="{D42A27DB-BD31-4B8C-83A1-F6EECF244321}">
                <p14:modId xmlns:p14="http://schemas.microsoft.com/office/powerpoint/2010/main" val="2323288420"/>
              </p:ext>
            </p:extLst>
          </p:nvPr>
        </p:nvGraphicFramePr>
        <p:xfrm>
          <a:off x="154102" y="1203959"/>
          <a:ext cx="11885497" cy="4914829"/>
        </p:xfrm>
        <a:graphic>
          <a:graphicData uri="http://schemas.openxmlformats.org/drawingml/2006/table">
            <a:tbl>
              <a:tblPr firstRow="1" bandRow="1"/>
              <a:tblGrid>
                <a:gridCol w="479247">
                  <a:extLst>
                    <a:ext uri="{9D8B030D-6E8A-4147-A177-3AD203B41FA5}">
                      <a16:colId xmlns:a16="http://schemas.microsoft.com/office/drawing/2014/main" val="3181362553"/>
                    </a:ext>
                  </a:extLst>
                </a:gridCol>
                <a:gridCol w="9392967">
                  <a:extLst>
                    <a:ext uri="{9D8B030D-6E8A-4147-A177-3AD203B41FA5}">
                      <a16:colId xmlns:a16="http://schemas.microsoft.com/office/drawing/2014/main" val="1446666958"/>
                    </a:ext>
                  </a:extLst>
                </a:gridCol>
                <a:gridCol w="2013283">
                  <a:extLst>
                    <a:ext uri="{9D8B030D-6E8A-4147-A177-3AD203B41FA5}">
                      <a16:colId xmlns:a16="http://schemas.microsoft.com/office/drawing/2014/main" val="2514075085"/>
                    </a:ext>
                  </a:extLst>
                </a:gridCol>
              </a:tblGrid>
              <a:tr h="510359">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t>No.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t>Activity / update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t>Next steps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3159999397"/>
                  </a:ext>
                </a:extLst>
              </a:tr>
              <a:tr h="440447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t>8</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GB" sz="1200" b="1" dirty="0">
                          <a:solidFill>
                            <a:schemeClr val="tx1"/>
                          </a:solidFill>
                          <a:effectLst/>
                          <a:highlight>
                            <a:srgbClr val="00FF00"/>
                          </a:highlight>
                          <a:latin typeface="Arial" panose="020B0604020202020204" pitchFamily="34" charset="0"/>
                          <a:ea typeface="Calibri" panose="020F0502020204030204" pitchFamily="34" charset="0"/>
                          <a:cs typeface="Arial" panose="020B0604020202020204" pitchFamily="34" charset="0"/>
                        </a:rPr>
                        <a:t>We will make better use of Annual Health checks (AHC) – one of Frimley’s top three local priorities</a:t>
                      </a:r>
                    </a:p>
                    <a:p>
                      <a:pPr marL="171450" indent="-171450" algn="just">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Frimley ICB exceeded their Annual Health Checks stretch target and reached 86.83% of completed checks across all places. </a:t>
                      </a:r>
                    </a:p>
                    <a:p>
                      <a:pPr marL="171450" indent="-171450" algn="just">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As part of an induction exercise, the LD and Autism Transformation Manager met with PCN Leads to promote the importance of good quality annual health checks and to gain an understanding of the challenges in getting LD patients to attend their health check.</a:t>
                      </a:r>
                    </a:p>
                    <a:p>
                      <a:pPr marL="171450" indent="-171450" algn="just">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Easy read information and promotional YouTube videos of what an LD health check involves have been added to the LDA pages of the Frimley Health and Care website.</a:t>
                      </a:r>
                    </a:p>
                    <a:p>
                      <a:pPr marL="0" indent="0">
                        <a:buFont typeface="Arial" panose="020B0604020202020204" pitchFamily="34" charset="0"/>
                        <a:buNone/>
                      </a:pPr>
                      <a:endParaRPr lang="en-GB" sz="1200" b="0" dirty="0">
                        <a:solidFill>
                          <a:schemeClr val="tx1"/>
                        </a:solidFill>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sz="1200" b="0" dirty="0">
                        <a:solidFill>
                          <a:schemeClr val="tx1"/>
                        </a:solidFill>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sz="1200" b="0" dirty="0">
                        <a:solidFill>
                          <a:schemeClr val="tx1"/>
                        </a:solidFill>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sz="1200" b="0" dirty="0">
                        <a:solidFill>
                          <a:schemeClr val="tx1"/>
                        </a:solidFill>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sz="1200" b="0" dirty="0">
                        <a:solidFill>
                          <a:schemeClr val="tx1"/>
                        </a:solidFill>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sz="1200" b="0" dirty="0">
                        <a:solidFill>
                          <a:schemeClr val="tx1"/>
                        </a:solidFill>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sz="1200" b="0" dirty="0">
                        <a:solidFill>
                          <a:schemeClr val="tx1"/>
                        </a:solidFill>
                        <a:latin typeface="Arial" panose="020B0604020202020204" pitchFamily="34" charset="0"/>
                        <a:cs typeface="Arial" panose="020B060402020202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6">
                        <a:lumMod val="20000"/>
                        <a:lumOff val="80000"/>
                      </a:scheme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Carry out a deep dive on AHCs to look at General Practices/PCNs that are exceeding the target trajectories to see if there is any shared learning with those who didn’t meet the NHSE target of 75%.</a:t>
                      </a:r>
                    </a:p>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Look at the Hampshire &amp; Isle of Wight model of the LD Friendly GP Practice Programme to see if there are any opportunities to have a small pilot project with a view to rolling this out wider.  This programme includes an element on quality audits.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FD5EA"/>
                    </a:solidFill>
                  </a:tcPr>
                </a:tc>
                <a:extLst>
                  <a:ext uri="{0D108BD9-81ED-4DB2-BD59-A6C34878D82A}">
                    <a16:rowId xmlns:a16="http://schemas.microsoft.com/office/drawing/2014/main" val="3264070965"/>
                  </a:ext>
                </a:extLst>
              </a:tr>
            </a:tbl>
          </a:graphicData>
        </a:graphic>
      </p:graphicFrame>
      <p:graphicFrame>
        <p:nvGraphicFramePr>
          <p:cNvPr id="7" name="Chart 6">
            <a:extLst>
              <a:ext uri="{FF2B5EF4-FFF2-40B4-BE49-F238E27FC236}">
                <a16:creationId xmlns:a16="http://schemas.microsoft.com/office/drawing/2014/main" id="{00EA7DCA-F21D-0AB2-21BE-E8C2625C2C24}"/>
              </a:ext>
            </a:extLst>
          </p:cNvPr>
          <p:cNvGraphicFramePr>
            <a:graphicFrameLocks/>
          </p:cNvGraphicFramePr>
          <p:nvPr/>
        </p:nvGraphicFramePr>
        <p:xfrm>
          <a:off x="3399146" y="2860417"/>
          <a:ext cx="4715846" cy="310855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51095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01C353-0853-8C32-F0F7-3561348AD008}"/>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6DC3C8D3-576A-91ED-EAE4-8D0AA9EC936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B01C202D-1B30-9283-75E6-82E34287A139}"/>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395180C1-B645-88BE-210E-1177689F7CC9}"/>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4DBBB035-A794-A7D8-3A0A-C5C63E0D5023}"/>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ECD7DFFC-FFBC-B3E7-D5CA-03D4378BA54F}"/>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FD694E5B-23BA-6E3B-56EE-6C933ADFEAF0}"/>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756AD5B3-ED17-0500-8963-921893D833D1}"/>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435072BB-2252-5C1A-FFDD-4084CB1ED37D}"/>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6D2A5C35-3A4D-D75C-9B0B-5EECD92FF10B}"/>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4C970820-11FD-3E96-F88B-D15A549DE86C}"/>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132E278B-38C2-A595-EDAF-55A6BA164455}"/>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466ACAED-680D-010A-1FC4-FB80848F4F40}"/>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9F560D86-B8CE-BDC6-2610-085A3793C463}"/>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1" name="Hexagon 40">
                <a:extLst>
                  <a:ext uri="{FF2B5EF4-FFF2-40B4-BE49-F238E27FC236}">
                    <a16:creationId xmlns:a16="http://schemas.microsoft.com/office/drawing/2014/main" id="{EBED6F87-983D-9B6F-11D6-68E987829630}"/>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2" name="Hexagon 41">
                <a:extLst>
                  <a:ext uri="{FF2B5EF4-FFF2-40B4-BE49-F238E27FC236}">
                    <a16:creationId xmlns:a16="http://schemas.microsoft.com/office/drawing/2014/main" id="{E9608E86-0A05-B1D0-A295-19AA3CDE7F85}"/>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3" name="Hexagon 42">
                <a:extLst>
                  <a:ext uri="{FF2B5EF4-FFF2-40B4-BE49-F238E27FC236}">
                    <a16:creationId xmlns:a16="http://schemas.microsoft.com/office/drawing/2014/main" id="{76131B30-4E9A-55CC-38C1-B2F18B709402}"/>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grpSp>
      </p:grpSp>
      <p:sp>
        <p:nvSpPr>
          <p:cNvPr id="2" name="Title 1">
            <a:extLst>
              <a:ext uri="{FF2B5EF4-FFF2-40B4-BE49-F238E27FC236}">
                <a16:creationId xmlns:a16="http://schemas.microsoft.com/office/drawing/2014/main" id="{92298034-E5B4-C27C-497B-D2265B028B91}"/>
              </a:ext>
            </a:extLst>
          </p:cNvPr>
          <p:cNvSpPr txBox="1">
            <a:spLocks/>
          </p:cNvSpPr>
          <p:nvPr/>
        </p:nvSpPr>
        <p:spPr>
          <a:xfrm>
            <a:off x="714271" y="362862"/>
            <a:ext cx="10641498" cy="611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Strategic Priority updates 2024/2025 continued</a:t>
            </a:r>
          </a:p>
        </p:txBody>
      </p:sp>
      <p:graphicFrame>
        <p:nvGraphicFramePr>
          <p:cNvPr id="4" name="Content Placeholder 4">
            <a:extLst>
              <a:ext uri="{FF2B5EF4-FFF2-40B4-BE49-F238E27FC236}">
                <a16:creationId xmlns:a16="http://schemas.microsoft.com/office/drawing/2014/main" id="{BEB69524-4FB5-7E0A-FF51-6AE765E99C92}"/>
              </a:ext>
            </a:extLst>
          </p:cNvPr>
          <p:cNvGraphicFramePr>
            <a:graphicFrameLocks/>
          </p:cNvGraphicFramePr>
          <p:nvPr>
            <p:extLst>
              <p:ext uri="{D42A27DB-BD31-4B8C-83A1-F6EECF244321}">
                <p14:modId xmlns:p14="http://schemas.microsoft.com/office/powerpoint/2010/main" val="2305781162"/>
              </p:ext>
            </p:extLst>
          </p:nvPr>
        </p:nvGraphicFramePr>
        <p:xfrm>
          <a:off x="152398" y="943456"/>
          <a:ext cx="11885499" cy="5852160"/>
        </p:xfrm>
        <a:graphic>
          <a:graphicData uri="http://schemas.openxmlformats.org/drawingml/2006/table">
            <a:tbl>
              <a:tblPr firstRow="1" bandRow="1"/>
              <a:tblGrid>
                <a:gridCol w="480762">
                  <a:extLst>
                    <a:ext uri="{9D8B030D-6E8A-4147-A177-3AD203B41FA5}">
                      <a16:colId xmlns:a16="http://schemas.microsoft.com/office/drawing/2014/main" val="4266560037"/>
                    </a:ext>
                  </a:extLst>
                </a:gridCol>
                <a:gridCol w="6363063">
                  <a:extLst>
                    <a:ext uri="{9D8B030D-6E8A-4147-A177-3AD203B41FA5}">
                      <a16:colId xmlns:a16="http://schemas.microsoft.com/office/drawing/2014/main" val="2900294363"/>
                    </a:ext>
                  </a:extLst>
                </a:gridCol>
                <a:gridCol w="5041674">
                  <a:extLst>
                    <a:ext uri="{9D8B030D-6E8A-4147-A177-3AD203B41FA5}">
                      <a16:colId xmlns:a16="http://schemas.microsoft.com/office/drawing/2014/main" val="3399004556"/>
                    </a:ext>
                  </a:extLst>
                </a:gridCol>
              </a:tblGrid>
              <a:tr h="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latin typeface="Arial" panose="020B0604020202020204" pitchFamily="34" charset="0"/>
                          <a:cs typeface="Arial" panose="020B0604020202020204" pitchFamily="34" charset="0"/>
                        </a:rPr>
                        <a:t>No.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latin typeface="Arial" panose="020B0604020202020204" pitchFamily="34" charset="0"/>
                          <a:cs typeface="Arial" panose="020B0604020202020204" pitchFamily="34" charset="0"/>
                        </a:rPr>
                        <a:t>Activity / update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latin typeface="Arial" panose="020B0604020202020204" pitchFamily="34" charset="0"/>
                          <a:cs typeface="Arial" panose="020B0604020202020204" pitchFamily="34" charset="0"/>
                        </a:rPr>
                        <a:t>Next steps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1238674803"/>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Arial" panose="020B0604020202020204" pitchFamily="34" charset="0"/>
                          <a:cs typeface="Arial" panose="020B0604020202020204" pitchFamily="34" charset="0"/>
                        </a:rPr>
                        <a:t>9</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200" b="1" dirty="0">
                          <a:solidFill>
                            <a:schemeClr val="tx1"/>
                          </a:solidFill>
                          <a:effectLst/>
                          <a:highlight>
                            <a:srgbClr val="00FF00"/>
                          </a:highlight>
                          <a:latin typeface="Arial" panose="020B0604020202020204" pitchFamily="34" charset="0"/>
                          <a:ea typeface="Calibri" panose="020F0502020204030204" pitchFamily="34" charset="0"/>
                          <a:cs typeface="Arial" panose="020B0604020202020204" pitchFamily="34" charset="0"/>
                        </a:rPr>
                        <a:t>We will improve the recognition and management of pain / Early Detection of Deterioration – one of Frimley’s top three local priorities.</a:t>
                      </a: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cs typeface="Arial" panose="020B0604020202020204" pitchFamily="34" charset="0"/>
                        </a:rPr>
                        <a:t>Frimley ICS have previously supported early detection of deterioration with training and education for LD care homes, including use of the Restore2 and Restore Mini tools, and this is now considered business as usual in many care homes within Frimley ICS.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6">
                        <a:lumMod val="20000"/>
                        <a:lumOff val="80000"/>
                      </a:scheme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Audit of the use of pain recognition tools across the ICS.</a:t>
                      </a:r>
                    </a:p>
                    <a:p>
                      <a:pPr algn="just"/>
                      <a:endParaRPr lang="en-GB" sz="1200" dirty="0">
                        <a:latin typeface="Arial" panose="020B0604020202020204" pitchFamily="34" charset="0"/>
                        <a:cs typeface="Arial" panose="020B060402020202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071753035"/>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Arial" panose="020B0604020202020204" pitchFamily="34" charset="0"/>
                          <a:cs typeface="Arial" panose="020B0604020202020204" pitchFamily="34" charset="0"/>
                        </a:rPr>
                        <a:t>10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GB" sz="1200" b="1" dirty="0">
                          <a:solidFill>
                            <a:schemeClr val="accent1"/>
                          </a:solidFill>
                          <a:effectLst/>
                          <a:latin typeface="Arial" panose="020B0604020202020204" pitchFamily="34" charset="0"/>
                          <a:ea typeface="Calibri" panose="020F0502020204030204" pitchFamily="34" charset="0"/>
                          <a:cs typeface="Arial" panose="020B0604020202020204" pitchFamily="34" charset="0"/>
                        </a:rPr>
                        <a:t>We will ensure consistent access to End-of-Life care in Frimley ICS</a:t>
                      </a:r>
                    </a:p>
                    <a:p>
                      <a:pPr marL="171450" indent="-171450" algn="just">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The ReSPECT (Recommended Summary Plan for Emergency Care and Treatment) form is an NHS document for individuals with complex, chronic, or terminal health conditions. Created with clinicians, it outlines personalised, realistic treatment preferences.</a:t>
                      </a:r>
                    </a:p>
                    <a:p>
                      <a:pPr marL="171450" indent="-171450" algn="just">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ReSPECT training has been provided across the system to promote completion of the forms. The training discusses the level of detail and clarity required for valuable completion.</a:t>
                      </a:r>
                    </a:p>
                    <a:p>
                      <a:pPr marL="171450" indent="-171450" algn="just">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The Ardens template also has prompts within the AHC for discussion around End-of-Life care.</a:t>
                      </a:r>
                    </a:p>
                    <a:p>
                      <a:pPr marL="171450" indent="-171450" algn="just">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An additional training session regarding ReSPECT and Advanced Care Planning (ACP) was attended by 600 primary care colleagues. This included understanding who should have a ReSPECT form, particularly identifying those in the population entitled to ACP and ReSPECT.</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00" dirty="0">
                          <a:latin typeface="Arial" panose="020B0604020202020204" pitchFamily="34" charset="0"/>
                          <a:ea typeface="Calibri" panose="020F0502020204030204" pitchFamily="34" charset="0"/>
                          <a:cs typeface="Arial" panose="020B0604020202020204" pitchFamily="34" charset="0"/>
                        </a:rPr>
                        <a:t>Managing End-of-Life training sessions, provided in conjunction with Phyllis Tuckwell Hospice are being considered for future training offers.</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ReSPECT training continues to be available, and we are awaiting the National e-learning ReSPECT training module with launch aimed at the end of 2025.</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Review these priorities with the Palliative and End-of-Life Care Board.</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Community Medical Examiner learning will be captured by the ICB Quality Team and shared across the system to support End-of-Life care developments. This includes sharing cases with providers for further review.</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2833301069"/>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Arial" panose="020B0604020202020204" pitchFamily="34" charset="0"/>
                          <a:cs typeface="Arial" panose="020B0604020202020204" pitchFamily="34" charset="0"/>
                        </a:rPr>
                        <a:t>11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GB" sz="1200" b="1" dirty="0">
                          <a:solidFill>
                            <a:schemeClr val="accent1"/>
                          </a:solidFill>
                          <a:effectLst/>
                          <a:latin typeface="Arial" panose="020B0604020202020204" pitchFamily="34" charset="0"/>
                          <a:ea typeface="Calibri" panose="020F0502020204030204" pitchFamily="34" charset="0"/>
                          <a:cs typeface="Arial" panose="020B0604020202020204" pitchFamily="34" charset="0"/>
                        </a:rPr>
                        <a:t>We will ensure RESPECT and DNACPR forms are always completed comprehensively</a:t>
                      </a:r>
                    </a:p>
                    <a:p>
                      <a:pPr marL="171450" indent="-171450" algn="just">
                        <a:buFont typeface="Arial" panose="020B0604020202020204" pitchFamily="34" charset="0"/>
                        <a:buChar char="•"/>
                      </a:pPr>
                      <a:r>
                        <a:rPr lang="en-GB" sz="1200" kern="1200" dirty="0">
                          <a:solidFill>
                            <a:schemeClr val="dk1"/>
                          </a:solidFill>
                          <a:effectLst/>
                          <a:latin typeface="Arial" panose="020B0604020202020204" pitchFamily="34" charset="0"/>
                          <a:ea typeface="+mn-ea"/>
                          <a:cs typeface="Arial" panose="020B0604020202020204" pitchFamily="34" charset="0"/>
                        </a:rPr>
                        <a:t>Further to the above, ReSPECT training is available on </a:t>
                      </a:r>
                      <a:r>
                        <a:rPr lang="en-GB" sz="1200" kern="1200" dirty="0" err="1">
                          <a:solidFill>
                            <a:schemeClr val="dk1"/>
                          </a:solidFill>
                          <a:effectLst/>
                          <a:latin typeface="Arial" panose="020B0604020202020204" pitchFamily="34" charset="0"/>
                          <a:ea typeface="+mn-ea"/>
                          <a:cs typeface="Arial" panose="020B0604020202020204" pitchFamily="34" charset="0"/>
                        </a:rPr>
                        <a:t>eLFH</a:t>
                      </a:r>
                      <a:r>
                        <a:rPr lang="en-GB" sz="1200" kern="1200" dirty="0">
                          <a:solidFill>
                            <a:schemeClr val="dk1"/>
                          </a:solidFill>
                          <a:effectLst/>
                          <a:latin typeface="Arial" panose="020B0604020202020204" pitchFamily="34" charset="0"/>
                          <a:ea typeface="+mn-ea"/>
                          <a:cs typeface="Arial" panose="020B0604020202020204" pitchFamily="34" charset="0"/>
                        </a:rPr>
                        <a:t> (an electronic learning platform) now for all to access. </a:t>
                      </a:r>
                    </a:p>
                    <a:p>
                      <a:pPr marL="171450" indent="-171450" algn="just">
                        <a:buFont typeface="Arial" panose="020B0604020202020204" pitchFamily="34" charset="0"/>
                        <a:buChar char="•"/>
                      </a:pPr>
                      <a:r>
                        <a:rPr lang="en-GB" sz="1200" kern="1200" dirty="0">
                          <a:solidFill>
                            <a:schemeClr val="dk1"/>
                          </a:solidFill>
                          <a:effectLst/>
                          <a:latin typeface="Arial" panose="020B0604020202020204" pitchFamily="34" charset="0"/>
                          <a:ea typeface="+mn-ea"/>
                          <a:cs typeface="Arial" panose="020B0604020202020204" pitchFamily="34" charset="0"/>
                        </a:rPr>
                        <a:t>ReSPECT Level 3 training is provided by the hospices and the acute trust.</a:t>
                      </a:r>
                    </a:p>
                    <a:p>
                      <a:pPr marL="171450" indent="-171450" algn="just">
                        <a:buFont typeface="Arial" panose="020B0604020202020204" pitchFamily="34" charset="0"/>
                        <a:buChar char="•"/>
                      </a:pPr>
                      <a:r>
                        <a:rPr lang="en-GB" sz="1200" kern="1200" dirty="0">
                          <a:solidFill>
                            <a:schemeClr val="dk1"/>
                          </a:solidFill>
                          <a:effectLst/>
                          <a:latin typeface="Arial" panose="020B0604020202020204" pitchFamily="34" charset="0"/>
                          <a:ea typeface="+mn-ea"/>
                          <a:cs typeface="Arial" panose="020B0604020202020204" pitchFamily="34" charset="0"/>
                        </a:rPr>
                        <a:t>Level 1 training is a general awareness for all staff, Level 2 is for those who might have patients who are at the Palliative End of Life Care stage, and they might discuss wishes with them. Level 3 is for those who have undertaken communication skills training and are able to be a responsible clinician, discussing the patients’ wishes including ‘Do Not Attempt Cardiopulmonary Resuscitation (DNACPR) and making clinical recommendations.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As above.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2138774475"/>
                  </a:ext>
                </a:extLst>
              </a:tr>
            </a:tbl>
          </a:graphicData>
        </a:graphic>
      </p:graphicFrame>
    </p:spTree>
    <p:extLst>
      <p:ext uri="{BB962C8B-B14F-4D97-AF65-F5344CB8AC3E}">
        <p14:creationId xmlns:p14="http://schemas.microsoft.com/office/powerpoint/2010/main" val="16703518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1C9E00-E537-FB7B-B569-6A443B268F2E}"/>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8EC0E65C-E4F5-6828-F025-602B044887F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3EC35D38-BB34-3EBA-935C-EF8D9E947F71}"/>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CCE26527-318E-1FFA-0EEF-6EC71B5D1F0D}"/>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2A2B7E7A-AFCC-9335-8736-77F301B169C2}"/>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15E70345-FDBD-2ADC-917C-F71F59CA26C9}"/>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71C10430-8CAB-97B7-FE5C-5707348C9EA1}"/>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7C1758E3-01DE-D0FC-3456-31787C2F097C}"/>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52CAD977-16B9-9CDF-24B8-334A1A772016}"/>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88CE81CE-2732-8C43-A11C-67D3413540FD}"/>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A02DFAD4-586C-1C32-8DDD-8997CD65D99C}"/>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0A6EF8CC-DA06-F29D-C350-80B97A3EA158}"/>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8AAA4590-F5C4-D756-CC14-E4EF7D64D9D4}"/>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EE18FB65-F870-E7A4-D961-E81C3D7AA705}"/>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7D431E40-96E4-BA05-39D2-0E55BD9B69D5}"/>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0CBAEA81-1DE6-E2F7-8140-EF27B02E3BDD}"/>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39EC7830-7129-E1A5-8D9F-FFE345167A4A}"/>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4" name="Title 1">
            <a:extLst>
              <a:ext uri="{FF2B5EF4-FFF2-40B4-BE49-F238E27FC236}">
                <a16:creationId xmlns:a16="http://schemas.microsoft.com/office/drawing/2014/main" id="{AB670680-BB18-D432-AE73-F2C631697B97}"/>
              </a:ext>
            </a:extLst>
          </p:cNvPr>
          <p:cNvSpPr txBox="1">
            <a:spLocks/>
          </p:cNvSpPr>
          <p:nvPr/>
        </p:nvSpPr>
        <p:spPr>
          <a:xfrm>
            <a:off x="775251" y="301379"/>
            <a:ext cx="3551422" cy="61164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Executive Summary </a:t>
            </a:r>
          </a:p>
        </p:txBody>
      </p:sp>
      <p:sp>
        <p:nvSpPr>
          <p:cNvPr id="5" name="Content Placeholder 2">
            <a:extLst>
              <a:ext uri="{FF2B5EF4-FFF2-40B4-BE49-F238E27FC236}">
                <a16:creationId xmlns:a16="http://schemas.microsoft.com/office/drawing/2014/main" id="{73D1F238-15E9-3CE4-AAB1-7580A04E93F9}"/>
              </a:ext>
            </a:extLst>
          </p:cNvPr>
          <p:cNvSpPr txBox="1">
            <a:spLocks/>
          </p:cNvSpPr>
          <p:nvPr/>
        </p:nvSpPr>
        <p:spPr>
          <a:xfrm>
            <a:off x="781878" y="1063256"/>
            <a:ext cx="10641498" cy="475676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LeDeR is a service improvement programme for people with a learning disability and autistic people. It was established in 2017 and is funded by NHS England. ICBs are required to review the deaths of people with a learning disability and </a:t>
            </a:r>
            <a:r>
              <a:rPr kumimoji="0" lang="en-GB"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autistic people</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with the learning outcomes implemented to improve overall care, reduce health inequalities and </a:t>
            </a:r>
            <a:r>
              <a:rPr lang="en-GB" sz="1200" dirty="0"/>
              <a:t>increase mitigations against preventable deaths</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In 2024/25 Frimley ICB continued to operate a unified </a:t>
            </a:r>
            <a:r>
              <a:rPr kumimoji="0" lang="en-GB" sz="1200" b="0" i="0" u="none" strike="noStrike" kern="1200" cap="none" spc="0" normalizeH="0" baseline="0" noProof="0" dirty="0" err="1">
                <a:ln>
                  <a:noFill/>
                </a:ln>
                <a:solidFill>
                  <a:sysClr val="windowText" lastClr="000000"/>
                </a:solidFill>
                <a:effectLst/>
                <a:uLnTx/>
                <a:uFillTx/>
                <a:latin typeface="Arial" panose="020B0604020202020204" pitchFamily="34" charset="0"/>
                <a:ea typeface="+mn-ea"/>
                <a:cs typeface="Arial" panose="020B0604020202020204" pitchFamily="34" charset="0"/>
              </a:rPr>
              <a:t>LeDeR</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programme covering its five places; Slough, the Royal Borough of Windsor &amp; Maidenhead, Bracknell Forest, Surrey Heath, and North-East Hampshire &amp; Farnham. The programme also maintained an interface with region and neighbouring ICB programmes via the monthly Regional Local Area Co-ordinators Group.</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The programme is covered by our Strategy and Policy Framework documents (2023-2026) which reflect our overall aims and ambitions, our governance arrangements, and standard operating processes.</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We revised our quality assurance and sign-off processes to make them more efficient, while retaining a focus on quality. This involved reviewing our Quality Assurance Checklist and expanding the monthly LeDeR Sign-Off Group to ensure a broad level of expertise. A triage checklist tool </a:t>
            </a:r>
            <a:r>
              <a:rPr kumimoji="0" lang="en-GB"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has been implemented to support caseload prioritisation</a:t>
            </a:r>
            <a:r>
              <a:rPr lang="en-GB" sz="1200" dirty="0"/>
              <a:t>. </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While the focus has remained on quality, we continue to work on improvement against the national Key Performance Indicator for completion of reviews within 6 months, </a:t>
            </a:r>
            <a:r>
              <a:rPr kumimoji="0" lang="en-GB"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which has remained a challenge in 2024/25. </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There are several factors contributing to this, notably the timeliness of the availability of Structured Judgement Reviews (SJRs) from providers, provision of GP documentation, and reviewer capacity. </a:t>
            </a:r>
            <a:r>
              <a:rPr lang="en-GB" sz="1200" dirty="0"/>
              <a:t>In 2024/25 we had 6 </a:t>
            </a:r>
            <a:r>
              <a:rPr kumimoji="0" lang="en-GB"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reviewers </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in post on </a:t>
            </a:r>
            <a:r>
              <a:rPr lang="en-GB" sz="1200" dirty="0">
                <a:solidFill>
                  <a:sysClr val="windowText" lastClr="000000"/>
                </a:solidFill>
              </a:rPr>
              <a:t>bank contracts. </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We continue to work with providers on the flow of SJRs and all reviewers maintain their read-only access to their electronic patient record, EPIC for Frimley Health Foundation </a:t>
            </a:r>
            <a:r>
              <a:rPr lang="en-GB" sz="1200" dirty="0">
                <a:solidFill>
                  <a:sysClr val="windowText" lastClr="000000"/>
                </a:solidFill>
              </a:rPr>
              <a:t>T</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rust. </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In 2024/25, the Frimley programme received 39 case notifications. Cases are </a:t>
            </a:r>
            <a:r>
              <a:rPr kumimoji="0" lang="en-GB"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either ‘Initial’ or ‘Focused’ reviews. </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Focused reviews are mandated for cases involving people with a diagnosis of autism (without Learning Disabilities), and for people who belonged to a minority ethnic group. Focused reviews are also triggered where significant issues with care and treatment are identified. </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37 cases were completed; some of these being cases notified before the start of the financial year. This is an increase of 54% from 2023/24 where 24 cases were completed. Of this year’s cases, 10 were completed as a focused review. This equates to 27%. The national expectation is that focused reviews should comprise 35% of the total caseload and performance on this measure has doubled from 13% in 23/24 showing significant improvement. </a:t>
            </a:r>
          </a:p>
        </p:txBody>
      </p:sp>
    </p:spTree>
    <p:extLst>
      <p:ext uri="{BB962C8B-B14F-4D97-AF65-F5344CB8AC3E}">
        <p14:creationId xmlns:p14="http://schemas.microsoft.com/office/powerpoint/2010/main" val="23252583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B336BF-2D7C-319C-1AB2-938B97E5FECF}"/>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BA96F971-C902-A25C-2B39-55FB26C163D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6E429495-C5DE-2585-CF68-B5CC9792CE48}"/>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66FD1EFC-32E9-C3C7-DE6E-C21E2F88D405}"/>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BEF865A4-6FB2-577A-BE19-446BC2E472A1}"/>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54B5417E-8E60-1203-7011-D4A67ECD7F71}"/>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8D14C443-D528-35EE-6225-CE034B139BD7}"/>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30C337C0-F5C4-CE5A-C938-A1B8BCD2A48E}"/>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3EE78ADA-2D11-5A7B-E7A9-F4A372CA7821}"/>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FF2EFA7F-1E16-4AA3-383D-3A7F52BD6ECB}"/>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13A72803-5368-59EB-88EB-74C8AB6B8C46}"/>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22329A35-B6C1-8FD6-E825-12451F3DD54E}"/>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5EFA6AA3-E055-2821-E69F-66D801768157}"/>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2B3C61F9-696D-03E7-355E-40FBCB429A41}"/>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1" name="Hexagon 40">
                <a:extLst>
                  <a:ext uri="{FF2B5EF4-FFF2-40B4-BE49-F238E27FC236}">
                    <a16:creationId xmlns:a16="http://schemas.microsoft.com/office/drawing/2014/main" id="{B508BF03-C1AB-503C-9164-93E199BFF425}"/>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2" name="Hexagon 41">
                <a:extLst>
                  <a:ext uri="{FF2B5EF4-FFF2-40B4-BE49-F238E27FC236}">
                    <a16:creationId xmlns:a16="http://schemas.microsoft.com/office/drawing/2014/main" id="{2E0DCE44-E898-EFE2-729F-C93AE82D3412}"/>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3" name="Hexagon 42">
                <a:extLst>
                  <a:ext uri="{FF2B5EF4-FFF2-40B4-BE49-F238E27FC236}">
                    <a16:creationId xmlns:a16="http://schemas.microsoft.com/office/drawing/2014/main" id="{1496569B-4D9F-0423-6960-26EA569DC5C7}"/>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grpSp>
      </p:grpSp>
      <p:sp>
        <p:nvSpPr>
          <p:cNvPr id="2" name="Title 1">
            <a:extLst>
              <a:ext uri="{FF2B5EF4-FFF2-40B4-BE49-F238E27FC236}">
                <a16:creationId xmlns:a16="http://schemas.microsoft.com/office/drawing/2014/main" id="{1B87B42F-9722-65E3-14A0-7E8F76B63575}"/>
              </a:ext>
            </a:extLst>
          </p:cNvPr>
          <p:cNvSpPr txBox="1">
            <a:spLocks/>
          </p:cNvSpPr>
          <p:nvPr/>
        </p:nvSpPr>
        <p:spPr>
          <a:xfrm>
            <a:off x="714271" y="362862"/>
            <a:ext cx="10641498" cy="611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Strategic Priority updates 2024/2025 continued</a:t>
            </a:r>
          </a:p>
        </p:txBody>
      </p:sp>
      <p:graphicFrame>
        <p:nvGraphicFramePr>
          <p:cNvPr id="5" name="Content Placeholder 4">
            <a:extLst>
              <a:ext uri="{FF2B5EF4-FFF2-40B4-BE49-F238E27FC236}">
                <a16:creationId xmlns:a16="http://schemas.microsoft.com/office/drawing/2014/main" id="{939B3219-612E-862F-7BCB-3B4625F3284E}"/>
              </a:ext>
            </a:extLst>
          </p:cNvPr>
          <p:cNvGraphicFramePr>
            <a:graphicFrameLocks/>
          </p:cNvGraphicFramePr>
          <p:nvPr>
            <p:extLst>
              <p:ext uri="{D42A27DB-BD31-4B8C-83A1-F6EECF244321}">
                <p14:modId xmlns:p14="http://schemas.microsoft.com/office/powerpoint/2010/main" val="423318473"/>
              </p:ext>
            </p:extLst>
          </p:nvPr>
        </p:nvGraphicFramePr>
        <p:xfrm>
          <a:off x="153251" y="997699"/>
          <a:ext cx="11885498" cy="5217160"/>
        </p:xfrm>
        <a:graphic>
          <a:graphicData uri="http://schemas.openxmlformats.org/drawingml/2006/table">
            <a:tbl>
              <a:tblPr firstRow="1" bandRow="1"/>
              <a:tblGrid>
                <a:gridCol w="693235">
                  <a:extLst>
                    <a:ext uri="{9D8B030D-6E8A-4147-A177-3AD203B41FA5}">
                      <a16:colId xmlns:a16="http://schemas.microsoft.com/office/drawing/2014/main" val="4266560037"/>
                    </a:ext>
                  </a:extLst>
                </a:gridCol>
                <a:gridCol w="7230430">
                  <a:extLst>
                    <a:ext uri="{9D8B030D-6E8A-4147-A177-3AD203B41FA5}">
                      <a16:colId xmlns:a16="http://schemas.microsoft.com/office/drawing/2014/main" val="2900294363"/>
                    </a:ext>
                  </a:extLst>
                </a:gridCol>
                <a:gridCol w="3961833">
                  <a:extLst>
                    <a:ext uri="{9D8B030D-6E8A-4147-A177-3AD203B41FA5}">
                      <a16:colId xmlns:a16="http://schemas.microsoft.com/office/drawing/2014/main" val="3399004556"/>
                    </a:ext>
                  </a:extLst>
                </a:gridCol>
              </a:tblGrid>
              <a:tr h="3708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latin typeface="Arial" panose="020B0604020202020204" pitchFamily="34" charset="0"/>
                          <a:cs typeface="Arial" panose="020B0604020202020204" pitchFamily="34" charset="0"/>
                        </a:rPr>
                        <a:t>No.</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latin typeface="Arial" panose="020B0604020202020204" pitchFamily="34" charset="0"/>
                          <a:cs typeface="Arial" panose="020B0604020202020204" pitchFamily="34" charset="0"/>
                        </a:rPr>
                        <a:t>Activity / update</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200" dirty="0">
                          <a:latin typeface="Arial" panose="020B0604020202020204" pitchFamily="34" charset="0"/>
                          <a:cs typeface="Arial" panose="020B0604020202020204" pitchFamily="34" charset="0"/>
                        </a:rPr>
                        <a:t>Next steps</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1238674803"/>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Arial" panose="020B0604020202020204" pitchFamily="34" charset="0"/>
                          <a:cs typeface="Arial" panose="020B0604020202020204" pitchFamily="34" charset="0"/>
                        </a:rPr>
                        <a:t>12</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GB" sz="1200" b="1" dirty="0">
                          <a:solidFill>
                            <a:schemeClr val="accent1"/>
                          </a:solidFill>
                          <a:effectLst/>
                          <a:latin typeface="Arial" panose="020B0604020202020204" pitchFamily="34" charset="0"/>
                          <a:ea typeface="Calibri" panose="020F0502020204030204" pitchFamily="34" charset="0"/>
                          <a:cs typeface="Arial" panose="020B0604020202020204" pitchFamily="34" charset="0"/>
                        </a:rPr>
                        <a:t>We will actively support and encourage Advance Care Planning</a:t>
                      </a:r>
                    </a:p>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The ICS is updating the Advance Care Plan (ACP) for adults, which includes reference to children and young people’s advanced care planning. We are looking to modify the ACP to make it more accessible for autistic people and people with a learning disability as well as hoping to co-ordinate GP training on Advance Care Planning.</a:t>
                      </a:r>
                      <a:endParaRPr lang="en-GB" sz="1200" b="1" dirty="0">
                        <a:solidFill>
                          <a:schemeClr val="accent1"/>
                        </a:solidFill>
                        <a:latin typeface="Arial" panose="020B0604020202020204" pitchFamily="34" charset="0"/>
                        <a:cs typeface="Arial" panose="020B0604020202020204" pitchFamily="34" charset="0"/>
                      </a:endParaRP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A toolkit for ACP and LD is being considered for use across the system.</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2497851567"/>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GB" sz="1200" dirty="0">
                          <a:latin typeface="Arial" panose="020B0604020202020204" pitchFamily="34" charset="0"/>
                          <a:cs typeface="Arial" panose="020B0604020202020204" pitchFamily="34" charset="0"/>
                        </a:rPr>
                        <a:t>13</a:t>
                      </a:r>
                    </a:p>
                  </a:txBody>
                  <a:tcPr>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GB" sz="1200" b="1" dirty="0">
                          <a:solidFill>
                            <a:schemeClr val="accent1"/>
                          </a:solidFill>
                          <a:effectLst/>
                          <a:latin typeface="Arial" panose="020B0604020202020204" pitchFamily="34" charset="0"/>
                          <a:ea typeface="Calibri" panose="020F0502020204030204" pitchFamily="34" charset="0"/>
                          <a:cs typeface="Arial" panose="020B0604020202020204" pitchFamily="34" charset="0"/>
                        </a:rPr>
                        <a:t>We will meet the health needs of BAME citizens with a learning disability</a:t>
                      </a:r>
                    </a:p>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Initial data was gathered in 2022 on BAME citizens with an LD in Frimley South (available on request) </a:t>
                      </a:r>
                    </a:p>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Work in Surrey Heath on the profiles of patients who don’t attend their Annual Health Checks and the implications for BAME citizens.</a:t>
                      </a:r>
                      <a:endParaRPr lang="en-GB" sz="1200" b="1" dirty="0">
                        <a:solidFill>
                          <a:schemeClr val="accent1"/>
                        </a:solidFill>
                        <a:latin typeface="Arial" panose="020B0604020202020204" pitchFamily="34" charset="0"/>
                        <a:cs typeface="Arial" panose="020B0604020202020204" pitchFamily="34" charset="0"/>
                      </a:endParaRPr>
                    </a:p>
                  </a:txBody>
                  <a:tcPr>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System works ongoing with specifics being scoped.</a:t>
                      </a:r>
                    </a:p>
                  </a:txBody>
                  <a:tcPr>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968170692"/>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GB" sz="1200" dirty="0">
                          <a:latin typeface="Arial" panose="020B0604020202020204" pitchFamily="34" charset="0"/>
                          <a:cs typeface="Arial" panose="020B0604020202020204" pitchFamily="34" charset="0"/>
                        </a:rPr>
                        <a:t>14</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GB" sz="1200" b="1" dirty="0">
                          <a:solidFill>
                            <a:schemeClr val="accent1"/>
                          </a:solidFill>
                          <a:effectLst/>
                          <a:latin typeface="Arial" panose="020B0604020202020204" pitchFamily="34" charset="0"/>
                          <a:ea typeface="Calibri" panose="020F0502020204030204" pitchFamily="34" charset="0"/>
                          <a:cs typeface="Arial" panose="020B0604020202020204" pitchFamily="34" charset="0"/>
                        </a:rPr>
                        <a:t>We will promote system learning</a:t>
                      </a:r>
                    </a:p>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‘Learning into Action’ is a dynamic group with a wide-reaching agenda and many different types of professionals attending. Cross-system learning and working is promoted, and the group has helped enable places to learn from the good work others are doing.</a:t>
                      </a:r>
                    </a:p>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A quarterly Learning Disability and Autism Bulletin is produced by the ICB LeDeR &amp; Mortality Manger for professionals across the ICS. </a:t>
                      </a:r>
                      <a:r>
                        <a:rPr lang="en-GB" sz="1200" b="0" dirty="0">
                          <a:solidFill>
                            <a:schemeClr val="tx1"/>
                          </a:solidFill>
                          <a:latin typeface="Arial" panose="020B0604020202020204" pitchFamily="34" charset="0"/>
                          <a:cs typeface="Arial" panose="020B0604020202020204" pitchFamily="34" charset="0"/>
                        </a:rPr>
                        <a:t>The bulletin showcases one headline topic, shares good practice and the learning identified from reviews along with training opportunities locally and nationally.</a:t>
                      </a:r>
                    </a:p>
                    <a:p>
                      <a:pPr marL="171450" indent="-171450" algn="just">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The LeDeR Steering Group runs quarterly to provide updates on our programme, share developments across the system, highlight good practice / learning identified, and to provide local and national updates accordingly. This group includes Director-level membership for senior buy-in.</a:t>
                      </a:r>
                    </a:p>
                    <a:p>
                      <a:pPr marL="171450" indent="-171450" algn="just">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The LD&amp;A team and LeDeR Local Area Co-ordinator attend the CORE20PLUS5 working group and associated meetings.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The Learning into Action Group will continue to promote and share best practice and learning across the system.</a:t>
                      </a:r>
                    </a:p>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The Frimley LeDeR Learning Bulletin will continue to be produced quarterly and is distributed to all providers within the system, including GPs, BHFT and SABP (the Trusts which host LD&amp;A services).</a:t>
                      </a:r>
                    </a:p>
                    <a:p>
                      <a:pPr marL="171450" indent="-171450" algn="just">
                        <a:buFont typeface="Arial" panose="020B0604020202020204" pitchFamily="34" charset="0"/>
                        <a:buChar char="•"/>
                      </a:pPr>
                      <a:r>
                        <a:rPr lang="en-GB" sz="1200" dirty="0">
                          <a:latin typeface="Arial" panose="020B0604020202020204" pitchFamily="34" charset="0"/>
                          <a:cs typeface="Arial" panose="020B0604020202020204" pitchFamily="34" charset="0"/>
                        </a:rPr>
                        <a:t>Presence at CORE20PLUS5 for the LD&amp;A team and LeDeR Local Area Co-ordinator.</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As mentioned above, we will review the Hampshire &amp; IOW model of the LD Friendly GP Practice Programme to see if there are any opportunities to have a small pilot project with a view to rolling this out wider. This programme includes an element on quality audits.</a:t>
                      </a:r>
                    </a:p>
                    <a:p>
                      <a:pPr marL="0" indent="0" algn="just">
                        <a:buFont typeface="Arial" panose="020B0604020202020204" pitchFamily="34" charset="0"/>
                        <a:buNone/>
                      </a:pPr>
                      <a:endParaRPr lang="en-GB" sz="1200" dirty="0">
                        <a:latin typeface="Arial" panose="020B0604020202020204" pitchFamily="34" charset="0"/>
                        <a:cs typeface="Arial" panose="020B0604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80842793"/>
                  </a:ext>
                </a:extLst>
              </a:tr>
            </a:tbl>
          </a:graphicData>
        </a:graphic>
      </p:graphicFrame>
    </p:spTree>
    <p:extLst>
      <p:ext uri="{BB962C8B-B14F-4D97-AF65-F5344CB8AC3E}">
        <p14:creationId xmlns:p14="http://schemas.microsoft.com/office/powerpoint/2010/main" val="615123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63EFD2-DF4D-EF54-E072-39661D2D9B49}"/>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03F00F86-06CA-28B8-EF1B-86714C25ABC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71985FA5-B221-F65F-F887-EF6EA71765D6}"/>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C20763F6-77DD-DD12-6F60-7C869C508786}"/>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685A7CEA-B606-D7B3-105C-5C232F579DEF}"/>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9B9BE5FD-A4FC-750B-E3E1-BAEF1F5F37E4}"/>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EBEC387A-DD40-2607-6FDB-E6EEB055E97D}"/>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1F78E3A8-BD1B-E987-85B0-1FF837DEDC78}"/>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5BBB3F05-1EC6-5C8C-CDF0-4DA400EBE259}"/>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997F3F32-1F63-8FCE-834F-0F7927B61E03}"/>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3EC52BFE-E02C-EF3D-7F83-A3E11CDDB3FB}"/>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20F8F7E1-8448-B583-BA0E-5332FB50A115}"/>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D9F71B16-17C4-1E67-C146-F89405140414}"/>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259A7943-17D8-3D57-1490-DB31BBF8C87C}"/>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1" name="Hexagon 40">
                <a:extLst>
                  <a:ext uri="{FF2B5EF4-FFF2-40B4-BE49-F238E27FC236}">
                    <a16:creationId xmlns:a16="http://schemas.microsoft.com/office/drawing/2014/main" id="{ED5366A1-B58E-9657-FFF3-F3B6D93E8E2A}"/>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2" name="Hexagon 41">
                <a:extLst>
                  <a:ext uri="{FF2B5EF4-FFF2-40B4-BE49-F238E27FC236}">
                    <a16:creationId xmlns:a16="http://schemas.microsoft.com/office/drawing/2014/main" id="{34C1670D-C47F-8877-6CAC-0D841F42F394}"/>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3" name="Hexagon 42">
                <a:extLst>
                  <a:ext uri="{FF2B5EF4-FFF2-40B4-BE49-F238E27FC236}">
                    <a16:creationId xmlns:a16="http://schemas.microsoft.com/office/drawing/2014/main" id="{FBCBF097-0F34-BDA3-203E-60145C92707A}"/>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grpSp>
      </p:grpSp>
      <p:sp>
        <p:nvSpPr>
          <p:cNvPr id="4" name="Title 1">
            <a:extLst>
              <a:ext uri="{FF2B5EF4-FFF2-40B4-BE49-F238E27FC236}">
                <a16:creationId xmlns:a16="http://schemas.microsoft.com/office/drawing/2014/main" id="{C6835AC5-0F69-5C2F-A41E-F06A0E752837}"/>
              </a:ext>
            </a:extLst>
          </p:cNvPr>
          <p:cNvSpPr txBox="1">
            <a:spLocks/>
          </p:cNvSpPr>
          <p:nvPr/>
        </p:nvSpPr>
        <p:spPr>
          <a:xfrm>
            <a:off x="514765" y="327801"/>
            <a:ext cx="10641498" cy="611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Further Learning into Action updates:</a:t>
            </a:r>
          </a:p>
        </p:txBody>
      </p:sp>
      <p:sp>
        <p:nvSpPr>
          <p:cNvPr id="7" name="Content Placeholder 2">
            <a:extLst>
              <a:ext uri="{FF2B5EF4-FFF2-40B4-BE49-F238E27FC236}">
                <a16:creationId xmlns:a16="http://schemas.microsoft.com/office/drawing/2014/main" id="{237DCCB3-69B7-9772-7470-067871DD6B0B}"/>
              </a:ext>
            </a:extLst>
          </p:cNvPr>
          <p:cNvSpPr txBox="1">
            <a:spLocks/>
          </p:cNvSpPr>
          <p:nvPr/>
        </p:nvSpPr>
        <p:spPr>
          <a:xfrm>
            <a:off x="152399" y="1000125"/>
            <a:ext cx="11885497" cy="5049838"/>
          </a:xfrm>
          <a:prstGeom prst="rect">
            <a:avLst/>
          </a:prstGeom>
          <a:noFill/>
          <a:ln w="28575">
            <a:solidFill>
              <a:srgbClr val="4472C4">
                <a:lumMod val="50000"/>
              </a:srgbClr>
            </a:solidFill>
          </a:ln>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en-GB" sz="1200" b="1"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LD Health Action Plans (HAPs) </a:t>
            </a:r>
            <a:r>
              <a:rPr kumimoji="0" lang="en-GB" sz="1200" b="0"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are required to be completed / reviewed during and following an annual health check (AHC). The threshold is 100% completion for those who have received an AHC. A gradual increase has been evident over the year, and in March 2025 98.29% of HAPs were recorded as completed at ICB level. The 2% gap of patients on the LD register not having one in place requires investigation. </a:t>
            </a:r>
            <a:r>
              <a:rPr lang="en-GB" sz="1200" dirty="0">
                <a:solidFill>
                  <a:sysClr val="windowText" lastClr="000000"/>
                </a:solidFill>
              </a:rPr>
              <a:t>The ICB LDA team</a:t>
            </a:r>
            <a:r>
              <a:rPr kumimoji="0" lang="en-GB" sz="1200" b="0"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are also continuing to advise and promote that LD patients receive a hard copy of their HAP following their AHC.</a:t>
            </a:r>
          </a:p>
          <a:p>
            <a:pPr marL="0" marR="0" lvl="0" indent="0" algn="l" defTabSz="914400" rtl="0" eaLnBrk="1" fontAlgn="auto" latinLnBrk="0" hangingPunct="1">
              <a:lnSpc>
                <a:spcPct val="17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7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7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7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7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7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7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7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7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7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lvl="0" indent="0" algn="just">
              <a:lnSpc>
                <a:spcPct val="120000"/>
              </a:lnSpc>
              <a:spcBef>
                <a:spcPts val="0"/>
              </a:spcBef>
              <a:buNone/>
              <a:defRPr/>
            </a:pPr>
            <a:r>
              <a:rPr kumimoji="0" lang="en-GB" sz="1200" b="1"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Dynamic Support Register (DSR):</a:t>
            </a:r>
            <a:r>
              <a:rPr lang="en-GB" sz="1200" dirty="0">
                <a:solidFill>
                  <a:sysClr val="windowText" lastClr="000000"/>
                </a:solidFill>
              </a:rPr>
              <a:t> The ICB’s LDA team are working on the Dynamic Support Register evidence to review its impact and highlight ways to enable increased effectiveness. This was a recommendation from the Bracknell SEND inspection, and monthly data is now produced and shared with key stakeholders in each local authority. This currently includes numbers of people on the DSR, their Red/Amber/Green (RAG) rating, monthly referrals and the number of people stepped down, along with the outcome, e.g., ‘no longer at risk of admission’, or ‘entered into care’.</a:t>
            </a:r>
            <a:endParaRPr kumimoji="0" lang="en-GB" sz="1200" b="0"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17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7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7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p:txBody>
      </p:sp>
      <p:graphicFrame>
        <p:nvGraphicFramePr>
          <p:cNvPr id="2" name="Chart 1">
            <a:extLst>
              <a:ext uri="{FF2B5EF4-FFF2-40B4-BE49-F238E27FC236}">
                <a16:creationId xmlns:a16="http://schemas.microsoft.com/office/drawing/2014/main" id="{B4D73D0D-A755-2AFA-C5B7-D4D044A7E6AA}"/>
              </a:ext>
            </a:extLst>
          </p:cNvPr>
          <p:cNvGraphicFramePr>
            <a:graphicFrameLocks/>
          </p:cNvGraphicFramePr>
          <p:nvPr/>
        </p:nvGraphicFramePr>
        <p:xfrm>
          <a:off x="3497560" y="1963102"/>
          <a:ext cx="5074920" cy="293179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503087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BF4972-6865-0F9A-6F6E-63D72178F082}"/>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E2FD0678-3EE1-19E5-A2F3-66C177D9C70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F5843BDA-39F3-DBAD-8028-632425154E64}"/>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AA6F3299-A48B-553D-8418-2EFBF19049B0}"/>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F0740BCB-FD8F-B772-C361-50348072C5A7}"/>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F6726F67-4054-3885-AFFD-DEEB0EC713D0}"/>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4F7E606A-9CA8-91F1-9BE5-3F9EAFD8C716}"/>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dirty="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FADBDD13-CC0A-CA97-81F1-E8B12D7A736A}"/>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CD24319C-F831-8608-2C16-C2A5DE65771C}"/>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C1F366DF-D444-21C3-DD17-F9F74ADD1A6C}"/>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2CF9FB29-D233-323C-D738-4BEA35A66146}"/>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770EF81F-9C93-E474-6FE3-6764C38FF444}"/>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F4878A0B-F418-23F9-C9A4-2ABBF52497C7}"/>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22507E1A-32A0-2751-34A2-DD6BFDCCEC00}"/>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1" name="Hexagon 40">
                <a:extLst>
                  <a:ext uri="{FF2B5EF4-FFF2-40B4-BE49-F238E27FC236}">
                    <a16:creationId xmlns:a16="http://schemas.microsoft.com/office/drawing/2014/main" id="{72383A20-E64E-EE50-1D66-6C1D10B0D14A}"/>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2" name="Hexagon 41">
                <a:extLst>
                  <a:ext uri="{FF2B5EF4-FFF2-40B4-BE49-F238E27FC236}">
                    <a16:creationId xmlns:a16="http://schemas.microsoft.com/office/drawing/2014/main" id="{350F3D60-DDDE-70FC-22C3-A18CAD661DD6}"/>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43" name="Hexagon 42">
                <a:extLst>
                  <a:ext uri="{FF2B5EF4-FFF2-40B4-BE49-F238E27FC236}">
                    <a16:creationId xmlns:a16="http://schemas.microsoft.com/office/drawing/2014/main" id="{FE7BE0FC-D18E-51A7-C2F7-0E47F597F337}"/>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grpSp>
      </p:grpSp>
      <p:sp>
        <p:nvSpPr>
          <p:cNvPr id="2" name="Title 1">
            <a:extLst>
              <a:ext uri="{FF2B5EF4-FFF2-40B4-BE49-F238E27FC236}">
                <a16:creationId xmlns:a16="http://schemas.microsoft.com/office/drawing/2014/main" id="{6B51FDF2-43DC-9A30-EBFD-0189B11A1D76}"/>
              </a:ext>
            </a:extLst>
          </p:cNvPr>
          <p:cNvSpPr txBox="1">
            <a:spLocks/>
          </p:cNvSpPr>
          <p:nvPr/>
        </p:nvSpPr>
        <p:spPr>
          <a:xfrm>
            <a:off x="714271" y="362862"/>
            <a:ext cx="10641498" cy="611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Learning into Action updates continued:</a:t>
            </a:r>
          </a:p>
        </p:txBody>
      </p:sp>
      <p:sp>
        <p:nvSpPr>
          <p:cNvPr id="7" name="Content Placeholder 2">
            <a:extLst>
              <a:ext uri="{FF2B5EF4-FFF2-40B4-BE49-F238E27FC236}">
                <a16:creationId xmlns:a16="http://schemas.microsoft.com/office/drawing/2014/main" id="{237DCCB3-69B7-9772-7470-067871DD6B0B}"/>
              </a:ext>
            </a:extLst>
          </p:cNvPr>
          <p:cNvSpPr txBox="1">
            <a:spLocks/>
          </p:cNvSpPr>
          <p:nvPr/>
        </p:nvSpPr>
        <p:spPr>
          <a:xfrm>
            <a:off x="152399" y="1000125"/>
            <a:ext cx="11885497" cy="5334000"/>
          </a:xfrm>
          <a:prstGeom prst="rect">
            <a:avLst/>
          </a:prstGeom>
          <a:noFill/>
          <a:ln w="28575">
            <a:solidFill>
              <a:srgbClr val="4472C4">
                <a:lumMod val="50000"/>
              </a:srgbClr>
            </a:solidFill>
          </a:ln>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spcBef>
                <a:spcPts val="0"/>
              </a:spcBef>
              <a:buNone/>
              <a:defRPr/>
            </a:pPr>
            <a:r>
              <a:rPr kumimoji="0" lang="en-GB" sz="1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Key Worker Service: </a:t>
            </a:r>
            <a:r>
              <a:rPr lang="en-GB" sz="1200" dirty="0">
                <a:solidFill>
                  <a:sysClr val="windowText" lastClr="000000"/>
                </a:solidFill>
              </a:rPr>
              <a:t>When added to the DSR, an individual is referred to a Key Worker who then offers advocacy, meaningful rapport and support to the Children and Young People (CYP) &amp; their families. The Keyworker Service is provided by Barnardo’s on behalf of Frimley ICB for East Berkshire and was commissioned from 1</a:t>
            </a:r>
            <a:r>
              <a:rPr lang="en-GB" sz="1200" baseline="30000" dirty="0">
                <a:solidFill>
                  <a:sysClr val="windowText" lastClr="000000"/>
                </a:solidFill>
              </a:rPr>
              <a:t>st</a:t>
            </a:r>
            <a:r>
              <a:rPr lang="en-GB" sz="1200" dirty="0">
                <a:solidFill>
                  <a:sysClr val="windowText" lastClr="000000"/>
                </a:solidFill>
              </a:rPr>
              <a:t> June 2023, expanding to cover inpatients in June 2024. Additional staff were recruited when the eligibility criteria for the service expanded.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LD Care Homes ICB Support Work: </a:t>
            </a:r>
          </a:p>
          <a:p>
            <a:pPr algn="just"/>
            <a:r>
              <a:rPr lang="en-GB" sz="1200" dirty="0"/>
              <a:t>All Speech and Language Therapy (SALT) referrals pathways have been shared with homes, along with training resources.</a:t>
            </a:r>
          </a:p>
          <a:p>
            <a:pPr algn="just"/>
            <a:r>
              <a:rPr lang="en-GB" sz="1200" dirty="0"/>
              <a:t>LD Forums for shared learning.</a:t>
            </a:r>
          </a:p>
          <a:p>
            <a:pPr algn="just"/>
            <a:r>
              <a:rPr lang="en-GB" sz="1200" dirty="0"/>
              <a:t>Collaborative working with local authorities undertaking joint quality support visits.</a:t>
            </a:r>
            <a:endParaRPr kumimoji="0" lang="en-GB" sz="1200" b="0" i="0" u="none" strike="noStrike" kern="100" cap="none" spc="0" normalizeH="0" baseline="0" noProof="0" dirty="0">
              <a:ln>
                <a:noFill/>
              </a:ln>
              <a:solidFill>
                <a:sysClr val="windowText" lastClr="00000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7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7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7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17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17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p:txBody>
      </p:sp>
      <p:graphicFrame>
        <p:nvGraphicFramePr>
          <p:cNvPr id="4" name="Chart 3">
            <a:extLst>
              <a:ext uri="{FF2B5EF4-FFF2-40B4-BE49-F238E27FC236}">
                <a16:creationId xmlns:a16="http://schemas.microsoft.com/office/drawing/2014/main" id="{32BCC073-EC95-BE77-239E-DE59A57D0788}"/>
              </a:ext>
            </a:extLst>
          </p:cNvPr>
          <p:cNvGraphicFramePr>
            <a:graphicFrameLocks/>
          </p:cNvGraphicFramePr>
          <p:nvPr>
            <p:extLst>
              <p:ext uri="{D42A27DB-BD31-4B8C-83A1-F6EECF244321}">
                <p14:modId xmlns:p14="http://schemas.microsoft.com/office/powerpoint/2010/main" val="1467898237"/>
              </p:ext>
            </p:extLst>
          </p:nvPr>
        </p:nvGraphicFramePr>
        <p:xfrm>
          <a:off x="2134943" y="1650008"/>
          <a:ext cx="8407266" cy="32794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535773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468255-3B4D-BD0D-A1D7-0314823334E4}"/>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9E392CBF-23AE-EB28-275F-2E338494A59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F0415C0F-3528-B0A8-7632-5F1DF4E56939}"/>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AB2FF454-CF2E-9480-9CE0-716DA43228AA}"/>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8473CAB2-C2E8-4FFB-A22C-6E31E5320933}"/>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51587FC9-84E7-31E6-9ACB-70852713E579}"/>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875FDB85-074B-7F44-5DDF-B6063094F5A3}"/>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8FCFDB5D-7755-BC84-8BD2-8DBA5A780902}"/>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7C1B5366-5A51-D1B4-D7A8-2F523ED026BD}"/>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745D0018-381C-77D9-0FFF-6AA87BE258D8}"/>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5D34C633-3893-B6FC-8B44-E947D46F53B9}"/>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227F4EEF-6B3B-E469-954E-27AEC9881FE3}"/>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5377B135-BE63-DD8A-5291-D08CEBCD09EC}"/>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39F2A1A3-0266-6B3F-46F8-DCD40CC96C7B}"/>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BEC4664C-62B5-DA2E-1AEF-B69775C98D0F}"/>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FE063212-3464-9C31-F396-1E97EED13249}"/>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47D4B0E2-658E-EE46-9EC2-D607B520D70F}"/>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2" name="Title 1">
            <a:extLst>
              <a:ext uri="{FF2B5EF4-FFF2-40B4-BE49-F238E27FC236}">
                <a16:creationId xmlns:a16="http://schemas.microsoft.com/office/drawing/2014/main" id="{D2BC00D5-F0F9-F074-890D-254C9DC14E74}"/>
              </a:ext>
            </a:extLst>
          </p:cNvPr>
          <p:cNvSpPr txBox="1">
            <a:spLocks/>
          </p:cNvSpPr>
          <p:nvPr/>
        </p:nvSpPr>
        <p:spPr>
          <a:xfrm>
            <a:off x="714271" y="362862"/>
            <a:ext cx="10305939" cy="611649"/>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2800" b="1" dirty="0"/>
              <a:t>Additional Reviews / Improvements following LeDeR learning:</a:t>
            </a:r>
            <a:endPar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endParaRPr>
          </a:p>
        </p:txBody>
      </p:sp>
      <p:graphicFrame>
        <p:nvGraphicFramePr>
          <p:cNvPr id="6" name="Content Placeholder 5">
            <a:extLst>
              <a:ext uri="{FF2B5EF4-FFF2-40B4-BE49-F238E27FC236}">
                <a16:creationId xmlns:a16="http://schemas.microsoft.com/office/drawing/2014/main" id="{2C1CDD11-0799-3131-C70D-02931D05D887}"/>
              </a:ext>
            </a:extLst>
          </p:cNvPr>
          <p:cNvGraphicFramePr>
            <a:graphicFrameLocks/>
          </p:cNvGraphicFramePr>
          <p:nvPr>
            <p:extLst>
              <p:ext uri="{D42A27DB-BD31-4B8C-83A1-F6EECF244321}">
                <p14:modId xmlns:p14="http://schemas.microsoft.com/office/powerpoint/2010/main" val="2236111703"/>
              </p:ext>
            </p:extLst>
          </p:nvPr>
        </p:nvGraphicFramePr>
        <p:xfrm>
          <a:off x="392317" y="1141231"/>
          <a:ext cx="11168856" cy="4863074"/>
        </p:xfrm>
        <a:graphic>
          <a:graphicData uri="http://schemas.openxmlformats.org/drawingml/2006/table">
            <a:tbl>
              <a:tblPr firstRow="1" bandRow="1"/>
              <a:tblGrid>
                <a:gridCol w="11168856">
                  <a:extLst>
                    <a:ext uri="{9D8B030D-6E8A-4147-A177-3AD203B41FA5}">
                      <a16:colId xmlns:a16="http://schemas.microsoft.com/office/drawing/2014/main" val="619783034"/>
                    </a:ext>
                  </a:extLst>
                </a:gridCol>
              </a:tblGrid>
              <a:tr h="739897">
                <a:tc>
                  <a:txBody>
                    <a:bodyPr/>
                    <a:lstStyle/>
                    <a:p>
                      <a:pPr marL="285750" indent="-285750" algn="just">
                        <a:buFont typeface="Arial" panose="020B0604020202020204" pitchFamily="34" charset="0"/>
                        <a:buChar char="•"/>
                      </a:pPr>
                      <a:r>
                        <a:rPr lang="en-GB" sz="1400" dirty="0">
                          <a:latin typeface="Arial" panose="020B0604020202020204" pitchFamily="34" charset="0"/>
                          <a:cs typeface="Arial" panose="020B0604020202020204" pitchFamily="34" charset="0"/>
                        </a:rPr>
                        <a:t>The Frimley ICB LeDeR Standard Operating Procedure will be reviewed and updated. This includes consideration of the LeDeR process and ways to streamline and improve productivity. A triage process is being considered for individuals aged 75 years and over at time of death, and where cases are over 6 months old since notification. The age limit corresponds with the Office of National Statistics age parameters for classifying deaths as preventable, and the 6-month time limit ensures contemporaneous learning for the system by freeing up reviewer resource to focus on newer cases. This is in the context of factors causing delays in some cases, including late notifications, awaiting documents from providers, and limited capacity within the reviewer team. It is also acknowledged that the timeliness of our process for closing completed cases on the national LeDeR web platform could be improved. This will be monitored closely to ensure that the reported performance data is an accurate reflection of case completion.</a:t>
                      </a:r>
                    </a:p>
                    <a:p>
                      <a:pPr marL="0" indent="0">
                        <a:buFont typeface="Arial" panose="020B0604020202020204" pitchFamily="34" charset="0"/>
                        <a:buNone/>
                      </a:pPr>
                      <a:endParaRPr lang="en-GB"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234432198"/>
                  </a:ext>
                </a:extLst>
              </a:tr>
              <a:tr h="739897">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0" kern="1200" dirty="0">
                          <a:solidFill>
                            <a:schemeClr val="tx1"/>
                          </a:solidFill>
                          <a:effectLst/>
                          <a:latin typeface="Arial" panose="020B0604020202020204" pitchFamily="34" charset="0"/>
                          <a:ea typeface="+mn-ea"/>
                          <a:cs typeface="Arial" panose="020B0604020202020204" pitchFamily="34" charset="0"/>
                        </a:rPr>
                        <a:t>We are looking at LeDeR reviewer capacity, having lost 2 reviewers and with recruitment currently frozen due to national ICB changes. Hours versus productivity and resource versus demand are being analysed. We also continue to support all reviewers throughout the review process. The nature of undertaking mortality reviews can be emotionally challenging. Some cases can be completed relatively quickly and identify positive practice, whilst others can be very complex and require extensive analysis to produce learning for improvement; workload and timings can vary dramatically. The team always offer each other time as needed.</a:t>
                      </a:r>
                    </a:p>
                    <a:p>
                      <a:pPr marL="285750" indent="-285750">
                        <a:buFont typeface="Arial" panose="020B0604020202020204" pitchFamily="34" charset="0"/>
                        <a:buChar char="•"/>
                      </a:pPr>
                      <a:endParaRPr lang="en-GB" sz="1400" dirty="0"/>
                    </a:p>
                  </a:txBody>
                  <a:tcPr>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38100" cmpd="sng">
                      <a:solidFill>
                        <a:sysClr val="window" lastClr="FFFFFF"/>
                      </a:solidFill>
                    </a:lnB>
                    <a:lnTlToBr w="12700" cmpd="sng">
                      <a:noFill/>
                      <a:prstDash val="solid"/>
                    </a:lnTlToBr>
                    <a:lnBlToTr w="12700" cmpd="sng">
                      <a:noFill/>
                      <a:prstDash val="solid"/>
                    </a:lnBlToTr>
                    <a:solidFill>
                      <a:srgbClr val="FFC000">
                        <a:lumMod val="20000"/>
                        <a:lumOff val="80000"/>
                      </a:srgbClr>
                    </a:solidFill>
                  </a:tcPr>
                </a:tc>
                <a:extLst>
                  <a:ext uri="{0D108BD9-81ED-4DB2-BD59-A6C34878D82A}">
                    <a16:rowId xmlns:a16="http://schemas.microsoft.com/office/drawing/2014/main" val="2081038912"/>
                  </a:ext>
                </a:extLst>
              </a:tr>
              <a:tr h="73989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dirty="0">
                          <a:solidFill>
                            <a:schemeClr val="dk1"/>
                          </a:solidFill>
                          <a:effectLst/>
                          <a:latin typeface="Arial" panose="020B0604020202020204" pitchFamily="34" charset="0"/>
                          <a:ea typeface="+mn-ea"/>
                          <a:cs typeface="Arial" panose="020B0604020202020204" pitchFamily="34" charset="0"/>
                        </a:rPr>
                        <a:t>We aim to link more closely with neighbouring ICBs to promote learning and support the provision of Health Inequalities Webinars for professionals.</a:t>
                      </a:r>
                    </a:p>
                    <a:p>
                      <a:pPr marL="0" indent="0">
                        <a:buFont typeface="Arial" panose="020B0604020202020204" pitchFamily="34" charset="0"/>
                        <a:buNone/>
                      </a:pPr>
                      <a:endParaRPr lang="en-GB" sz="1400" dirty="0"/>
                    </a:p>
                  </a:txBody>
                  <a:tcPr>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70AD47">
                        <a:lumMod val="20000"/>
                        <a:lumOff val="80000"/>
                      </a:srgbClr>
                    </a:solidFill>
                  </a:tcPr>
                </a:tc>
                <a:extLst>
                  <a:ext uri="{0D108BD9-81ED-4DB2-BD59-A6C34878D82A}">
                    <a16:rowId xmlns:a16="http://schemas.microsoft.com/office/drawing/2014/main" val="3160377731"/>
                  </a:ext>
                </a:extLst>
              </a:tr>
              <a:tr h="739897">
                <a:tc>
                  <a:txBody>
                    <a:bodyPr/>
                    <a:lstStyle/>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Promotional work, including presentations on the LeDeR programme to GP Safeguarding Leads within the Frimley system, and Primary Care briefings</a:t>
                      </a:r>
                    </a:p>
                  </a:txBody>
                  <a:tcP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2985861019"/>
                  </a:ext>
                </a:extLst>
              </a:tr>
            </a:tbl>
          </a:graphicData>
        </a:graphic>
      </p:graphicFrame>
    </p:spTree>
    <p:extLst>
      <p:ext uri="{BB962C8B-B14F-4D97-AF65-F5344CB8AC3E}">
        <p14:creationId xmlns:p14="http://schemas.microsoft.com/office/powerpoint/2010/main" val="29607496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3FE00E-E3B6-F9EE-14D1-682C12887A26}"/>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B7734B9F-A7A6-ECD9-7F6B-72671EC9193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04F3F97A-6795-C420-F70B-CFDB1354B6CF}"/>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1E10DB8C-389F-6B98-E10A-CB563EB34392}"/>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74A14DE1-BC88-CAD7-9D7C-D0FEC74D0FE6}"/>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5CB49C5E-AF7B-D23D-3DEC-ECB820159A0F}"/>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30629B0B-4259-4843-260A-2539EA27C8DF}"/>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FC926B61-0EC9-EA7B-A625-ACC484D768C4}"/>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91AE7210-95C4-9214-5B8E-46575B1A507D}"/>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182AAD07-2AEF-B0A5-36F3-42AE1BDEA2DE}"/>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323689C9-8E56-83D2-98AC-F27734C41F33}"/>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5E6683E1-72EC-FBCD-CC0C-8015CFF84D7D}"/>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1A30AE71-F2B7-73B8-C9FE-E7D231793CB7}"/>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C6C35710-85B5-2661-7E39-62CB763226AB}"/>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1CA91D44-1356-111F-F545-C84A1FDB79F0}"/>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7BCAA2F0-71DD-5335-03B5-A02D9BA64225}"/>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AA9D8057-B7C2-60CA-0B25-4E56B301FAF2}"/>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graphicFrame>
        <p:nvGraphicFramePr>
          <p:cNvPr id="3" name="Table 2">
            <a:extLst>
              <a:ext uri="{FF2B5EF4-FFF2-40B4-BE49-F238E27FC236}">
                <a16:creationId xmlns:a16="http://schemas.microsoft.com/office/drawing/2014/main" id="{E626E56B-11C5-FB91-B83A-6267A4F11229}"/>
              </a:ext>
            </a:extLst>
          </p:cNvPr>
          <p:cNvGraphicFramePr>
            <a:graphicFrameLocks noGrp="1"/>
          </p:cNvGraphicFramePr>
          <p:nvPr>
            <p:extLst>
              <p:ext uri="{D42A27DB-BD31-4B8C-83A1-F6EECF244321}">
                <p14:modId xmlns:p14="http://schemas.microsoft.com/office/powerpoint/2010/main" val="1251862116"/>
              </p:ext>
            </p:extLst>
          </p:nvPr>
        </p:nvGraphicFramePr>
        <p:xfrm>
          <a:off x="154103" y="183448"/>
          <a:ext cx="10866107" cy="5885997"/>
        </p:xfrm>
        <a:graphic>
          <a:graphicData uri="http://schemas.openxmlformats.org/drawingml/2006/table">
            <a:tbl>
              <a:tblPr firstRow="1" bandRow="1">
                <a:tableStyleId>{5C22544A-7EE6-4342-B048-85BDC9FD1C3A}</a:tableStyleId>
              </a:tblPr>
              <a:tblGrid>
                <a:gridCol w="10866107">
                  <a:extLst>
                    <a:ext uri="{9D8B030D-6E8A-4147-A177-3AD203B41FA5}">
                      <a16:colId xmlns:a16="http://schemas.microsoft.com/office/drawing/2014/main" val="1202004775"/>
                    </a:ext>
                  </a:extLst>
                </a:gridCol>
              </a:tblGrid>
              <a:tr h="5294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dirty="0">
                          <a:latin typeface="Arial" panose="020B0604020202020204" pitchFamily="34" charset="0"/>
                          <a:cs typeface="Arial" panose="020B0604020202020204" pitchFamily="34" charset="0"/>
                        </a:rPr>
                        <a:t>The Year Ahead – Our Priorities 2025/26</a:t>
                      </a:r>
                      <a:endPar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781787444"/>
                  </a:ext>
                </a:extLst>
              </a:tr>
              <a:tr h="529439">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Continue to review the efficiency and effectiveness of the LeDeR programme, including capacity, demand, performance and promoting collaboration and learning within Frimley ICS.</a:t>
                      </a:r>
                    </a:p>
                    <a:p>
                      <a:pPr algn="just"/>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51769853"/>
                  </a:ext>
                </a:extLst>
              </a:tr>
              <a:tr h="529439">
                <a:tc>
                  <a:txBody>
                    <a:bodyPr/>
                    <a:lstStyle/>
                    <a:p>
                      <a:pPr marL="0" marR="0" lvl="0" indent="0" algn="just" defTabSz="4572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Updating and continuing work on the Frimley ICB Strategic Priorities with particular focus on the existing top three local priorities and the addition of a fourth priority: </a:t>
                      </a:r>
                    </a:p>
                    <a:p>
                      <a:pPr marL="342900" marR="0" lvl="0" indent="-342900" algn="just" defTabSz="457200" eaLnBrk="1" fontAlgn="auto" latinLnBrk="0" hangingPunct="1">
                        <a:lnSpc>
                          <a:spcPct val="100000"/>
                        </a:lnSpc>
                        <a:spcBef>
                          <a:spcPts val="0"/>
                        </a:spcBef>
                        <a:spcAft>
                          <a:spcPts val="0"/>
                        </a:spcAft>
                        <a:buClrTx/>
                        <a:buSzTx/>
                        <a:buFontTx/>
                        <a:buAutoNum type="arabicParenR"/>
                        <a:tabLst/>
                        <a:defRPr/>
                      </a:pPr>
                      <a:r>
                        <a:rPr kumimoji="0" lang="en-GB" sz="12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Annual Health Checks, including Quality audits, </a:t>
                      </a:r>
                    </a:p>
                    <a:p>
                      <a:pPr marL="342900" marR="0" lvl="0" indent="-342900" algn="just" defTabSz="457200" eaLnBrk="1" fontAlgn="auto" latinLnBrk="0" hangingPunct="1">
                        <a:lnSpc>
                          <a:spcPct val="100000"/>
                        </a:lnSpc>
                        <a:spcBef>
                          <a:spcPts val="0"/>
                        </a:spcBef>
                        <a:spcAft>
                          <a:spcPts val="0"/>
                        </a:spcAft>
                        <a:buClrTx/>
                        <a:buSzTx/>
                        <a:buFontTx/>
                        <a:buAutoNum type="arabicParenR"/>
                        <a:tabLst/>
                        <a:defRPr/>
                      </a:pPr>
                      <a:r>
                        <a:rPr kumimoji="0" lang="en-GB" sz="12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Cancer screening – further promotion, aligning with Thames Valley and Surrey &amp; Sussex Cancer Alliance groups, developing an educational programme on cancer awareness and early diagnosis, establish a working group to examine the barriers / challenges for LD people to engage.</a:t>
                      </a:r>
                    </a:p>
                    <a:p>
                      <a:pPr marL="342900" marR="0" lvl="0" indent="-342900" algn="just" defTabSz="457200" eaLnBrk="1" fontAlgn="auto" latinLnBrk="0" hangingPunct="1">
                        <a:lnSpc>
                          <a:spcPct val="100000"/>
                        </a:lnSpc>
                        <a:spcBef>
                          <a:spcPts val="0"/>
                        </a:spcBef>
                        <a:spcAft>
                          <a:spcPts val="0"/>
                        </a:spcAft>
                        <a:buClrTx/>
                        <a:buSzTx/>
                        <a:buFontTx/>
                        <a:buAutoNum type="arabicParenR"/>
                        <a:tabLst/>
                        <a:defRPr/>
                      </a:pPr>
                      <a:r>
                        <a:rPr kumimoji="0" lang="en-GB" sz="12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Early Detection of Deteriorating Patients – focusing on scoping pain assessments and management within the population.</a:t>
                      </a:r>
                    </a:p>
                    <a:p>
                      <a:pPr marL="342900" marR="0" lvl="0" indent="-342900" algn="just" defTabSz="457200" eaLnBrk="1" fontAlgn="auto" latinLnBrk="0" hangingPunct="1">
                        <a:lnSpc>
                          <a:spcPct val="100000"/>
                        </a:lnSpc>
                        <a:spcBef>
                          <a:spcPts val="0"/>
                        </a:spcBef>
                        <a:spcAft>
                          <a:spcPts val="0"/>
                        </a:spcAft>
                        <a:buClrTx/>
                        <a:buSzTx/>
                        <a:buFontTx/>
                        <a:buAutoNum type="arabicParenR"/>
                        <a:tabLst/>
                        <a:defRPr/>
                      </a:pPr>
                      <a:r>
                        <a:rPr kumimoji="0" lang="en-GB" sz="12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Health Passports – promotion and the potential to adopt digital Health Passports.</a:t>
                      </a:r>
                    </a:p>
                    <a:p>
                      <a:pPr algn="just"/>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70589042"/>
                  </a:ext>
                </a:extLst>
              </a:tr>
              <a:tr h="529439">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Continuing the Learning into Action (LiA) group and encouraging the sharing of good practice and learning throughout the system. Continued promotion of the quarterly LeDeR Learning Bulletin.</a:t>
                      </a:r>
                    </a:p>
                    <a:p>
                      <a:pPr algn="just"/>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22080823"/>
                  </a:ext>
                </a:extLst>
              </a:tr>
              <a:tr h="529439">
                <a:tc>
                  <a:txBody>
                    <a:bodyPr/>
                    <a:lstStyle/>
                    <a:p>
                      <a:pPr algn="just"/>
                      <a:r>
                        <a:rPr lang="en-GB" sz="1200" dirty="0">
                          <a:latin typeface="Arial" panose="020B0604020202020204" pitchFamily="34" charset="0"/>
                          <a:cs typeface="Arial" panose="020B0604020202020204" pitchFamily="34" charset="0"/>
                        </a:rPr>
                        <a:t>Continued representation of the LD&amp;A team and LeDeR programme at the CORE20PLUS5 working groups to support addressing health inequalities across the system.</a:t>
                      </a:r>
                    </a:p>
                  </a:txBody>
                  <a:tcPr/>
                </a:tc>
                <a:extLst>
                  <a:ext uri="{0D108BD9-81ED-4DB2-BD59-A6C34878D82A}">
                    <a16:rowId xmlns:a16="http://schemas.microsoft.com/office/drawing/2014/main" val="331973731"/>
                  </a:ext>
                </a:extLst>
              </a:tr>
              <a:tr h="529439">
                <a:tc>
                  <a:txBody>
                    <a:bodyPr/>
                    <a:lstStyle/>
                    <a:p>
                      <a:pPr algn="just"/>
                      <a:r>
                        <a:rPr lang="en-GB" sz="1200" dirty="0">
                          <a:latin typeface="Arial" panose="020B0604020202020204" pitchFamily="34" charset="0"/>
                          <a:cs typeface="Arial" panose="020B0604020202020204" pitchFamily="34" charset="0"/>
                        </a:rPr>
                        <a:t>Consider emerging patterns in Causes of Death within the LeDeR Steering Group and LiA Group to scope the potential for system pieces of work to improve the quality of services and patient care.</a:t>
                      </a:r>
                    </a:p>
                    <a:p>
                      <a:pPr algn="just"/>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15210226"/>
                  </a:ext>
                </a:extLst>
              </a:tr>
              <a:tr h="456295">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cs typeface="Arial" panose="020B0604020202020204" pitchFamily="34" charset="0"/>
                        </a:rPr>
                        <a:t>Collaborative working with Buckinghamshire, Oxfordshire and West Berkshire (BOB) ICB ahead of the planned formation of Thames Valley ICB. Align processes and teams collaboratively to develop a streamlined, efficient and effective LeDeR programme whilst awaiting guidance from NHSE on the future direction of the programme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72425371"/>
                  </a:ext>
                </a:extLst>
              </a:tr>
              <a:tr h="529439">
                <a:tc>
                  <a:txBody>
                    <a:bodyPr/>
                    <a:lstStyle/>
                    <a:p>
                      <a:pPr algn="just"/>
                      <a:r>
                        <a:rPr lang="en-GB" sz="1200" dirty="0">
                          <a:latin typeface="Arial" panose="020B0604020202020204" pitchFamily="34" charset="0"/>
                          <a:cs typeface="Arial" panose="020B0604020202020204" pitchFamily="34" charset="0"/>
                        </a:rPr>
                        <a:t>Commence implementing the Hampshire and Isle of Wight LD Friendly General Practice programme at a pilot site. Confirm an LD Clinical Lead for the current and new organisation. Aim to roll out the LD Friendly General Practice programme across the system</a:t>
                      </a:r>
                      <a:r>
                        <a:rPr lang="en-GB" sz="1200" dirty="0"/>
                        <a:t>. </a:t>
                      </a:r>
                      <a:r>
                        <a:rPr lang="en-GB" sz="1200" dirty="0">
                          <a:latin typeface="Arial" panose="020B0604020202020204" pitchFamily="34" charset="0"/>
                          <a:cs typeface="Arial" panose="020B0604020202020204" pitchFamily="34" charset="0"/>
                        </a:rPr>
                        <a:t>Champions to be identified for each practice,</a:t>
                      </a:r>
                    </a:p>
                  </a:txBody>
                  <a:tcPr/>
                </a:tc>
                <a:extLst>
                  <a:ext uri="{0D108BD9-81ED-4DB2-BD59-A6C34878D82A}">
                    <a16:rowId xmlns:a16="http://schemas.microsoft.com/office/drawing/2014/main" val="908150097"/>
                  </a:ext>
                </a:extLst>
              </a:tr>
            </a:tbl>
          </a:graphicData>
        </a:graphic>
      </p:graphicFrame>
    </p:spTree>
    <p:extLst>
      <p:ext uri="{BB962C8B-B14F-4D97-AF65-F5344CB8AC3E}">
        <p14:creationId xmlns:p14="http://schemas.microsoft.com/office/powerpoint/2010/main" val="36418311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01932A-169B-5E29-AA2A-B7AAE94CA6CB}"/>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897BF1BF-1ADA-0640-DA65-48E71F54D60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855DC172-4646-EB2C-817E-72A5A65646A1}"/>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B79E6433-B8AB-3FA6-434A-1798980E5B2F}"/>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7583A03A-6837-66CA-E088-D886876FA964}"/>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7CADC822-7863-0CA0-F43D-7B39D95D8298}"/>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87FF3B11-5380-014E-E3B5-080E5EEF094B}"/>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F53E6FC4-4E34-FBA4-F437-59588DAC2C98}"/>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649C8315-5D93-6343-9E8A-AF6942EE151B}"/>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6EB9DE63-277F-DC9F-303F-E04D10AA566F}"/>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7B279CF5-1A76-B0DC-E368-FE49B3A817EF}"/>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4CEAED94-8979-346C-1253-E45C4D7BB1CF}"/>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8CA626C3-D7CE-9D92-FAAE-794248A2B644}"/>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176B2DE9-9310-B513-AEFE-F645B3D8F118}"/>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3E62D7C4-A6F5-F877-DFC9-1448FCCB7000}"/>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98051978-7D6F-6F74-6C3D-2C54E7F7E558}"/>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76BB1A8B-B56E-505E-0B90-3C6A94E08148}"/>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2" name="Title 1">
            <a:extLst>
              <a:ext uri="{FF2B5EF4-FFF2-40B4-BE49-F238E27FC236}">
                <a16:creationId xmlns:a16="http://schemas.microsoft.com/office/drawing/2014/main" id="{D75997FB-8ADB-8A67-C352-2989CA10D377}"/>
              </a:ext>
            </a:extLst>
          </p:cNvPr>
          <p:cNvSpPr txBox="1">
            <a:spLocks/>
          </p:cNvSpPr>
          <p:nvPr/>
        </p:nvSpPr>
        <p:spPr>
          <a:xfrm>
            <a:off x="154103" y="386817"/>
            <a:ext cx="10641498" cy="611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2800" b="1" dirty="0"/>
              <a:t>Conclusion</a:t>
            </a:r>
            <a:endPar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endParaRPr>
          </a:p>
        </p:txBody>
      </p:sp>
      <p:sp>
        <p:nvSpPr>
          <p:cNvPr id="4" name="Content Placeholder 2">
            <a:extLst>
              <a:ext uri="{FF2B5EF4-FFF2-40B4-BE49-F238E27FC236}">
                <a16:creationId xmlns:a16="http://schemas.microsoft.com/office/drawing/2014/main" id="{E40E4BA1-AAA3-FC65-73D1-1446A38A1F44}"/>
              </a:ext>
            </a:extLst>
          </p:cNvPr>
          <p:cNvSpPr txBox="1">
            <a:spLocks/>
          </p:cNvSpPr>
          <p:nvPr/>
        </p:nvSpPr>
        <p:spPr>
          <a:xfrm>
            <a:off x="92271" y="1141231"/>
            <a:ext cx="11885497" cy="48409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We greatly value the role the </a:t>
            </a:r>
            <a:r>
              <a:rPr kumimoji="0" lang="en-GB" sz="1400" b="0" i="0" u="none" strike="noStrike" kern="1200" cap="none" spc="0" normalizeH="0" baseline="0" noProof="0" dirty="0" err="1">
                <a:ln>
                  <a:noFill/>
                </a:ln>
                <a:solidFill>
                  <a:sysClr val="windowText" lastClr="000000"/>
                </a:solidFill>
                <a:effectLst/>
                <a:uLnTx/>
                <a:uFillTx/>
                <a:latin typeface="Arial" panose="020B0604020202020204" pitchFamily="34" charset="0"/>
                <a:ea typeface="+mn-ea"/>
                <a:cs typeface="Arial" panose="020B0604020202020204" pitchFamily="34" charset="0"/>
              </a:rPr>
              <a:t>LeDeR</a:t>
            </a: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programme plays in shaping and driving service improvement within our Integrated Care System. Our dedicated LeDeR team strive to reflect individuals’ stories, sharing the positive lives led by many and identifying learning to support service improvements and reduce health inequalities for our population. This would not be possible without the contribution of all involved, including families, reviewers, and professionals providing health and care services, all of whom we acknowledge for their vital role</a:t>
            </a:r>
            <a:r>
              <a:rPr lang="en-GB" dirty="0">
                <a:solidFill>
                  <a:sysClr val="windowText" lastClr="000000"/>
                </a:solidFill>
              </a:rPr>
              <a:t>s in supporting this work</a:t>
            </a: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Our lived experience volunteer is also invaluable to the team and deserves a special mention.</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Clearly, there remains more work to be done locally and nationally to address the gap in life expectancy that persists between the general population, and people with a Learning Disability and </a:t>
            </a:r>
            <a:r>
              <a:rPr lang="en-GB" dirty="0">
                <a:solidFill>
                  <a:sysClr val="windowText" lastClr="000000"/>
                </a:solidFill>
              </a:rPr>
              <a:t>autistic</a:t>
            </a: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people.</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We see recurrent themes in our review findings, and sustained focus is required to achieve positive and meaningful change. At the same time, we must continue to celebrate the good, as many clinicians and services have shown excellent standards of care. We have seen numerous examples of dedication, with a drive to improve services and care with such passion.</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We are considering further ways to disseminate the learning from the programme to a wider audience and </a:t>
            </a:r>
            <a:r>
              <a:rPr lang="en-GB" dirty="0">
                <a:solidFill>
                  <a:sysClr val="windowText" lastClr="000000"/>
                </a:solidFill>
              </a:rPr>
              <a:t>to </a:t>
            </a: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encourage persistence in improving our standards of care. The Learning into Action Group will continue to support sharing the learning and oversee service improvement workstreams. This will also be the forum for developing new plans for improvement work. </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Our strategic priorities will continue to guide the improvement work, with a focus on the top three local priorities and the addition of Health Passports as a new local priority. A review of previous work and current status in respect of respiratory pathways is another area that may have a positive impact, as respiratory conditions continue to be the leading cause of death among our case reviews.</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We will continue to promote the </a:t>
            </a:r>
            <a:r>
              <a:rPr kumimoji="0" lang="en-GB" sz="1400" b="0" i="0" u="none" strike="noStrike" kern="1200" cap="none" spc="0" normalizeH="0" baseline="0" noProof="0" dirty="0" err="1">
                <a:ln>
                  <a:noFill/>
                </a:ln>
                <a:solidFill>
                  <a:sysClr val="windowText" lastClr="000000"/>
                </a:solidFill>
                <a:effectLst/>
                <a:uLnTx/>
                <a:uFillTx/>
                <a:latin typeface="Arial" panose="020B0604020202020204" pitchFamily="34" charset="0"/>
                <a:ea typeface="+mn-ea"/>
                <a:cs typeface="Arial" panose="020B0604020202020204" pitchFamily="34" charset="0"/>
              </a:rPr>
              <a:t>LeDeR</a:t>
            </a: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programme across our ICS, for example through awareness sessions planned for Primary care, system educational webinars, and presentations at the Mortality Review Group and the System Quality Group. We will have a presence at </a:t>
            </a:r>
            <a:r>
              <a:rPr lang="en-GB" dirty="0">
                <a:solidFill>
                  <a:sysClr val="windowText" lastClr="000000"/>
                </a:solidFill>
              </a:rPr>
              <a:t>CORE20PLUS5 meetings and the LeDeR programme team will continue to link closely with the ICB Learning Disability and Autism Team. </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We will continue to dedicate resource to the programme and will constantly strive to ensure that our review work is completed to a high standard, and that it informs improvement work for people with a Learning Disability and autistic people in our communities.</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222272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1C9E00-E537-FB7B-B569-6A443B268F2E}"/>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8EC0E65C-E4F5-6828-F025-602B044887F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3EC35D38-BB34-3EBA-935C-EF8D9E947F71}"/>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CCE26527-318E-1FFA-0EEF-6EC71B5D1F0D}"/>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2A2B7E7A-AFCC-9335-8736-77F301B169C2}"/>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15E70345-FDBD-2ADC-917C-F71F59CA26C9}"/>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71C10430-8CAB-97B7-FE5C-5707348C9EA1}"/>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7C1758E3-01DE-D0FC-3456-31787C2F097C}"/>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52CAD977-16B9-9CDF-24B8-334A1A772016}"/>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88CE81CE-2732-8C43-A11C-67D3413540FD}"/>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A02DFAD4-586C-1C32-8DDD-8997CD65D99C}"/>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0A6EF8CC-DA06-F29D-C350-80B97A3EA158}"/>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8AAA4590-F5C4-D756-CC14-E4EF7D64D9D4}"/>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EE18FB65-F870-E7A4-D961-E81C3D7AA705}"/>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7D431E40-96E4-BA05-39D2-0E55BD9B69D5}"/>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0CBAEA81-1DE6-E2F7-8140-EF27B02E3BDD}"/>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39EC7830-7129-E1A5-8D9F-FFE345167A4A}"/>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4" name="Title 1">
            <a:extLst>
              <a:ext uri="{FF2B5EF4-FFF2-40B4-BE49-F238E27FC236}">
                <a16:creationId xmlns:a16="http://schemas.microsoft.com/office/drawing/2014/main" id="{FC780F6A-5C25-A2A3-AD21-04008184FB40}"/>
              </a:ext>
            </a:extLst>
          </p:cNvPr>
          <p:cNvSpPr txBox="1">
            <a:spLocks/>
          </p:cNvSpPr>
          <p:nvPr/>
        </p:nvSpPr>
        <p:spPr>
          <a:xfrm>
            <a:off x="489896" y="303431"/>
            <a:ext cx="10641498" cy="611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Key </a:t>
            </a:r>
            <a:r>
              <a:rPr lang="en-GB" sz="2800" b="1" dirty="0"/>
              <a:t>Overall Demographics</a:t>
            </a:r>
            <a:endPar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endParaRPr>
          </a:p>
        </p:txBody>
      </p:sp>
      <p:sp>
        <p:nvSpPr>
          <p:cNvPr id="5" name="Content Placeholder 2">
            <a:extLst>
              <a:ext uri="{FF2B5EF4-FFF2-40B4-BE49-F238E27FC236}">
                <a16:creationId xmlns:a16="http://schemas.microsoft.com/office/drawing/2014/main" id="{C9817E97-4887-B553-F81E-023612D0618B}"/>
              </a:ext>
            </a:extLst>
          </p:cNvPr>
          <p:cNvSpPr txBox="1">
            <a:spLocks/>
          </p:cNvSpPr>
          <p:nvPr/>
        </p:nvSpPr>
        <p:spPr>
          <a:xfrm>
            <a:off x="489896" y="971550"/>
            <a:ext cx="10641498" cy="499741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Demographics</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Note on prevalence: </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As of May 2025, Frimley ICB had a Learning Disabilities GP Register prevalence of 0.47% of the total population against a national average of 0.58%. This is an increase from </a:t>
            </a:r>
            <a:r>
              <a:rPr lang="en-GB" sz="1200" dirty="0">
                <a:solidFill>
                  <a:sysClr val="windowText" lastClr="000000"/>
                </a:solidFill>
              </a:rPr>
              <a:t>the previous year’s figure</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of 0.45%. Work is continuing to ensure that all people who meet the criteria are recorded on GP registers. </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Gender:</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The split of cases notified was </a:t>
            </a:r>
            <a:r>
              <a:rPr lang="en-GB" sz="1200" dirty="0">
                <a:solidFill>
                  <a:sysClr val="windowText" lastClr="000000"/>
                </a:solidFill>
              </a:rPr>
              <a:t>54</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male and 46% female. The overall population split in Frimley ICS is circa 50/50.</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Adults / Children Profile of Notified Cases: </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39 adult cases and 0 children. Th number of adult cases notified has remained constant with last year. Child deaths were reviewed via the Child Death Overview Panel (CDOP) process which feeds back to </a:t>
            </a:r>
            <a:r>
              <a:rPr kumimoji="0" lang="en-GB" sz="1200" b="0" i="0" u="none" strike="noStrike" kern="1200" cap="none" spc="0" normalizeH="0" baseline="0" noProof="0" dirty="0" err="1">
                <a:ln>
                  <a:noFill/>
                </a:ln>
                <a:solidFill>
                  <a:sysClr val="windowText" lastClr="000000"/>
                </a:solidFill>
                <a:effectLst/>
                <a:uLnTx/>
                <a:uFillTx/>
                <a:latin typeface="Arial" panose="020B0604020202020204" pitchFamily="34" charset="0"/>
                <a:ea typeface="+mn-ea"/>
                <a:cs typeface="Arial" panose="020B0604020202020204" pitchFamily="34" charset="0"/>
              </a:rPr>
              <a:t>LeDeR</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(Note: From July 2023, national policy changed to exclude child deaths age 4-17 years from the </a:t>
            </a:r>
            <a:r>
              <a:rPr kumimoji="0" lang="en-GB" sz="1200" b="0" i="0" u="none" strike="noStrike" kern="1200" cap="none" spc="0" normalizeH="0" baseline="0" noProof="0" dirty="0" err="1">
                <a:ln>
                  <a:noFill/>
                </a:ln>
                <a:solidFill>
                  <a:sysClr val="windowText" lastClr="000000"/>
                </a:solidFill>
                <a:effectLst/>
                <a:uLnTx/>
                <a:uFillTx/>
                <a:latin typeface="Arial" panose="020B0604020202020204" pitchFamily="34" charset="0"/>
                <a:ea typeface="+mn-ea"/>
                <a:cs typeface="Arial" panose="020B0604020202020204" pitchFamily="34" charset="0"/>
              </a:rPr>
              <a:t>LeDeR</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notification and review process. Since that change, learning from these cases is identified via the CDOP route rather than </a:t>
            </a:r>
            <a:r>
              <a:rPr kumimoji="0" lang="en-GB" sz="1200" b="0" i="0" u="none" strike="noStrike" kern="1200" cap="none" spc="0" normalizeH="0" baseline="0" noProof="0" dirty="0" err="1">
                <a:ln>
                  <a:noFill/>
                </a:ln>
                <a:solidFill>
                  <a:sysClr val="windowText" lastClr="000000"/>
                </a:solidFill>
                <a:effectLst/>
                <a:uLnTx/>
                <a:uFillTx/>
                <a:latin typeface="Arial" panose="020B0604020202020204" pitchFamily="34" charset="0"/>
                <a:ea typeface="+mn-ea"/>
                <a:cs typeface="Arial" panose="020B0604020202020204" pitchFamily="34" charset="0"/>
              </a:rPr>
              <a:t>LeDeR</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Age:</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The average age of adult deaths was 61 years (63 for men, 58 for women); lower than last year which was an average of 63 years. Age range 20 -87 years. For comparison, life expectancy for the general population in Frimley ICS is 81 years for men and 84 years for women. </a:t>
            </a:r>
            <a:r>
              <a:rPr kumimoji="0" lang="en-GB"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The average age of death </a:t>
            </a:r>
            <a:r>
              <a:rPr lang="en-GB" sz="1200" dirty="0"/>
              <a:t>among LeDeR cases is sensitive to change year on year due to the low overall denominator.</a:t>
            </a:r>
            <a:r>
              <a:rPr kumimoji="0" lang="en-GB"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 Nevertheless, we would like to see this average age increase.</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Ethnicity:</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White ethnicity accounted for 97.4% of deaths; 2.6% of notifications belong to global majority groups within the Frimley population and is a significant reduction from 17.65% in 2022/23 and 7.8% in 2023/24. </a:t>
            </a:r>
            <a:r>
              <a:rPr kumimoji="0" lang="en-GB"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We will remain vigilant to the possibility of </a:t>
            </a:r>
            <a:r>
              <a:rPr lang="en-GB" sz="1200" dirty="0"/>
              <a:t>under-reporting for these groups.</a:t>
            </a:r>
            <a:endParaRPr kumimoji="0" lang="en-GB"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Level of Learning Disability: </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Of the completed cases, where recorded, the mix was: 9 mild, 3 mild/moderate, 9 moderate, 2 moderate/severe, 9 severe, 1 profound/multiple, 1 severe/autistic, 1 severe/profound, 2 autistic and 0 unknown / unstated. An increase in moderate and severe levels is noted from 2023/24.</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Cause of Death: </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Of the completed cases, 43% had the primary cause of death confirmed as respiratory / pneumonia. This </a:t>
            </a:r>
            <a:r>
              <a:rPr lang="en-GB" sz="1200" dirty="0">
                <a:solidFill>
                  <a:sysClr val="windowText" lastClr="000000"/>
                </a:solidFill>
              </a:rPr>
              <a:t>shows an increase from last year and a return to levels in 2022/23.</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7 of the 16 Respiratory cases related to Aspiration pneumonia, 5 to other types of Pneumonia and 1 from Covid 19. Cancer accounted for 14% of primary causes</a:t>
            </a:r>
            <a:r>
              <a:rPr lang="en-GB" sz="1200" dirty="0">
                <a:solidFill>
                  <a:sysClr val="windowText" lastClr="000000"/>
                </a:solidFill>
              </a:rPr>
              <a:t> (</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 reduction of one third), and cardiac causes were 19%, reducing from 21% in 23/24. Sepsis was referred to in 4 cases and other causes of death varied by category without a consistent identifiable theme. </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COVID-19: </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1 case was referred to having COVID-19 as a primary cause of death.</a:t>
            </a:r>
          </a:p>
        </p:txBody>
      </p:sp>
    </p:spTree>
    <p:extLst>
      <p:ext uri="{BB962C8B-B14F-4D97-AF65-F5344CB8AC3E}">
        <p14:creationId xmlns:p14="http://schemas.microsoft.com/office/powerpoint/2010/main" val="3599408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A28F95-893E-DA79-45A8-41E4573B52D8}"/>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EA82BF70-5C39-9DE6-9C18-17882D7B53C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2B11BEF8-1C82-436E-4851-12C313215E57}"/>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9815C355-BABA-EE69-3978-F87771614489}"/>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4CEE73E6-8D52-EB13-8492-29359C7BE320}"/>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63D3FB28-F916-85B5-CA0C-660B2F194D42}"/>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9EA13B73-D5D3-E8BC-4E46-664B53E8EA12}"/>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627837DE-1B90-74BD-0D35-E474852B4512}"/>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6829BEC7-CE31-9E6C-D5DE-B92219EB9D35}"/>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C696A81F-9692-4FDA-5BBF-31D6C2CFEDF5}"/>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AF3D770A-EB33-8EB3-B184-72F9372A3513}"/>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8531EDEB-4406-0535-29DC-3D3FC297F255}"/>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4EF933D9-E3AC-EAD7-783D-9B3E3849DC27}"/>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CC67E828-02C2-2FCA-C589-D3EF7822BBB5}"/>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4E6A3077-59D5-72CD-A806-E1368E721187}"/>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E584EE88-D6E7-A522-1956-C19600E6DC39}"/>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31DBFBAB-886A-7856-20AB-549A875B7B74}"/>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4" name="Title 1">
            <a:extLst>
              <a:ext uri="{FF2B5EF4-FFF2-40B4-BE49-F238E27FC236}">
                <a16:creationId xmlns:a16="http://schemas.microsoft.com/office/drawing/2014/main" id="{F2C1ED79-4C38-0621-DEB4-7D630B596959}"/>
              </a:ext>
            </a:extLst>
          </p:cNvPr>
          <p:cNvSpPr txBox="1">
            <a:spLocks/>
          </p:cNvSpPr>
          <p:nvPr/>
        </p:nvSpPr>
        <p:spPr>
          <a:xfrm>
            <a:off x="775251" y="413747"/>
            <a:ext cx="10641498" cy="611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Key </a:t>
            </a:r>
            <a:r>
              <a:rPr lang="en-GB" sz="2800" b="1" dirty="0"/>
              <a:t>Overall Findings</a:t>
            </a:r>
            <a:endPar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endParaRPr>
          </a:p>
        </p:txBody>
      </p:sp>
      <p:sp>
        <p:nvSpPr>
          <p:cNvPr id="6" name="TextBox 5">
            <a:extLst>
              <a:ext uri="{FF2B5EF4-FFF2-40B4-BE49-F238E27FC236}">
                <a16:creationId xmlns:a16="http://schemas.microsoft.com/office/drawing/2014/main" id="{F89C5023-0595-D9A5-3DD1-9AF2DB1B6C37}"/>
              </a:ext>
            </a:extLst>
          </p:cNvPr>
          <p:cNvSpPr txBox="1"/>
          <p:nvPr/>
        </p:nvSpPr>
        <p:spPr>
          <a:xfrm>
            <a:off x="775251" y="1255222"/>
            <a:ext cx="10554996" cy="4864922"/>
          </a:xfrm>
          <a:prstGeom prst="rect">
            <a:avLst/>
          </a:prstGeom>
          <a:noFill/>
        </p:spPr>
        <p:txBody>
          <a:bodyPr wrap="square">
            <a:spAutoFit/>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2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Learning (more detail on learning is included in the main report below)</a:t>
            </a: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We identify learning through the analysis of case outcomes and in discussions at the Sign Off </a:t>
            </a:r>
            <a:r>
              <a:rPr lang="en-GB" sz="1200" dirty="0">
                <a:solidFill>
                  <a:sysClr val="windowText" lastClr="000000"/>
                </a:solidFill>
                <a:latin typeface="Arial" panose="020B0604020202020204" pitchFamily="34" charset="0"/>
                <a:cs typeface="Arial" panose="020B0604020202020204" pitchFamily="34" charset="0"/>
              </a:rPr>
              <a:t>G</a:t>
            </a:r>
            <a:r>
              <a:rPr kumimoji="0" lang="en-GB" sz="1200" b="0" i="0" u="none" strike="noStrike" kern="1200" cap="none" spc="0" normalizeH="0" baseline="0" noProof="0" dirty="0" err="1">
                <a:ln>
                  <a:noFill/>
                </a:ln>
                <a:solidFill>
                  <a:sysClr val="windowText" lastClr="000000"/>
                </a:solidFill>
                <a:effectLst/>
                <a:uLnTx/>
                <a:uFillTx/>
                <a:latin typeface="Arial" panose="020B0604020202020204" pitchFamily="34" charset="0"/>
                <a:ea typeface="+mn-ea"/>
                <a:cs typeface="Arial" panose="020B0604020202020204" pitchFamily="34" charset="0"/>
              </a:rPr>
              <a:t>roup</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These are fed into the </a:t>
            </a:r>
            <a:r>
              <a:rPr kumimoji="0" lang="en-GB" sz="1200" b="0" i="0" u="none" strike="noStrike" kern="1200" cap="none" spc="0" normalizeH="0" baseline="0" noProof="0" dirty="0" err="1">
                <a:ln>
                  <a:noFill/>
                </a:ln>
                <a:solidFill>
                  <a:sysClr val="windowText" lastClr="000000"/>
                </a:solidFill>
                <a:effectLst/>
                <a:uLnTx/>
                <a:uFillTx/>
                <a:latin typeface="Arial" panose="020B0604020202020204" pitchFamily="34" charset="0"/>
                <a:ea typeface="+mn-ea"/>
                <a:cs typeface="Arial" panose="020B0604020202020204" pitchFamily="34" charset="0"/>
              </a:rPr>
              <a:t>LeDeR</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Steering Group. Learning falls into two broad categories; specific learning outcomes for providers, and thematic learning for the system.</a:t>
            </a: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The Learning into Action Group takes on thematic learning and selects priorities to work on. In 2024/25 the key priorities continued to be, a) Quality auditing of Annual Health Checks, b) Improving cancer screening uptake; c) Improving early detection of deterioration.</a:t>
            </a: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r>
              <a:rPr lang="en-GB" sz="1200" dirty="0">
                <a:solidFill>
                  <a:sysClr val="windowText" lastClr="000000"/>
                </a:solidFill>
                <a:latin typeface="Arial" panose="020B0604020202020204" pitchFamily="34" charset="0"/>
                <a:cs typeface="Arial" panose="020B0604020202020204" pitchFamily="34" charset="0"/>
              </a:rPr>
              <a:t>From the 37 reviews completed, the top three themes identified for learning: 1</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Cancer screening </a:t>
            </a:r>
            <a:r>
              <a:rPr kumimoji="0" lang="en-GB"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(lack of evidence of uptake where eligible)</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2) Health Passport </a:t>
            </a:r>
            <a:r>
              <a:rPr kumimoji="0" lang="en-GB"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(lack of)</a:t>
            </a:r>
            <a:r>
              <a:rPr lang="en-GB" sz="1200" dirty="0">
                <a:latin typeface="Arial" panose="020B0604020202020204" pitchFamily="34" charset="0"/>
                <a:cs typeface="Arial" panose="020B0604020202020204" pitchFamily="34" charset="0"/>
              </a:rPr>
              <a:t>, </a:t>
            </a: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3) I</a:t>
            </a:r>
            <a:r>
              <a:rPr lang="en-GB" sz="1200" dirty="0" err="1">
                <a:solidFill>
                  <a:sysClr val="windowText" lastClr="000000"/>
                </a:solidFill>
                <a:latin typeface="Arial" panose="020B0604020202020204" pitchFamily="34" charset="0"/>
                <a:cs typeface="Arial" panose="020B0604020202020204" pitchFamily="34" charset="0"/>
              </a:rPr>
              <a:t>mmunisations</a:t>
            </a:r>
            <a:r>
              <a:rPr lang="en-GB" sz="1200" dirty="0">
                <a:solidFill>
                  <a:sysClr val="windowText" lastClr="000000"/>
                </a:solidFill>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lack of evidence of uptake where eligible).</a:t>
            </a: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The top three areas of good practice identified were: 1) Multi-disciplinary team working, 2) Quality of care provision, 3) Reasonable Adjustments.</a:t>
            </a: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r>
              <a:rPr lang="en-GB" sz="1200" dirty="0">
                <a:solidFill>
                  <a:sysClr val="windowText" lastClr="000000"/>
                </a:solidFill>
                <a:latin typeface="Arial" panose="020B0604020202020204" pitchFamily="34" charset="0"/>
                <a:cs typeface="Arial" panose="020B0604020202020204" pitchFamily="34" charset="0"/>
              </a:rPr>
              <a:t>Delays in care or treatment – highlighted in 4 cases.</a:t>
            </a: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r>
              <a:rPr lang="en-GB" sz="1200" dirty="0">
                <a:solidFill>
                  <a:sysClr val="windowText" lastClr="000000"/>
                </a:solidFill>
                <a:latin typeface="Arial" panose="020B0604020202020204" pitchFamily="34" charset="0"/>
                <a:cs typeface="Arial" panose="020B0604020202020204" pitchFamily="34" charset="0"/>
              </a:rPr>
              <a:t>Experienced gaps in care provision – see theme for learning above.</a:t>
            </a: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r>
              <a:rPr lang="en-GB" sz="1200" dirty="0">
                <a:solidFill>
                  <a:sysClr val="windowText" lastClr="000000"/>
                </a:solidFill>
                <a:latin typeface="Arial" panose="020B0604020202020204" pitchFamily="34" charset="0"/>
                <a:cs typeface="Arial" panose="020B0604020202020204" pitchFamily="34" charset="0"/>
              </a:rPr>
              <a:t>Care where diagnosis and / or treatment guidelines were not met – 6 cases.</a:t>
            </a: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r>
              <a:rPr lang="en-GB" sz="1200" dirty="0">
                <a:solidFill>
                  <a:sysClr val="windowText" lastClr="000000"/>
                </a:solidFill>
                <a:latin typeface="Arial" panose="020B0604020202020204" pitchFamily="34" charset="0"/>
                <a:cs typeface="Arial" panose="020B0604020202020204" pitchFamily="34" charset="0"/>
              </a:rPr>
              <a:t>DNACPR in place for 59% of cases completed. However </a:t>
            </a:r>
            <a:r>
              <a:rPr lang="en-GB" sz="1200" dirty="0">
                <a:latin typeface="Arial" panose="020B0604020202020204" pitchFamily="34" charset="0"/>
                <a:cs typeface="Arial" panose="020B0604020202020204" pitchFamily="34" charset="0"/>
              </a:rPr>
              <a:t>It must be noted, some individuals were not deemed to be near or approaching end of life, therefore no DNACPR / Respect form would have been in situ.</a:t>
            </a: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Year on year comparison of age at death - Data split by Learning Disability &amp; Autism – For Autism specifically, average age was 57 years old, LD&amp;A was 49 years old and for LD specifically, the average age was 61 years old.</a:t>
            </a:r>
          </a:p>
          <a:p>
            <a:pPr marL="228600" lvl="0" indent="-228600" algn="just" defTabSz="914400">
              <a:spcBef>
                <a:spcPts val="1000"/>
              </a:spcBef>
              <a:buFont typeface="Arial" panose="020B0604020202020204" pitchFamily="34" charset="0"/>
              <a:buChar char="•"/>
              <a:defRPr/>
            </a:pPr>
            <a:r>
              <a:rPr lang="en-GB" sz="1200" dirty="0">
                <a:latin typeface="Arial" panose="020B0604020202020204" pitchFamily="34" charset="0"/>
                <a:cs typeface="Arial" panose="020B0604020202020204" pitchFamily="34" charset="0"/>
              </a:rPr>
              <a:t>Avoidable deaths – focused only. 10 cases completed. Yes = 5, No = 3, Unknown = 2  Please note this is an opinion based on the documentation viewed and conversations that have taken place; it is not a reflection of the numbers of deaths from conditions that are statistically regarded as ‘preventable’ in Office of National Statistics data.</a:t>
            </a:r>
          </a:p>
          <a:p>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21633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3BDC02-04DE-1848-89FA-40A3BF29A0F9}"/>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02B043ED-F1F1-7D01-7203-47E16639A93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19A3BFD5-10A8-0E40-1522-29B1C36EC567}"/>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FA3D4E7F-E9B6-442E-7033-3A1CD6EE272F}"/>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4607D67A-2FF2-7EA0-4BDF-3D58D018D5A5}"/>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F46743CA-19AF-D682-8223-C3B79106AAC7}"/>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02BD76C5-979C-94BF-642D-96FF79BF91A4}"/>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55630008-7A9E-519D-9AE9-3329AB6A65C9}"/>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E1CFDD3B-D495-6367-0D6F-B4BCB532A9EC}"/>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0AF63D0E-FEF3-33AD-D486-C115C496CC74}"/>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8630C392-C64A-F0DA-AC29-1C1C2E865393}"/>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BE9DBEB5-1DE0-F017-62C1-F13C89B1431E}"/>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2D1B123B-3555-A9FA-32F4-E741ED99D6C1}"/>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FF55F989-AA61-D646-D765-9698670F0A6A}"/>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2EF2165E-8067-D6EA-564A-D47F3854486B}"/>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9CD8F80F-DD62-81BA-8722-78BE77A7343F}"/>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B9358C78-A1A0-E104-9DFB-796F694DF4B0}"/>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2" name="Title 1">
            <a:extLst>
              <a:ext uri="{FF2B5EF4-FFF2-40B4-BE49-F238E27FC236}">
                <a16:creationId xmlns:a16="http://schemas.microsoft.com/office/drawing/2014/main" id="{BD7A4C89-484E-19FF-F23A-E7F17687A48A}"/>
              </a:ext>
            </a:extLst>
          </p:cNvPr>
          <p:cNvSpPr txBox="1">
            <a:spLocks/>
          </p:cNvSpPr>
          <p:nvPr/>
        </p:nvSpPr>
        <p:spPr>
          <a:xfrm>
            <a:off x="341695" y="158688"/>
            <a:ext cx="10641498" cy="975301"/>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1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IMPACT</a:t>
            </a:r>
            <a:r>
              <a:rPr kumimoji="0" lang="en-GB" sz="36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 – </a:t>
            </a:r>
            <a:r>
              <a:rPr kumimoji="0" lang="en-GB" sz="1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We acknowledge that not all families / carers want to be involved with the </a:t>
            </a:r>
            <a:r>
              <a:rPr kumimoji="0" lang="en-GB" sz="1800" b="1" i="0" u="none" strike="noStrike" kern="1200" cap="none" spc="0" normalizeH="0" baseline="0" noProof="0" dirty="0" err="1">
                <a:ln>
                  <a:noFill/>
                </a:ln>
                <a:solidFill>
                  <a:srgbClr val="005EB8"/>
                </a:solidFill>
                <a:effectLst/>
                <a:uLnTx/>
                <a:uFillTx/>
                <a:latin typeface="Arial" panose="020B0604020202020204" pitchFamily="34" charset="0"/>
                <a:ea typeface="+mj-ea"/>
                <a:cs typeface="Arial" panose="020B0604020202020204" pitchFamily="34" charset="0"/>
              </a:rPr>
              <a:t>LeDeR</a:t>
            </a:r>
            <a:r>
              <a:rPr kumimoji="0" lang="en-GB" sz="1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 review </a:t>
            </a:r>
            <a:br>
              <a:rPr kumimoji="0" lang="en-GB" sz="1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br>
            <a:r>
              <a:rPr kumimoji="0" lang="en-GB" sz="1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process and this is respected. Some examples of feedback from next of kin (NOK) who did participate are given below:</a:t>
            </a:r>
          </a:p>
        </p:txBody>
      </p:sp>
      <p:sp>
        <p:nvSpPr>
          <p:cNvPr id="11" name="TextBox 10">
            <a:extLst>
              <a:ext uri="{FF2B5EF4-FFF2-40B4-BE49-F238E27FC236}">
                <a16:creationId xmlns:a16="http://schemas.microsoft.com/office/drawing/2014/main" id="{45E1B9C9-AAB8-4086-D4E3-5D8BC04BAA0D}"/>
              </a:ext>
            </a:extLst>
          </p:cNvPr>
          <p:cNvSpPr txBox="1"/>
          <p:nvPr/>
        </p:nvSpPr>
        <p:spPr>
          <a:xfrm>
            <a:off x="247650" y="1255638"/>
            <a:ext cx="4694862" cy="2308324"/>
          </a:xfrm>
          <a:prstGeom prst="wedgeRectCallout">
            <a:avLst>
              <a:gd name="adj1" fmla="val -35920"/>
              <a:gd name="adj2" fmla="val 64184"/>
            </a:avLst>
          </a:prstGeom>
          <a:solidFill>
            <a:schemeClr val="tx2">
              <a:lumMod val="10000"/>
              <a:lumOff val="90000"/>
            </a:schemeClr>
          </a:solidFill>
          <a:ln>
            <a:solidFill>
              <a:srgbClr val="005EB8"/>
            </a:solidFill>
          </a:ln>
        </p:spPr>
        <p:txBody>
          <a:bodyPr wrap="square">
            <a:spAutoFit/>
          </a:bodyPr>
          <a:lstStyle/>
          <a:p>
            <a:pPr defTabSz="457200"/>
            <a:r>
              <a:rPr lang="en-GB" dirty="0">
                <a:solidFill>
                  <a:prstClr val="black"/>
                </a:solidFill>
                <a:latin typeface="Calibri" panose="020F0502020204030204"/>
              </a:rPr>
              <a:t>“everything possible was being done to help him, but it became frustrating when he was discharged only to be readmitted as still not improving”</a:t>
            </a:r>
          </a:p>
          <a:p>
            <a:pPr defTabSz="457200"/>
            <a:r>
              <a:rPr lang="en-GB" dirty="0">
                <a:solidFill>
                  <a:prstClr val="black"/>
                </a:solidFill>
                <a:latin typeface="Calibri" panose="020F0502020204030204"/>
              </a:rPr>
              <a:t>And</a:t>
            </a:r>
          </a:p>
          <a:p>
            <a:pPr defTabSz="457200"/>
            <a:r>
              <a:rPr lang="en-GB" dirty="0">
                <a:solidFill>
                  <a:prstClr val="black"/>
                </a:solidFill>
                <a:latin typeface="Calibri" panose="020F0502020204030204"/>
              </a:rPr>
              <a:t>“he was left in bed whilst someone else utilised his privately purchased recliner chair.” </a:t>
            </a:r>
            <a:br>
              <a:rPr lang="en-GB" dirty="0">
                <a:solidFill>
                  <a:prstClr val="black"/>
                </a:solidFill>
                <a:latin typeface="Calibri" panose="020F0502020204030204"/>
              </a:rPr>
            </a:br>
            <a:r>
              <a:rPr lang="en-GB" dirty="0">
                <a:solidFill>
                  <a:prstClr val="black"/>
                </a:solidFill>
                <a:latin typeface="Calibri" panose="020F0502020204030204"/>
              </a:rPr>
              <a:t>(Ref: 30487)</a:t>
            </a:r>
          </a:p>
        </p:txBody>
      </p:sp>
      <p:sp>
        <p:nvSpPr>
          <p:cNvPr id="13" name="TextBox 12">
            <a:extLst>
              <a:ext uri="{FF2B5EF4-FFF2-40B4-BE49-F238E27FC236}">
                <a16:creationId xmlns:a16="http://schemas.microsoft.com/office/drawing/2014/main" id="{1F1BD546-2C95-790A-A79B-02A9ED96AAF6}"/>
              </a:ext>
            </a:extLst>
          </p:cNvPr>
          <p:cNvSpPr txBox="1"/>
          <p:nvPr/>
        </p:nvSpPr>
        <p:spPr>
          <a:xfrm>
            <a:off x="5662444" y="964009"/>
            <a:ext cx="4558175" cy="2031325"/>
          </a:xfrm>
          <a:prstGeom prst="wedgeRectCallout">
            <a:avLst/>
          </a:prstGeom>
          <a:solidFill>
            <a:schemeClr val="tx2">
              <a:lumMod val="10000"/>
              <a:lumOff val="90000"/>
            </a:schemeClr>
          </a:solidFill>
          <a:ln>
            <a:solidFill>
              <a:srgbClr val="005EB8"/>
            </a:solidFill>
          </a:ln>
        </p:spPr>
        <p:txBody>
          <a:bodyPr wrap="square">
            <a:spAutoFit/>
          </a:bodyPr>
          <a:lstStyle>
            <a:defPPr>
              <a:defRPr lang="en-US"/>
            </a:defPPr>
            <a:lvl1pPr defTabSz="457200">
              <a:defRPr>
                <a:solidFill>
                  <a:prstClr val="black"/>
                </a:solidFill>
                <a:latin typeface="Calibri" panose="020F0502020204030204"/>
              </a:defRPr>
            </a:lvl1pPr>
          </a:lstStyle>
          <a:p>
            <a:r>
              <a:rPr lang="en-GB" dirty="0"/>
              <a:t>“he and his family had only very positive things to say about the care given to their daughter” and </a:t>
            </a:r>
          </a:p>
          <a:p>
            <a:r>
              <a:rPr lang="en-GB" dirty="0"/>
              <a:t>“all the staff and other members at the bungalow were like an extension of their family.”</a:t>
            </a:r>
          </a:p>
          <a:p>
            <a:r>
              <a:rPr lang="en-GB" dirty="0"/>
              <a:t>(Ref: 28578)</a:t>
            </a:r>
          </a:p>
        </p:txBody>
      </p:sp>
      <p:sp>
        <p:nvSpPr>
          <p:cNvPr id="16" name="TextBox 15">
            <a:extLst>
              <a:ext uri="{FF2B5EF4-FFF2-40B4-BE49-F238E27FC236}">
                <a16:creationId xmlns:a16="http://schemas.microsoft.com/office/drawing/2014/main" id="{6B1B4036-3A09-A1AB-37B4-C0ACC393022F}"/>
              </a:ext>
            </a:extLst>
          </p:cNvPr>
          <p:cNvSpPr txBox="1"/>
          <p:nvPr/>
        </p:nvSpPr>
        <p:spPr>
          <a:xfrm>
            <a:off x="7236512" y="4114865"/>
            <a:ext cx="3885015" cy="1754326"/>
          </a:xfrm>
          <a:prstGeom prst="wedgeRectCallout">
            <a:avLst/>
          </a:prstGeom>
          <a:solidFill>
            <a:schemeClr val="tx2">
              <a:lumMod val="10000"/>
              <a:lumOff val="90000"/>
            </a:schemeClr>
          </a:solidFill>
          <a:ln>
            <a:solidFill>
              <a:srgbClr val="005EB8"/>
            </a:solidFill>
          </a:ln>
        </p:spPr>
        <p:txBody>
          <a:bodyPr wrap="square">
            <a:spAutoFit/>
          </a:bodyPr>
          <a:lstStyle>
            <a:defPPr>
              <a:defRPr lang="en-US"/>
            </a:defPPr>
            <a:lvl1pPr defTabSz="457200">
              <a:defRPr>
                <a:solidFill>
                  <a:prstClr val="black"/>
                </a:solidFill>
                <a:latin typeface="Calibri" panose="020F0502020204030204"/>
              </a:defRPr>
            </a:lvl1pPr>
          </a:lstStyle>
          <a:p>
            <a:r>
              <a:rPr lang="en-GB" dirty="0"/>
              <a:t>“staff were unable to get hold of the Social worker and therefore she stayed in rehab longer than needed whilst a package of care was being put in place.”</a:t>
            </a:r>
          </a:p>
          <a:p>
            <a:r>
              <a:rPr lang="en-GB" dirty="0"/>
              <a:t>(Ref: 24912)</a:t>
            </a:r>
          </a:p>
        </p:txBody>
      </p:sp>
      <p:sp>
        <p:nvSpPr>
          <p:cNvPr id="20" name="TextBox 19">
            <a:extLst>
              <a:ext uri="{FF2B5EF4-FFF2-40B4-BE49-F238E27FC236}">
                <a16:creationId xmlns:a16="http://schemas.microsoft.com/office/drawing/2014/main" id="{A44EC987-5F6B-B509-9E5F-B0AF86CF2412}"/>
              </a:ext>
            </a:extLst>
          </p:cNvPr>
          <p:cNvSpPr txBox="1"/>
          <p:nvPr/>
        </p:nvSpPr>
        <p:spPr>
          <a:xfrm>
            <a:off x="7724448" y="3206856"/>
            <a:ext cx="4219903" cy="646331"/>
          </a:xfrm>
          <a:prstGeom prst="wedgeRectCallout">
            <a:avLst/>
          </a:prstGeom>
          <a:solidFill>
            <a:schemeClr val="tx2">
              <a:lumMod val="10000"/>
              <a:lumOff val="90000"/>
            </a:schemeClr>
          </a:solidFill>
          <a:ln>
            <a:solidFill>
              <a:srgbClr val="005EB8"/>
            </a:solidFill>
          </a:ln>
        </p:spPr>
        <p:txBody>
          <a:bodyPr wrap="square">
            <a:spAutoFit/>
          </a:bodyPr>
          <a:lstStyle>
            <a:defPPr>
              <a:defRPr lang="en-US"/>
            </a:defPPr>
            <a:lvl1pPr defTabSz="457200">
              <a:defRPr>
                <a:solidFill>
                  <a:prstClr val="black"/>
                </a:solidFill>
                <a:latin typeface="Calibri" panose="020F0502020204030204"/>
              </a:defRPr>
            </a:lvl1pPr>
          </a:lstStyle>
          <a:p>
            <a:r>
              <a:rPr lang="en-GB" dirty="0"/>
              <a:t>“care provided by care staff was excellent.” </a:t>
            </a:r>
            <a:br>
              <a:rPr lang="en-GB" dirty="0"/>
            </a:br>
            <a:r>
              <a:rPr lang="en-GB" dirty="0"/>
              <a:t>(Ref: 25361)</a:t>
            </a:r>
          </a:p>
        </p:txBody>
      </p:sp>
      <p:sp>
        <p:nvSpPr>
          <p:cNvPr id="3" name="TextBox 2">
            <a:extLst>
              <a:ext uri="{FF2B5EF4-FFF2-40B4-BE49-F238E27FC236}">
                <a16:creationId xmlns:a16="http://schemas.microsoft.com/office/drawing/2014/main" id="{978D53F4-3C2B-621A-0062-CAE22E62293B}"/>
              </a:ext>
            </a:extLst>
          </p:cNvPr>
          <p:cNvSpPr txBox="1"/>
          <p:nvPr/>
        </p:nvSpPr>
        <p:spPr>
          <a:xfrm>
            <a:off x="2072360" y="3712129"/>
            <a:ext cx="4558175" cy="2031325"/>
          </a:xfrm>
          <a:prstGeom prst="wedgeRectCallout">
            <a:avLst/>
          </a:prstGeom>
          <a:solidFill>
            <a:schemeClr val="tx2">
              <a:lumMod val="10000"/>
              <a:lumOff val="90000"/>
            </a:schemeClr>
          </a:solidFill>
          <a:ln>
            <a:solidFill>
              <a:srgbClr val="005EB8"/>
            </a:solidFill>
          </a:ln>
        </p:spPr>
        <p:txBody>
          <a:bodyPr wrap="square">
            <a:spAutoFit/>
          </a:bodyPr>
          <a:lstStyle>
            <a:defPPr>
              <a:defRPr lang="en-US"/>
            </a:defPPr>
            <a:lvl1pPr defTabSz="457200">
              <a:defRPr>
                <a:solidFill>
                  <a:prstClr val="black"/>
                </a:solidFill>
                <a:latin typeface="Calibri" panose="020F0502020204030204"/>
              </a:defRPr>
            </a:lvl1pPr>
          </a:lstStyle>
          <a:p>
            <a:r>
              <a:rPr lang="en-GB" dirty="0"/>
              <a:t>“the family praised two hospital volunteers who were said to be amazing”</a:t>
            </a:r>
          </a:p>
          <a:p>
            <a:r>
              <a:rPr lang="en-GB" dirty="0"/>
              <a:t>And</a:t>
            </a:r>
          </a:p>
          <a:p>
            <a:r>
              <a:rPr lang="en-GB"/>
              <a:t>“however, </a:t>
            </a:r>
            <a:r>
              <a:rPr lang="en-GB" dirty="0"/>
              <a:t>the family were disappointed that she was not offered additional support for feeding and they had to fund this.”</a:t>
            </a:r>
          </a:p>
          <a:p>
            <a:r>
              <a:rPr lang="en-GB" dirty="0"/>
              <a:t>(Ref: 17670)</a:t>
            </a:r>
          </a:p>
        </p:txBody>
      </p:sp>
    </p:spTree>
    <p:extLst>
      <p:ext uri="{BB962C8B-B14F-4D97-AF65-F5344CB8AC3E}">
        <p14:creationId xmlns:p14="http://schemas.microsoft.com/office/powerpoint/2010/main" val="1816318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1C9E00-E537-FB7B-B569-6A443B268F2E}"/>
            </a:ext>
          </a:extLst>
        </p:cNvPr>
        <p:cNvGrpSpPr/>
        <p:nvPr/>
      </p:nvGrpSpPr>
      <p:grpSpPr>
        <a:xfrm>
          <a:off x="0" y="0"/>
          <a:ext cx="0" cy="0"/>
          <a:chOff x="0" y="0"/>
          <a:chExt cx="0" cy="0"/>
        </a:xfrm>
      </p:grpSpPr>
      <p:pic>
        <p:nvPicPr>
          <p:cNvPr id="28" name="Picture 27" descr="Logo&#10;&#10;Description automatically generated">
            <a:extLst>
              <a:ext uri="{FF2B5EF4-FFF2-40B4-BE49-F238E27FC236}">
                <a16:creationId xmlns:a16="http://schemas.microsoft.com/office/drawing/2014/main" id="{8EC0E65C-E4F5-6828-F025-602B044887F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0210" y="246960"/>
            <a:ext cx="924140" cy="724590"/>
          </a:xfrm>
          <a:prstGeom prst="rect">
            <a:avLst/>
          </a:prstGeom>
          <a:noFill/>
          <a:ln>
            <a:noFill/>
          </a:ln>
        </p:spPr>
      </p:pic>
      <p:grpSp>
        <p:nvGrpSpPr>
          <p:cNvPr id="45" name="Group 44">
            <a:extLst>
              <a:ext uri="{FF2B5EF4-FFF2-40B4-BE49-F238E27FC236}">
                <a16:creationId xmlns:a16="http://schemas.microsoft.com/office/drawing/2014/main" id="{3EC35D38-BB34-3EBA-935C-EF8D9E947F71}"/>
              </a:ext>
            </a:extLst>
          </p:cNvPr>
          <p:cNvGrpSpPr/>
          <p:nvPr/>
        </p:nvGrpSpPr>
        <p:grpSpPr>
          <a:xfrm>
            <a:off x="154103" y="6138649"/>
            <a:ext cx="11885497" cy="475117"/>
            <a:chOff x="154103" y="6138649"/>
            <a:chExt cx="11885497" cy="475117"/>
          </a:xfrm>
        </p:grpSpPr>
        <p:grpSp>
          <p:nvGrpSpPr>
            <p:cNvPr id="31" name="Group 30">
              <a:extLst>
                <a:ext uri="{FF2B5EF4-FFF2-40B4-BE49-F238E27FC236}">
                  <a16:creationId xmlns:a16="http://schemas.microsoft.com/office/drawing/2014/main" id="{CCE26527-318E-1FFA-0EEF-6EC71B5D1F0D}"/>
                </a:ext>
              </a:extLst>
            </p:cNvPr>
            <p:cNvGrpSpPr/>
            <p:nvPr/>
          </p:nvGrpSpPr>
          <p:grpSpPr>
            <a:xfrm>
              <a:off x="154103" y="6138649"/>
              <a:ext cx="11885497" cy="85725"/>
              <a:chOff x="231140" y="9755505"/>
              <a:chExt cx="17522593" cy="85725"/>
            </a:xfrm>
          </p:grpSpPr>
          <p:sp>
            <p:nvSpPr>
              <p:cNvPr id="32" name="Text Box 2">
                <a:extLst>
                  <a:ext uri="{FF2B5EF4-FFF2-40B4-BE49-F238E27FC236}">
                    <a16:creationId xmlns:a16="http://schemas.microsoft.com/office/drawing/2014/main" id="{2A2B7E7A-AFCC-9335-8736-77F301B169C2}"/>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Text Box 2">
                <a:extLst>
                  <a:ext uri="{FF2B5EF4-FFF2-40B4-BE49-F238E27FC236}">
                    <a16:creationId xmlns:a16="http://schemas.microsoft.com/office/drawing/2014/main" id="{15E70345-FDBD-2ADC-917C-F71F59CA26C9}"/>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Text Box 2">
                <a:extLst>
                  <a:ext uri="{FF2B5EF4-FFF2-40B4-BE49-F238E27FC236}">
                    <a16:creationId xmlns:a16="http://schemas.microsoft.com/office/drawing/2014/main" id="{71C10430-8CAB-97B7-FE5C-5707348C9EA1}"/>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44" name="Group 43">
              <a:extLst>
                <a:ext uri="{FF2B5EF4-FFF2-40B4-BE49-F238E27FC236}">
                  <a16:creationId xmlns:a16="http://schemas.microsoft.com/office/drawing/2014/main" id="{7C1758E3-01DE-D0FC-3456-31787C2F097C}"/>
                </a:ext>
              </a:extLst>
            </p:cNvPr>
            <p:cNvGrpSpPr/>
            <p:nvPr/>
          </p:nvGrpSpPr>
          <p:grpSpPr>
            <a:xfrm>
              <a:off x="247650" y="6352781"/>
              <a:ext cx="11696701" cy="260985"/>
              <a:chOff x="247650" y="6352781"/>
              <a:chExt cx="11696701" cy="260985"/>
            </a:xfrm>
          </p:grpSpPr>
          <p:sp>
            <p:nvSpPr>
              <p:cNvPr id="35" name="Text Box 2">
                <a:extLst>
                  <a:ext uri="{FF2B5EF4-FFF2-40B4-BE49-F238E27FC236}">
                    <a16:creationId xmlns:a16="http://schemas.microsoft.com/office/drawing/2014/main" id="{52CAD977-16B9-9CDF-24B8-334A1A772016}"/>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 Box 2">
                <a:extLst>
                  <a:ext uri="{FF2B5EF4-FFF2-40B4-BE49-F238E27FC236}">
                    <a16:creationId xmlns:a16="http://schemas.microsoft.com/office/drawing/2014/main" id="{88CE81CE-2732-8C43-A11C-67D3413540FD}"/>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Text Box 2">
                <a:extLst>
                  <a:ext uri="{FF2B5EF4-FFF2-40B4-BE49-F238E27FC236}">
                    <a16:creationId xmlns:a16="http://schemas.microsoft.com/office/drawing/2014/main" id="{A02DFAD4-586C-1C32-8DDD-8997CD65D99C}"/>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8" name="Text Box 2">
                <a:extLst>
                  <a:ext uri="{FF2B5EF4-FFF2-40B4-BE49-F238E27FC236}">
                    <a16:creationId xmlns:a16="http://schemas.microsoft.com/office/drawing/2014/main" id="{0A6EF8CC-DA06-F29D-C350-80B97A3EA158}"/>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Text Box 2">
                <a:extLst>
                  <a:ext uri="{FF2B5EF4-FFF2-40B4-BE49-F238E27FC236}">
                    <a16:creationId xmlns:a16="http://schemas.microsoft.com/office/drawing/2014/main" id="{8AAA4590-F5C4-D756-CC14-E4EF7D64D9D4}"/>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Hexagon 39">
                <a:extLst>
                  <a:ext uri="{FF2B5EF4-FFF2-40B4-BE49-F238E27FC236}">
                    <a16:creationId xmlns:a16="http://schemas.microsoft.com/office/drawing/2014/main" id="{EE18FB65-F870-E7A4-D961-E81C3D7AA705}"/>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1" name="Hexagon 40">
                <a:extLst>
                  <a:ext uri="{FF2B5EF4-FFF2-40B4-BE49-F238E27FC236}">
                    <a16:creationId xmlns:a16="http://schemas.microsoft.com/office/drawing/2014/main" id="{7D431E40-96E4-BA05-39D2-0E55BD9B69D5}"/>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2" name="Hexagon 41">
                <a:extLst>
                  <a:ext uri="{FF2B5EF4-FFF2-40B4-BE49-F238E27FC236}">
                    <a16:creationId xmlns:a16="http://schemas.microsoft.com/office/drawing/2014/main" id="{0CBAEA81-1DE6-E2F7-8140-EF27B02E3BDD}"/>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43" name="Hexagon 42">
                <a:extLst>
                  <a:ext uri="{FF2B5EF4-FFF2-40B4-BE49-F238E27FC236}">
                    <a16:creationId xmlns:a16="http://schemas.microsoft.com/office/drawing/2014/main" id="{39EC7830-7129-E1A5-8D9F-FFE345167A4A}"/>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10" name="Title 1">
            <a:extLst>
              <a:ext uri="{FF2B5EF4-FFF2-40B4-BE49-F238E27FC236}">
                <a16:creationId xmlns:a16="http://schemas.microsoft.com/office/drawing/2014/main" id="{F5EACBA5-FA6B-6F9C-2EA2-883CFC03A4C9}"/>
              </a:ext>
            </a:extLst>
          </p:cNvPr>
          <p:cNvSpPr txBox="1">
            <a:spLocks/>
          </p:cNvSpPr>
          <p:nvPr/>
        </p:nvSpPr>
        <p:spPr>
          <a:xfrm>
            <a:off x="667578" y="285853"/>
            <a:ext cx="10641498" cy="611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Introduction</a:t>
            </a:r>
          </a:p>
        </p:txBody>
      </p:sp>
      <p:sp>
        <p:nvSpPr>
          <p:cNvPr id="11" name="Content Placeholder 2">
            <a:extLst>
              <a:ext uri="{FF2B5EF4-FFF2-40B4-BE49-F238E27FC236}">
                <a16:creationId xmlns:a16="http://schemas.microsoft.com/office/drawing/2014/main" id="{0462237B-3F30-7ECE-E050-D095DFC97426}"/>
              </a:ext>
            </a:extLst>
          </p:cNvPr>
          <p:cNvSpPr txBox="1">
            <a:spLocks/>
          </p:cNvSpPr>
          <p:nvPr/>
        </p:nvSpPr>
        <p:spPr>
          <a:xfrm>
            <a:off x="667578" y="936395"/>
            <a:ext cx="10641498" cy="21575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This is the annual report of the NHS Frimley Integrated Care Board (ICB) </a:t>
            </a:r>
            <a:r>
              <a:rPr kumimoji="0" lang="en-GB" sz="1400" b="0" i="0" u="none" strike="noStrike" kern="1200" cap="none" spc="0" normalizeH="0" baseline="0" noProof="0" dirty="0" err="1">
                <a:ln>
                  <a:noFill/>
                </a:ln>
                <a:solidFill>
                  <a:sysClr val="windowText" lastClr="000000"/>
                </a:solidFill>
                <a:effectLst/>
                <a:uLnTx/>
                <a:uFillTx/>
                <a:latin typeface="Arial" panose="020B0604020202020204" pitchFamily="34" charset="0"/>
                <a:ea typeface="+mn-ea"/>
                <a:cs typeface="Arial" panose="020B0604020202020204" pitchFamily="34" charset="0"/>
              </a:rPr>
              <a:t>LeDeR</a:t>
            </a: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Programme for 2024/25. It presents information about the lives and deaths of people with learning disabilities and autistic people in the Frimley ICB area notified to and completed by the </a:t>
            </a:r>
            <a:r>
              <a:rPr kumimoji="0" lang="en-GB" sz="1400" b="0" i="0" u="none" strike="noStrike" kern="1200" cap="none" spc="0" normalizeH="0" baseline="0" noProof="0" dirty="0" err="1">
                <a:ln>
                  <a:noFill/>
                </a:ln>
                <a:solidFill>
                  <a:sysClr val="windowText" lastClr="000000"/>
                </a:solidFill>
                <a:effectLst/>
                <a:uLnTx/>
                <a:uFillTx/>
                <a:latin typeface="Arial" panose="020B0604020202020204" pitchFamily="34" charset="0"/>
                <a:ea typeface="+mn-ea"/>
                <a:cs typeface="Arial" panose="020B0604020202020204" pitchFamily="34" charset="0"/>
              </a:rPr>
              <a:t>LeDeR</a:t>
            </a: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programme from 1st April 2024 to 31st March 2025. Also included are some comparative data and historical learning from previous years. </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NHS Frimley ICB delivers the </a:t>
            </a:r>
            <a:r>
              <a:rPr kumimoji="0" lang="en-GB" sz="1400" b="0" i="0" u="none" strike="noStrike" kern="1200" cap="none" spc="0" normalizeH="0" baseline="0" noProof="0" dirty="0" err="1">
                <a:ln>
                  <a:noFill/>
                </a:ln>
                <a:solidFill>
                  <a:sysClr val="windowText" lastClr="000000"/>
                </a:solidFill>
                <a:effectLst/>
                <a:uLnTx/>
                <a:uFillTx/>
                <a:latin typeface="Arial" panose="020B0604020202020204" pitchFamily="34" charset="0"/>
                <a:ea typeface="+mn-ea"/>
                <a:cs typeface="Arial" panose="020B0604020202020204" pitchFamily="34" charset="0"/>
              </a:rPr>
              <a:t>LeDeR</a:t>
            </a:r>
            <a:r>
              <a:rPr kumimoji="0" lang="en-GB"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programme for the Frimley Integrated Care System (ICS) area, comprising the local areas of Slough, Windsor &amp; Maidenhead, Bracknell Forest, Northeast Hampshire &amp; Farnham, and Surrey Heath. The programme has developed a structure in collaboration with stakeholders for the process of undertaking reviews and putting the learning into action. This report contains information about the types of cases notified to the programme, performance, demographics, equality, learning themes, and actions being taken to improve services and the quality of life for people with learning disabilities and autistic people in Frimley.</a:t>
            </a:r>
          </a:p>
        </p:txBody>
      </p:sp>
      <p:sp>
        <p:nvSpPr>
          <p:cNvPr id="12" name="Title 1">
            <a:extLst>
              <a:ext uri="{FF2B5EF4-FFF2-40B4-BE49-F238E27FC236}">
                <a16:creationId xmlns:a16="http://schemas.microsoft.com/office/drawing/2014/main" id="{6C02DF26-6D11-0948-BA9F-6F2BBACBBBF5}"/>
              </a:ext>
            </a:extLst>
          </p:cNvPr>
          <p:cNvSpPr txBox="1">
            <a:spLocks/>
          </p:cNvSpPr>
          <p:nvPr/>
        </p:nvSpPr>
        <p:spPr>
          <a:xfrm>
            <a:off x="667578" y="3291068"/>
            <a:ext cx="10641498" cy="611649"/>
          </a:xfrm>
          <a:prstGeom prst="rect">
            <a:avLst/>
          </a:prstGeom>
        </p:spPr>
        <p:txBody>
          <a:bodyPr vert="horz" lIns="91440" tIns="45720" rIns="91440" bIns="45720" rtlCol="0" anchor="ctr">
            <a:normAutofit/>
          </a:bodyPr>
          <a:lstStyle>
            <a:lvl1pPr defTabSz="914400">
              <a:lnSpc>
                <a:spcPct val="90000"/>
              </a:lnSpc>
              <a:spcBef>
                <a:spcPct val="0"/>
              </a:spcBef>
              <a:buNone/>
              <a:defRPr sz="2800" b="0">
                <a:solidFill>
                  <a:srgbClr val="005EB8"/>
                </a:solidFill>
                <a:latin typeface="Arial" panose="020B0604020202020204" pitchFamily="34" charset="0"/>
                <a:ea typeface="+mj-ea"/>
                <a:cs typeface="Arial" panose="020B0604020202020204" pitchFamily="34" charset="0"/>
              </a:defRPr>
            </a:lvl1pPr>
          </a:lstStyle>
          <a:p>
            <a:pPr marL="0" marR="0" lvl="0" indent="0" defTabSz="914400" eaLnBrk="1" fontAlgn="auto" latinLnBrk="0" hangingPunct="1">
              <a:lnSpc>
                <a:spcPct val="90000"/>
              </a:lnSpc>
              <a:spcBef>
                <a:spcPct val="0"/>
              </a:spcBef>
              <a:spcAft>
                <a:spcPts val="0"/>
              </a:spcAft>
              <a:buClrTx/>
              <a:buSzTx/>
              <a:buFontTx/>
              <a:buNone/>
              <a:tabLst/>
              <a:defRPr/>
            </a:pPr>
            <a:r>
              <a:rPr kumimoji="0" lang="en-GB" sz="2800" b="1" i="0" u="none" strike="noStrike" kern="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Acknowledgements</a:t>
            </a:r>
          </a:p>
        </p:txBody>
      </p:sp>
      <p:sp>
        <p:nvSpPr>
          <p:cNvPr id="13" name="Content Placeholder 2">
            <a:extLst>
              <a:ext uri="{FF2B5EF4-FFF2-40B4-BE49-F238E27FC236}">
                <a16:creationId xmlns:a16="http://schemas.microsoft.com/office/drawing/2014/main" id="{0D364E59-DE27-C76D-F5D6-ECB71331D1E7}"/>
              </a:ext>
            </a:extLst>
          </p:cNvPr>
          <p:cNvSpPr txBox="1">
            <a:spLocks/>
          </p:cNvSpPr>
          <p:nvPr/>
        </p:nvSpPr>
        <p:spPr>
          <a:xfrm>
            <a:off x="667578" y="3860405"/>
            <a:ext cx="10641498" cy="208700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We would like to thank family members, carers, service providers, reviewers, and ICS colleagues who have contributed to the reviews and worked to put service improvements in place. We acknowledge this can be an emotive and lengthy task, therefore truly valuing the collaboration from all. Thank you.</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Authors: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Zoe </a:t>
            </a:r>
            <a:r>
              <a:rPr kumimoji="0" lang="en-GB"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Foan,</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GB"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LeDeR</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and Mortality Manager / Local Area Co-ordinator, NHS Frimley ICB</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Catherine Mackenzie, Quality Co-ordinator, NHS Frimley ICB</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Paul Corcoran, Quality Lead – Mental Health, NHS Frimley ICB</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1986777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E1D38-204F-8D92-2AD9-E3535A7A6519}"/>
              </a:ext>
            </a:extLst>
          </p:cNvPr>
          <p:cNvSpPr>
            <a:spLocks noGrp="1"/>
          </p:cNvSpPr>
          <p:nvPr>
            <p:ph type="title"/>
          </p:nvPr>
        </p:nvSpPr>
        <p:spPr>
          <a:xfrm>
            <a:off x="843936" y="459907"/>
            <a:ext cx="6236927" cy="611649"/>
          </a:xfrm>
        </p:spPr>
        <p:txBody>
          <a:bodyPr>
            <a:noAutofit/>
          </a:bodyPr>
          <a:lstStyle/>
          <a:p>
            <a:r>
              <a:rPr lang="en-GB" sz="2800" b="1" dirty="0"/>
              <a:t>Frimley ICB Overarching Ambitions</a:t>
            </a:r>
          </a:p>
        </p:txBody>
      </p:sp>
      <p:pic>
        <p:nvPicPr>
          <p:cNvPr id="1026" name="Picture 1">
            <a:extLst>
              <a:ext uri="{FF2B5EF4-FFF2-40B4-BE49-F238E27FC236}">
                <a16:creationId xmlns:a16="http://schemas.microsoft.com/office/drawing/2014/main" id="{01C1956A-16AD-3376-5E4A-0B4F8624B3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2263" y="1291573"/>
            <a:ext cx="9587472" cy="4793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2">
            <a:extLst>
              <a:ext uri="{FF2B5EF4-FFF2-40B4-BE49-F238E27FC236}">
                <a16:creationId xmlns:a16="http://schemas.microsoft.com/office/drawing/2014/main" id="{EBCC420E-0C3B-BEF8-F6FA-BB90C90436E2}"/>
              </a:ext>
            </a:extLst>
          </p:cNvPr>
          <p:cNvGrpSpPr/>
          <p:nvPr/>
        </p:nvGrpSpPr>
        <p:grpSpPr>
          <a:xfrm>
            <a:off x="154103" y="6224374"/>
            <a:ext cx="11885497" cy="389392"/>
            <a:chOff x="154103" y="6138649"/>
            <a:chExt cx="11885497" cy="475117"/>
          </a:xfrm>
        </p:grpSpPr>
        <p:grpSp>
          <p:nvGrpSpPr>
            <p:cNvPr id="4" name="Group 3">
              <a:extLst>
                <a:ext uri="{FF2B5EF4-FFF2-40B4-BE49-F238E27FC236}">
                  <a16:creationId xmlns:a16="http://schemas.microsoft.com/office/drawing/2014/main" id="{0C5F2607-E978-4F2E-CA65-A605031A2A3E}"/>
                </a:ext>
              </a:extLst>
            </p:cNvPr>
            <p:cNvGrpSpPr/>
            <p:nvPr/>
          </p:nvGrpSpPr>
          <p:grpSpPr>
            <a:xfrm>
              <a:off x="154103" y="6138649"/>
              <a:ext cx="11885497" cy="85725"/>
              <a:chOff x="231140" y="9755505"/>
              <a:chExt cx="17522593" cy="85725"/>
            </a:xfrm>
          </p:grpSpPr>
          <p:sp>
            <p:nvSpPr>
              <p:cNvPr id="15" name="Text Box 2">
                <a:extLst>
                  <a:ext uri="{FF2B5EF4-FFF2-40B4-BE49-F238E27FC236}">
                    <a16:creationId xmlns:a16="http://schemas.microsoft.com/office/drawing/2014/main" id="{C5C83601-4987-40B1-1892-763F829FE58D}"/>
                  </a:ext>
                </a:extLst>
              </p:cNvPr>
              <p:cNvSpPr txBox="1">
                <a:spLocks noChangeArrowheads="1"/>
              </p:cNvSpPr>
              <p:nvPr/>
            </p:nvSpPr>
            <p:spPr bwMode="auto">
              <a:xfrm>
                <a:off x="4827905" y="9755505"/>
                <a:ext cx="12925828"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6" name="Text Box 2">
                <a:extLst>
                  <a:ext uri="{FF2B5EF4-FFF2-40B4-BE49-F238E27FC236}">
                    <a16:creationId xmlns:a16="http://schemas.microsoft.com/office/drawing/2014/main" id="{CD447CF3-4AAB-36B0-98BC-B59C0A893A0B}"/>
                  </a:ext>
                </a:extLst>
              </p:cNvPr>
              <p:cNvSpPr txBox="1">
                <a:spLocks noChangeArrowheads="1"/>
              </p:cNvSpPr>
              <p:nvPr/>
            </p:nvSpPr>
            <p:spPr bwMode="auto">
              <a:xfrm>
                <a:off x="2529205"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sp>
            <p:nvSpPr>
              <p:cNvPr id="17" name="Text Box 2">
                <a:extLst>
                  <a:ext uri="{FF2B5EF4-FFF2-40B4-BE49-F238E27FC236}">
                    <a16:creationId xmlns:a16="http://schemas.microsoft.com/office/drawing/2014/main" id="{6A88C95C-4B5A-BB88-2D80-A10A5670EEA5}"/>
                  </a:ext>
                </a:extLst>
              </p:cNvPr>
              <p:cNvSpPr txBox="1">
                <a:spLocks noChangeArrowheads="1"/>
              </p:cNvSpPr>
              <p:nvPr/>
            </p:nvSpPr>
            <p:spPr bwMode="auto">
              <a:xfrm>
                <a:off x="231140" y="9755505"/>
                <a:ext cx="2860580" cy="85725"/>
              </a:xfrm>
              <a:prstGeom prst="rect">
                <a:avLst/>
              </a:prstGeom>
              <a:solidFill>
                <a:srgbClr val="1064A1"/>
              </a:solid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100" kern="0">
                    <a:solidFill>
                      <a:srgbClr val="000000"/>
                    </a:solidFill>
                    <a:effectLst/>
                    <a:highlight>
                      <a:srgbClr val="1064A1"/>
                    </a:highlight>
                    <a:latin typeface="Calibri" panose="020F0502020204030204" pitchFamily="34" charset="0"/>
                    <a:ea typeface="Calibri" panose="020F0502020204030204" pitchFamily="34" charset="0"/>
                    <a:cs typeface="Times New Roman" panose="02020603050405020304" pitchFamily="18" charset="0"/>
                  </a:rPr>
                  <a:t> </a:t>
                </a:r>
              </a:p>
            </p:txBody>
          </p:sp>
        </p:grpSp>
        <p:grpSp>
          <p:nvGrpSpPr>
            <p:cNvPr id="5" name="Group 4">
              <a:extLst>
                <a:ext uri="{FF2B5EF4-FFF2-40B4-BE49-F238E27FC236}">
                  <a16:creationId xmlns:a16="http://schemas.microsoft.com/office/drawing/2014/main" id="{B33D09D6-1388-97B6-607D-A1C0107CBD66}"/>
                </a:ext>
              </a:extLst>
            </p:cNvPr>
            <p:cNvGrpSpPr/>
            <p:nvPr/>
          </p:nvGrpSpPr>
          <p:grpSpPr>
            <a:xfrm>
              <a:off x="247650" y="6352781"/>
              <a:ext cx="11696701" cy="260985"/>
              <a:chOff x="247650" y="6352781"/>
              <a:chExt cx="11696701" cy="260985"/>
            </a:xfrm>
          </p:grpSpPr>
          <p:sp>
            <p:nvSpPr>
              <p:cNvPr id="6" name="Text Box 2">
                <a:extLst>
                  <a:ext uri="{FF2B5EF4-FFF2-40B4-BE49-F238E27FC236}">
                    <a16:creationId xmlns:a16="http://schemas.microsoft.com/office/drawing/2014/main" id="{E0AC8AD0-403D-D45E-2CBE-2A82D813A662}"/>
                  </a:ext>
                </a:extLst>
              </p:cNvPr>
              <p:cNvSpPr txBox="1">
                <a:spLocks noChangeArrowheads="1"/>
              </p:cNvSpPr>
              <p:nvPr/>
            </p:nvSpPr>
            <p:spPr bwMode="auto">
              <a:xfrm>
                <a:off x="247650" y="6362782"/>
                <a:ext cx="1380066" cy="240982"/>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Bracknell Forest</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 Box 2">
                <a:extLst>
                  <a:ext uri="{FF2B5EF4-FFF2-40B4-BE49-F238E27FC236}">
                    <a16:creationId xmlns:a16="http://schemas.microsoft.com/office/drawing/2014/main" id="{9408FF3D-E97F-E0A4-F661-1B25F8DF1034}"/>
                  </a:ext>
                </a:extLst>
              </p:cNvPr>
              <p:cNvSpPr txBox="1">
                <a:spLocks noChangeArrowheads="1"/>
              </p:cNvSpPr>
              <p:nvPr/>
            </p:nvSpPr>
            <p:spPr bwMode="auto">
              <a:xfrm>
                <a:off x="9776461" y="6352781"/>
                <a:ext cx="2167890"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Surrey Heath and Farnham</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 Box 2">
                <a:extLst>
                  <a:ext uri="{FF2B5EF4-FFF2-40B4-BE49-F238E27FC236}">
                    <a16:creationId xmlns:a16="http://schemas.microsoft.com/office/drawing/2014/main" id="{90C7BC57-E174-E070-A3A8-5528C7295538}"/>
                  </a:ext>
                </a:extLst>
              </p:cNvPr>
              <p:cNvSpPr txBox="1">
                <a:spLocks noChangeArrowheads="1"/>
              </p:cNvSpPr>
              <p:nvPr/>
            </p:nvSpPr>
            <p:spPr bwMode="auto">
              <a:xfrm>
                <a:off x="8446371" y="6352781"/>
                <a:ext cx="880635"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Slough</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DC6D32BD-78C9-50D6-29F4-EF9AAD4D54AB}"/>
                  </a:ext>
                </a:extLst>
              </p:cNvPr>
              <p:cNvSpPr txBox="1">
                <a:spLocks noChangeArrowheads="1"/>
              </p:cNvSpPr>
              <p:nvPr/>
            </p:nvSpPr>
            <p:spPr bwMode="auto">
              <a:xfrm>
                <a:off x="2134943" y="6352781"/>
                <a:ext cx="1827457"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East Hampshire </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Box 2">
                <a:extLst>
                  <a:ext uri="{FF2B5EF4-FFF2-40B4-BE49-F238E27FC236}">
                    <a16:creationId xmlns:a16="http://schemas.microsoft.com/office/drawing/2014/main" id="{BFF73743-D62E-A05A-3A57-4EE2DC5A0B44}"/>
                  </a:ext>
                </a:extLst>
              </p:cNvPr>
              <p:cNvSpPr txBox="1">
                <a:spLocks noChangeArrowheads="1"/>
              </p:cNvSpPr>
              <p:nvPr/>
            </p:nvSpPr>
            <p:spPr bwMode="auto">
              <a:xfrm>
                <a:off x="4527398" y="6352781"/>
                <a:ext cx="3469518" cy="260985"/>
              </a:xfrm>
              <a:prstGeom prst="rect">
                <a:avLst/>
              </a:prstGeom>
              <a:noFill/>
              <a:ln w="9525">
                <a:noFill/>
                <a:miter lim="800000"/>
                <a:headEnd/>
                <a:tailEnd/>
              </a:ln>
            </p:spPr>
            <p:txBody>
              <a:bodyPr rot="0" vert="horz" wrap="square" lIns="91440" tIns="45720" rIns="91440" bIns="45720" anchor="t" anchorCtr="0">
                <a:noAutofit/>
              </a:bodyPr>
              <a:lstStyle/>
              <a:p>
                <a:pPr algn="l">
                  <a:lnSpc>
                    <a:spcPct val="107000"/>
                  </a:lnSpc>
                  <a:spcAft>
                    <a:spcPts val="800"/>
                  </a:spcAft>
                </a:pPr>
                <a:r>
                  <a:rPr lang="en-GB" sz="14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Royal Borough of Windsor and Maidenhead</a:t>
                </a:r>
                <a:endParaRPr lang="en-GB" sz="14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Hexagon 10">
                <a:extLst>
                  <a:ext uri="{FF2B5EF4-FFF2-40B4-BE49-F238E27FC236}">
                    <a16:creationId xmlns:a16="http://schemas.microsoft.com/office/drawing/2014/main" id="{8058B769-98B1-EAD7-D619-939D8BF63EC7}"/>
                  </a:ext>
                </a:extLst>
              </p:cNvPr>
              <p:cNvSpPr/>
              <p:nvPr/>
            </p:nvSpPr>
            <p:spPr>
              <a:xfrm>
                <a:off x="944508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2" name="Hexagon 11">
                <a:extLst>
                  <a:ext uri="{FF2B5EF4-FFF2-40B4-BE49-F238E27FC236}">
                    <a16:creationId xmlns:a16="http://schemas.microsoft.com/office/drawing/2014/main" id="{9044FB85-8BD0-57CB-AF85-6BFB459C9031}"/>
                  </a:ext>
                </a:extLst>
              </p:cNvPr>
              <p:cNvSpPr/>
              <p:nvPr/>
            </p:nvSpPr>
            <p:spPr>
              <a:xfrm>
                <a:off x="8114991"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3" name="Hexagon 12">
                <a:extLst>
                  <a:ext uri="{FF2B5EF4-FFF2-40B4-BE49-F238E27FC236}">
                    <a16:creationId xmlns:a16="http://schemas.microsoft.com/office/drawing/2014/main" id="{5FB7ACFB-EFC9-A295-3499-662099BA5969}"/>
                  </a:ext>
                </a:extLst>
              </p:cNvPr>
              <p:cNvSpPr/>
              <p:nvPr/>
            </p:nvSpPr>
            <p:spPr>
              <a:xfrm>
                <a:off x="4138246"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sp>
            <p:nvSpPr>
              <p:cNvPr id="14" name="Hexagon 13">
                <a:extLst>
                  <a:ext uri="{FF2B5EF4-FFF2-40B4-BE49-F238E27FC236}">
                    <a16:creationId xmlns:a16="http://schemas.microsoft.com/office/drawing/2014/main" id="{4EFA59E5-834F-3184-746D-145C120F1AB8}"/>
                  </a:ext>
                </a:extLst>
              </p:cNvPr>
              <p:cNvSpPr/>
              <p:nvPr/>
            </p:nvSpPr>
            <p:spPr>
              <a:xfrm>
                <a:off x="1774677" y="6394055"/>
                <a:ext cx="213305" cy="178436"/>
              </a:xfrm>
              <a:prstGeom prst="hexagon">
                <a:avLst/>
              </a:prstGeom>
              <a:solidFill>
                <a:srgbClr val="1064A1"/>
              </a:solidFill>
              <a:ln>
                <a:solidFill>
                  <a:srgbClr val="1064A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p>
            </p:txBody>
          </p:sp>
        </p:grpSp>
      </p:grpSp>
    </p:spTree>
    <p:extLst>
      <p:ext uri="{BB962C8B-B14F-4D97-AF65-F5344CB8AC3E}">
        <p14:creationId xmlns:p14="http://schemas.microsoft.com/office/powerpoint/2010/main" val="1543191816"/>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54A07F297CB714AA444711BE03C57E6" ma:contentTypeVersion="14" ma:contentTypeDescription="Create a new document." ma:contentTypeScope="" ma:versionID="246745aec219996b2e31d3a6c3fba263">
  <xsd:schema xmlns:xsd="http://www.w3.org/2001/XMLSchema" xmlns:xs="http://www.w3.org/2001/XMLSchema" xmlns:p="http://schemas.microsoft.com/office/2006/metadata/properties" xmlns:ns2="f90e7bc6-a3db-487f-b513-bfabef5bed32" xmlns:ns3="cccaf3ac-2de9-44d4-aa31-54302fceb5f7" xmlns:ns4="5d66da30-c57e-467e-bd92-94ce3dcc2d9c" targetNamespace="http://schemas.microsoft.com/office/2006/metadata/properties" ma:root="true" ma:fieldsID="b4310c5fd457dd2cb5e0178cc022ef6e" ns2:_="" ns3:_="" ns4:_="">
    <xsd:import namespace="f90e7bc6-a3db-487f-b513-bfabef5bed32"/>
    <xsd:import namespace="cccaf3ac-2de9-44d4-aa31-54302fceb5f7"/>
    <xsd:import namespace="5d66da30-c57e-467e-bd92-94ce3dcc2d9c"/>
    <xsd:element name="properties">
      <xsd:complexType>
        <xsd:sequence>
          <xsd:element name="documentManagement">
            <xsd:complexType>
              <xsd:all>
                <xsd:element ref="ns2:TaxKeywordTaxHTField" minOccurs="0"/>
                <xsd:element ref="ns3:TaxCatchAll" minOccurs="0"/>
                <xsd:element ref="ns4:MediaServiceMetadata" minOccurs="0"/>
                <xsd:element ref="ns4:MediaServiceFastMetadata" minOccurs="0"/>
                <xsd:element ref="ns4:template" minOccurs="0"/>
                <xsd:element ref="ns2:SharedWithUsers" minOccurs="0"/>
                <xsd:element ref="ns2:SharedWithDetails" minOccurs="0"/>
                <xsd:element ref="ns4:Date" minOccurs="0"/>
                <xsd:element ref="ns4:MediaServiceDateTaken"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0e7bc6-a3db-487f-b513-bfabef5bed32"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Enterprise Keywords" ma:fieldId="{23f27201-bee3-471e-b2e7-b64fd8b7ca38}" ma:taxonomyMulti="true" ma:sspId="443b0bdb-28a8-4814-9fb9-624c17c095fc" ma:termSetId="00000000-0000-0000-0000-000000000000" ma:anchorId="00000000-0000-0000-0000-000000000000" ma:open="true" ma:isKeyword="true">
      <xsd:complexType>
        <xsd:sequence>
          <xsd:element ref="pc:Terms" minOccurs="0" maxOccurs="1"/>
        </xsd:sequence>
      </xsd:complexType>
    </xsd:element>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ccaf3ac-2de9-44d4-aa31-54302fceb5f7"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9149f758-a6f2-4b74-bc3e-e8922073796b}" ma:internalName="TaxCatchAll" ma:showField="CatchAllData" ma:web="f90e7bc6-a3db-487f-b513-bfabef5bed3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d66da30-c57e-467e-bd92-94ce3dcc2d9c"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template" ma:index="13" nillable="true" ma:displayName="template" ma:format="Dropdown" ma:internalName="template">
      <xsd:simpleType>
        <xsd:restriction base="dms:Text">
          <xsd:maxLength value="255"/>
        </xsd:restriction>
      </xsd:simpleType>
    </xsd:element>
    <xsd:element name="Date" ma:index="16" nillable="true" ma:displayName="Date" ma:format="DateTime" ma:internalName="Date">
      <xsd:simpleType>
        <xsd:restriction base="dms:DateTime"/>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ate xmlns="5d66da30-c57e-467e-bd92-94ce3dcc2d9c" xsi:nil="true"/>
    <TaxKeywordTaxHTField xmlns="f90e7bc6-a3db-487f-b513-bfabef5bed32">
      <Terms xmlns="http://schemas.microsoft.com/office/infopath/2007/PartnerControls"/>
    </TaxKeywordTaxHTField>
    <template xmlns="5d66da30-c57e-467e-bd92-94ce3dcc2d9c">Presentation</template>
    <TaxCatchAll xmlns="cccaf3ac-2de9-44d4-aa31-54302fceb5f7"/>
  </documentManagement>
</p:properties>
</file>

<file path=customXml/itemProps1.xml><?xml version="1.0" encoding="utf-8"?>
<ds:datastoreItem xmlns:ds="http://schemas.openxmlformats.org/officeDocument/2006/customXml" ds:itemID="{A6333066-D95F-4DC9-8F45-8431A5C3C76B}">
  <ds:schemaRefs>
    <ds:schemaRef ds:uri="http://schemas.microsoft.com/sharepoint/v3/contenttype/forms"/>
  </ds:schemaRefs>
</ds:datastoreItem>
</file>

<file path=customXml/itemProps2.xml><?xml version="1.0" encoding="utf-8"?>
<ds:datastoreItem xmlns:ds="http://schemas.openxmlformats.org/officeDocument/2006/customXml" ds:itemID="{512319BD-D633-495E-BA74-6024919463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90e7bc6-a3db-487f-b513-bfabef5bed32"/>
    <ds:schemaRef ds:uri="cccaf3ac-2de9-44d4-aa31-54302fceb5f7"/>
    <ds:schemaRef ds:uri="5d66da30-c57e-467e-bd92-94ce3dcc2d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4D9FD49-C1C5-400A-B04D-90A236984D1F}">
  <ds:schemaRefs>
    <ds:schemaRef ds:uri="http://purl.org/dc/terms/"/>
    <ds:schemaRef ds:uri="http://schemas.microsoft.com/office/2006/documentManagement/types"/>
    <ds:schemaRef ds:uri="http://schemas.openxmlformats.org/package/2006/metadata/core-properties"/>
    <ds:schemaRef ds:uri="http://purl.org/dc/elements/1.1/"/>
    <ds:schemaRef ds:uri="cccaf3ac-2de9-44d4-aa31-54302fceb5f7"/>
    <ds:schemaRef ds:uri="http://schemas.microsoft.com/office/infopath/2007/PartnerControls"/>
    <ds:schemaRef ds:uri="5d66da30-c57e-467e-bd92-94ce3dcc2d9c"/>
    <ds:schemaRef ds:uri="f90e7bc6-a3db-487f-b513-bfabef5bed32"/>
    <ds:schemaRef ds:uri="http://schemas.microsoft.com/office/2006/metadata/properties"/>
    <ds:schemaRef ds:uri="http://www.w3.org/XML/1998/namespace"/>
    <ds:schemaRef ds:uri="http://purl.org/dc/dcmitype/"/>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10273</TotalTime>
  <Words>15531</Words>
  <Application>Microsoft Office PowerPoint</Application>
  <PresentationFormat>Widescreen</PresentationFormat>
  <Paragraphs>1286</Paragraphs>
  <Slides>45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Aptos</vt:lpstr>
      <vt:lpstr>Arial</vt:lpstr>
      <vt:lpstr>Calibri</vt:lpstr>
      <vt:lpstr>Calibri Light</vt:lpstr>
      <vt:lpstr>Courier New</vt:lpstr>
      <vt:lpstr>Wingdings</vt:lpstr>
      <vt:lpstr>Custom Design</vt:lpstr>
      <vt:lpstr>PowerPoint Presentation</vt:lpstr>
      <vt:lpstr>Contents</vt:lpstr>
      <vt:lpstr>PowerPoint Presentation</vt:lpstr>
      <vt:lpstr>PowerPoint Presentation</vt:lpstr>
      <vt:lpstr>PowerPoint Presentation</vt:lpstr>
      <vt:lpstr>PowerPoint Presentation</vt:lpstr>
      <vt:lpstr>PowerPoint Presentation</vt:lpstr>
      <vt:lpstr>PowerPoint Presentation</vt:lpstr>
      <vt:lpstr>Frimley ICB Overarching Ambitions</vt:lpstr>
      <vt:lpstr>Governance Structure 2024/25</vt:lpstr>
      <vt:lpstr>PowerPoint Presentation</vt:lpstr>
      <vt:lpstr>PowerPoint Presentation</vt:lpstr>
      <vt:lpstr>PowerPoint Presentation</vt:lpstr>
      <vt:lpstr>PowerPoint Presentation</vt:lpstr>
      <vt:lpstr>PowerPoint Presentation</vt:lpstr>
      <vt:lpstr>Review of the Lives and Deaths   Summary of reviews completed from April 2024 to March 2025</vt:lpstr>
      <vt:lpstr>PowerPoint Presentation</vt:lpstr>
      <vt:lpstr>PowerPoint Presentation</vt:lpstr>
      <vt:lpstr>Key Findings 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Evaluating the Impact  &amp; Future Planning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16.9</dc:title>
  <dc:creator>Craig Sanderson</dc:creator>
  <cp:lastModifiedBy>CORCORAN, Paul (NHS FRIMLEY ICB - D4U1Y)</cp:lastModifiedBy>
  <cp:revision>234</cp:revision>
  <dcterms:created xsi:type="dcterms:W3CDTF">2017-05-03T08:06:17Z</dcterms:created>
  <dcterms:modified xsi:type="dcterms:W3CDTF">2026-05-11T10:01:05Z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0x010100A54A07F297CB714AA444711BE03C57E6</vt:lpwstr>
  </property>
  <property fmtid="{D5CDD505-2E9C-101B-9397-08002B2CF9AE}" pid="3" name="TaxKeyword">
    <vt:lpwstr/>
  </property>
  <property fmtid="{D5CDD505-2E9C-101B-9397-08002B2CF9AE}" pid="4" name="Subject0">
    <vt:lpwstr/>
  </property>
  <property fmtid="{D5CDD505-2E9C-101B-9397-08002B2CF9AE}" pid="5" name="Document type0">
    <vt:lpwstr/>
  </property>
  <property fmtid="{D5CDD505-2E9C-101B-9397-08002B2CF9AE}" pid="6" name="WTTeamSiteDocumentType">
    <vt:lpwstr/>
  </property>
  <property fmtid="{D5CDD505-2E9C-101B-9397-08002B2CF9AE}" pid="7" name="WTTeamSiteDocumentTypeTaxHTField0">
    <vt:lpwstr/>
  </property>
  <property fmtid="{D5CDD505-2E9C-101B-9397-08002B2CF9AE}" pid="8" name="cebceaf3e3574cdab9f9dab6bbd34ddb">
    <vt:lpwstr/>
  </property>
  <property fmtid="{D5CDD505-2E9C-101B-9397-08002B2CF9AE}" pid="9" name="n2fe4ed80ae84f2cbc880662fe0a8735">
    <vt:lpwstr/>
  </property>
  <property fmtid="{D5CDD505-2E9C-101B-9397-08002B2CF9AE}" pid="10" name="TaxCatchAll">
    <vt:lpwstr/>
  </property>
  <property fmtid="{D5CDD505-2E9C-101B-9397-08002B2CF9AE}" pid="11" name="TaxKeywordTaxHTField">
    <vt:lpwstr/>
  </property>
</Properties>
</file>